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906000" cy="6858000" type="A4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46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68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6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95000" y="1604520"/>
            <a:ext cx="8915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4EA4"/>
              </a:solidFill>
              <a:latin typeface="Tahoma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95000" y="3682080"/>
            <a:ext cx="8915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4EA4"/>
              </a:solidFill>
              <a:latin typeface="Tahoma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68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6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4EA4"/>
              </a:solidFill>
              <a:latin typeface="Tahoma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4EA4"/>
              </a:solidFill>
              <a:latin typeface="Tahoma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4EA4"/>
              </a:solidFill>
              <a:latin typeface="Tahoma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4EA4"/>
              </a:solidFill>
              <a:latin typeface="Tahoma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68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6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/>
          </p:nvPr>
        </p:nvSpPr>
        <p:spPr>
          <a:xfrm>
            <a:off x="495000" y="1604520"/>
            <a:ext cx="2870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1000"/>
          </a:bodyPr>
          <a:lstStyle/>
          <a:p>
            <a:endParaRPr lang="ru-RU" sz="2800" b="0" strike="noStrike" spc="-1">
              <a:solidFill>
                <a:srgbClr val="004EA4"/>
              </a:solidFill>
              <a:latin typeface="Tahoma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/>
          </p:nvPr>
        </p:nvSpPr>
        <p:spPr>
          <a:xfrm>
            <a:off x="3509280" y="1604520"/>
            <a:ext cx="2870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1000"/>
          </a:bodyPr>
          <a:lstStyle/>
          <a:p>
            <a:endParaRPr lang="ru-RU" sz="2800" b="0" strike="noStrike" spc="-1">
              <a:solidFill>
                <a:srgbClr val="004EA4"/>
              </a:solidFill>
              <a:latin typeface="Tahoma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/>
          </p:nvPr>
        </p:nvSpPr>
        <p:spPr>
          <a:xfrm>
            <a:off x="6523200" y="1604520"/>
            <a:ext cx="2870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1000"/>
          </a:bodyPr>
          <a:lstStyle/>
          <a:p>
            <a:endParaRPr lang="ru-RU" sz="2800" b="0" strike="noStrike" spc="-1">
              <a:solidFill>
                <a:srgbClr val="004EA4"/>
              </a:solidFill>
              <a:latin typeface="Tahoma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/>
          </p:nvPr>
        </p:nvSpPr>
        <p:spPr>
          <a:xfrm>
            <a:off x="495000" y="3682080"/>
            <a:ext cx="2870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1000"/>
          </a:bodyPr>
          <a:lstStyle/>
          <a:p>
            <a:endParaRPr lang="ru-RU" sz="2800" b="0" strike="noStrike" spc="-1">
              <a:solidFill>
                <a:srgbClr val="004EA4"/>
              </a:solidFill>
              <a:latin typeface="Tahoma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/>
          </p:nvPr>
        </p:nvSpPr>
        <p:spPr>
          <a:xfrm>
            <a:off x="3509280" y="3682080"/>
            <a:ext cx="2870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1000"/>
          </a:bodyPr>
          <a:lstStyle/>
          <a:p>
            <a:endParaRPr lang="ru-RU" sz="2800" b="0" strike="noStrike" spc="-1">
              <a:solidFill>
                <a:srgbClr val="004EA4"/>
              </a:solidFill>
              <a:latin typeface="Tahoma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/>
          </p:nvPr>
        </p:nvSpPr>
        <p:spPr>
          <a:xfrm>
            <a:off x="6523200" y="3682080"/>
            <a:ext cx="2870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1000"/>
          </a:bodyPr>
          <a:lstStyle/>
          <a:p>
            <a:endParaRPr lang="ru-RU" sz="2800" b="0" strike="noStrike" spc="-1">
              <a:solidFill>
                <a:srgbClr val="004EA4"/>
              </a:solidFill>
              <a:latin typeface="Tahom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68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6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68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6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4EA4"/>
              </a:solidFill>
              <a:latin typeface="Tahom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68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6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4EA4"/>
              </a:solidFill>
              <a:latin typeface="Tahoma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4EA4"/>
              </a:solidFill>
              <a:latin typeface="Tahoma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68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600" b="0" strike="noStrike" spc="-1">
              <a:solidFill>
                <a:srgbClr val="000000"/>
              </a:solidFill>
              <a:latin typeface="Tahoma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743040" y="2130480"/>
            <a:ext cx="8419680" cy="6813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68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6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4EA4"/>
              </a:solidFill>
              <a:latin typeface="Tahoma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4EA4"/>
              </a:solidFill>
              <a:latin typeface="Tahoma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4EA4"/>
              </a:solidFill>
              <a:latin typeface="Tahoma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68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6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4EA4"/>
              </a:solidFill>
              <a:latin typeface="Tahoma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4EA4"/>
              </a:solidFill>
              <a:latin typeface="Tahoma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4EA4"/>
              </a:solidFill>
              <a:latin typeface="Tahoma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68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6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4EA4"/>
              </a:solidFill>
              <a:latin typeface="Tahoma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4EA4"/>
              </a:solidFill>
              <a:latin typeface="Tahoma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/>
          </p:nvPr>
        </p:nvSpPr>
        <p:spPr>
          <a:xfrm>
            <a:off x="495000" y="3682080"/>
            <a:ext cx="8915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4EA4"/>
              </a:solidFill>
              <a:latin typeface="Tahom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3"/>
          <p:cNvSpPr/>
          <p:nvPr/>
        </p:nvSpPr>
        <p:spPr>
          <a:xfrm>
            <a:off x="2444040" y="6454440"/>
            <a:ext cx="7507800" cy="0"/>
          </a:xfrm>
          <a:prstGeom prst="line">
            <a:avLst/>
          </a:prstGeom>
          <a:ln w="50800">
            <a:solidFill>
              <a:srgbClr val="797979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" name="Shape 5"/>
          <p:cNvSpPr/>
          <p:nvPr/>
        </p:nvSpPr>
        <p:spPr>
          <a:xfrm>
            <a:off x="3193560" y="260640"/>
            <a:ext cx="6727320" cy="1223640"/>
          </a:xfrm>
          <a:prstGeom prst="rect">
            <a:avLst/>
          </a:prstGeom>
          <a:solidFill>
            <a:srgbClr val="008ED2"/>
          </a:solidFill>
          <a:ln w="127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Shape 6"/>
          <p:cNvSpPr/>
          <p:nvPr/>
        </p:nvSpPr>
        <p:spPr>
          <a:xfrm>
            <a:off x="2504880" y="267480"/>
            <a:ext cx="662040" cy="634680"/>
          </a:xfrm>
          <a:prstGeom prst="rect">
            <a:avLst/>
          </a:prstGeom>
          <a:solidFill>
            <a:srgbClr val="008ED2"/>
          </a:solidFill>
          <a:ln w="127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3" name="Picture 2"/>
          <p:cNvPicPr/>
          <p:nvPr/>
        </p:nvPicPr>
        <p:blipFill>
          <a:blip r:embed="rId14"/>
          <a:srcRect l="3213" r="4721"/>
          <a:stretch/>
        </p:blipFill>
        <p:spPr>
          <a:xfrm>
            <a:off x="0" y="44640"/>
            <a:ext cx="2504520" cy="982440"/>
          </a:xfrm>
          <a:prstGeom prst="rect">
            <a:avLst/>
          </a:prstGeom>
          <a:ln w="9525">
            <a:noFill/>
          </a:ln>
        </p:spPr>
      </p:pic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680" cy="1469520"/>
          </a:xfrm>
          <a:prstGeom prst="rect">
            <a:avLst/>
          </a:prstGeom>
          <a:noFill/>
          <a:ln w="25560">
            <a:noFill/>
          </a:ln>
        </p:spPr>
        <p:txBody>
          <a:bodyPr lIns="40320" tIns="40320" rIns="40320" bIns="40320" anchor="t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2900" b="0" strike="noStrike" spc="-1">
                <a:solidFill>
                  <a:srgbClr val="FFFFFF"/>
                </a:solidFill>
                <a:latin typeface="DINPro-Regular"/>
                <a:ea typeface="DINPro-Regular"/>
              </a:rPr>
              <a:t>Образец заголовка</a:t>
            </a:r>
            <a:endParaRPr lang="ru-RU" sz="29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ldNum"/>
          </p:nvPr>
        </p:nvSpPr>
        <p:spPr>
          <a:xfrm>
            <a:off x="2367360" y="6492240"/>
            <a:ext cx="252360" cy="250200"/>
          </a:xfrm>
          <a:prstGeom prst="rect">
            <a:avLst/>
          </a:prstGeom>
          <a:noFill/>
          <a:ln w="25560">
            <a:noFill/>
          </a:ln>
        </p:spPr>
        <p:txBody>
          <a:bodyPr lIns="40320" tIns="40320" rIns="40320" bIns="40320" anchor="ctr">
            <a:noAutofit/>
          </a:bodyPr>
          <a:lstStyle/>
          <a:p>
            <a:pPr algn="r">
              <a:lnSpc>
                <a:spcPct val="100000"/>
              </a:lnSpc>
              <a:tabLst>
                <a:tab pos="0" algn="l"/>
              </a:tabLst>
            </a:pPr>
            <a:fld id="{4E69CD6A-5809-4096-A854-F08AD5E8DD0E}" type="slidenum">
              <a:rPr lang="ru-RU" sz="1100" b="0" strike="noStrike" spc="-1">
                <a:solidFill>
                  <a:srgbClr val="888888"/>
                </a:solidFill>
                <a:latin typeface="DINPro-Black"/>
                <a:ea typeface="DINPro-Black"/>
              </a:rPr>
              <a:t>‹#›</a:t>
            </a:fld>
            <a:endParaRPr lang="ru-RU" sz="1100" b="0" strike="noStrike" spc="-1">
              <a:latin typeface="Times New Roman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ftr"/>
          </p:nvPr>
        </p:nvSpPr>
        <p:spPr>
          <a:xfrm>
            <a:off x="2736360" y="6453360"/>
            <a:ext cx="7112880" cy="287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7" name="PlaceHolder 4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4EA4"/>
                </a:solidFill>
                <a:latin typeface="Tahoma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solidFill>
                  <a:srgbClr val="004EA4"/>
                </a:solidFill>
                <a:latin typeface="Tahoma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4EA4"/>
                </a:solidFill>
                <a:latin typeface="Tahoma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solidFill>
                  <a:srgbClr val="004EA4"/>
                </a:solidFill>
                <a:latin typeface="Tahoma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4EA4"/>
                </a:solidFill>
                <a:latin typeface="Tahoma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4EA4"/>
                </a:solidFill>
                <a:latin typeface="Tahoma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4EA4"/>
                </a:solidFill>
                <a:latin typeface="Tahoma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subTitle"/>
          </p:nvPr>
        </p:nvSpPr>
        <p:spPr>
          <a:xfrm>
            <a:off x="827280" y="1764000"/>
            <a:ext cx="8352720" cy="4536000"/>
          </a:xfrm>
          <a:prstGeom prst="rect">
            <a:avLst/>
          </a:prstGeom>
          <a:noFill/>
          <a:ln w="25560">
            <a:noFill/>
          </a:ln>
        </p:spPr>
        <p:txBody>
          <a:bodyPr lIns="40320" tIns="40320" rIns="40320" bIns="4032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1012"/>
              </a:spcBef>
              <a:tabLst>
                <a:tab pos="0" algn="l"/>
              </a:tabLst>
            </a:pPr>
            <a:endParaRPr lang="ru-RU" sz="3200" b="0" strike="noStrike" spc="-1"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endParaRPr lang="ru-RU" sz="3200" b="0" strike="noStrike" spc="-1">
              <a:latin typeface="Arial"/>
            </a:endParaRPr>
          </a:p>
          <a:p>
            <a:pPr algn="ctr">
              <a:lnSpc>
                <a:spcPct val="150000"/>
              </a:lnSpc>
              <a:tabLst>
                <a:tab pos="0" algn="l"/>
              </a:tabLst>
            </a:pPr>
            <a:r>
              <a:rPr lang="ru-RU" sz="2200" b="1" strike="noStrike" spc="-1">
                <a:solidFill>
                  <a:srgbClr val="000000"/>
                </a:solidFill>
                <a:latin typeface="Times New Roman"/>
                <a:ea typeface="Tahoma"/>
              </a:rPr>
              <a:t>О ПОДХОДАХ  К РАЗРАБОТКЕ МАКЕТА ФГОС ВО 4</a:t>
            </a:r>
            <a:endParaRPr lang="ru-RU" sz="2200" b="0" strike="noStrike" spc="-1">
              <a:latin typeface="Arial"/>
            </a:endParaRPr>
          </a:p>
          <a:p>
            <a:pPr algn="ctr">
              <a:lnSpc>
                <a:spcPct val="150000"/>
              </a:lnSpc>
              <a:tabLst>
                <a:tab pos="0" algn="l"/>
              </a:tabLst>
            </a:pPr>
            <a:r>
              <a:rPr lang="ru-RU" sz="2200" b="1" strike="noStrike" spc="-1">
                <a:solidFill>
                  <a:srgbClr val="000000"/>
                </a:solidFill>
                <a:latin typeface="Times New Roman"/>
                <a:ea typeface="Tahoma"/>
              </a:rPr>
              <a:t> В СООТВЕТСТВИИ С ИЗМЕНЕНИЯМИ НОРМАТИВНО-ПРАВОВОЙ БАЗЫ ВЫСШЕГО ОБРАЗОВАНИЯ</a:t>
            </a:r>
            <a:endParaRPr lang="ru-RU" sz="2200" b="0" strike="noStrike" spc="-1"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endParaRPr lang="ru-RU" sz="2200" b="0" strike="noStrike" spc="-1"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endParaRPr lang="ru-RU" sz="2200" b="0" strike="noStrike" spc="-1"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endParaRPr lang="ru-RU" sz="2200" b="0" strike="noStrike" spc="-1"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endParaRPr lang="ru-RU" sz="2200" b="0" strike="noStrike" spc="-1"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endParaRPr lang="ru-RU" sz="22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1800" b="0" i="1" strike="noStrike" spc="-1">
                <a:solidFill>
                  <a:srgbClr val="000000"/>
                </a:solidFill>
                <a:latin typeface="Times New Roman"/>
                <a:ea typeface="Tahoma"/>
              </a:rPr>
              <a:t>Сообщение: Кущёв Н.П., учёный секретарь ФУМО по УГСН 25.00.00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1800" b="0" i="1" strike="noStrike" spc="-1">
                <a:solidFill>
                  <a:srgbClr val="000000"/>
                </a:solidFill>
                <a:latin typeface="Times New Roman"/>
                <a:ea typeface="Tahoma"/>
              </a:rPr>
              <a:t>«Аэронавигация и эксплуатация авиационной и ракетно-космической техники»</a:t>
            </a: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12"/>
              </a:spcBef>
              <a:tabLst>
                <a:tab pos="0" algn="l"/>
              </a:tabLst>
            </a:pPr>
            <a:endParaRPr lang="ru-RU" sz="18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ldNum"/>
          </p:nvPr>
        </p:nvSpPr>
        <p:spPr>
          <a:xfrm>
            <a:off x="2367360" y="6492240"/>
            <a:ext cx="209160" cy="250200"/>
          </a:xfrm>
          <a:prstGeom prst="rect">
            <a:avLst/>
          </a:prstGeom>
          <a:noFill/>
          <a:ln w="25560">
            <a:noFill/>
          </a:ln>
        </p:spPr>
        <p:txBody>
          <a:bodyPr lIns="40320" tIns="40320" rIns="40320" bIns="40320" anchor="ctr">
            <a:noAutofit/>
          </a:bodyPr>
          <a:lstStyle/>
          <a:p>
            <a:pPr algn="r">
              <a:lnSpc>
                <a:spcPct val="100000"/>
              </a:lnSpc>
              <a:tabLst>
                <a:tab pos="0" algn="l"/>
              </a:tabLst>
            </a:pPr>
            <a:fld id="{DB933F79-FEA0-475D-8968-C798BB440868}" type="slidenum">
              <a:rPr lang="ru-RU" sz="1100" b="0" strike="noStrike" spc="-1">
                <a:solidFill>
                  <a:srgbClr val="888888"/>
                </a:solidFill>
                <a:latin typeface="DINPro-Black"/>
                <a:ea typeface="DINPro-Black"/>
              </a:rPr>
              <a:t>1</a:t>
            </a:fld>
            <a:endParaRPr lang="ru-RU" sz="1100" b="0" strike="noStrike" spc="-1">
              <a:latin typeface="Times New Roman"/>
            </a:endParaRPr>
          </a:p>
        </p:txBody>
      </p:sp>
      <p:sp>
        <p:nvSpPr>
          <p:cNvPr id="46" name="Прямоугольник 4"/>
          <p:cNvSpPr/>
          <p:nvPr/>
        </p:nvSpPr>
        <p:spPr>
          <a:xfrm>
            <a:off x="2648880" y="6480000"/>
            <a:ext cx="725112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  <a:ea typeface="Tahoma"/>
              </a:rPr>
              <a:t>Совместное заседание ФУМО по УГСН 17.00.00 и 24.00.00                        21-23 апреля 2022г.</a:t>
            </a:r>
            <a:endParaRPr lang="ru-RU" sz="1400" b="0" strike="noStrike" spc="-1">
              <a:latin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1080000" y="1664640"/>
            <a:ext cx="8151480" cy="4635360"/>
          </a:xfrm>
          <a:prstGeom prst="rect">
            <a:avLst/>
          </a:prstGeom>
          <a:noFill/>
          <a:ln w="25560">
            <a:noFill/>
          </a:ln>
        </p:spPr>
        <p:txBody>
          <a:bodyPr lIns="40320" tIns="40320" rIns="40320" bIns="40320" anchor="t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DINPro-Regular"/>
              </a:rPr>
              <a:t>1. Федеральный закон от 26 мая 2021г. № 144-ФЗ </a:t>
            </a:r>
            <a:r>
              <a:rPr dirty="0"/>
              <a:t/>
            </a:r>
            <a:br>
              <a:rPr dirty="0"/>
            </a:b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DINPro-Regular"/>
              </a:rPr>
              <a:t>«О внесении изменений в </a:t>
            </a: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Tahoma"/>
              </a:rPr>
              <a:t>Федеральный закон</a:t>
            </a: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DINPro-Regular"/>
              </a:rPr>
              <a:t> </a:t>
            </a: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Tahoma"/>
              </a:rPr>
              <a:t>«Об образовании в Российской Федерации»</a:t>
            </a:r>
            <a:r>
              <a:rPr dirty="0"/>
              <a:t/>
            </a:r>
            <a:br>
              <a:rPr dirty="0"/>
            </a:br>
            <a:r>
              <a:rPr lang="ru-RU" sz="1600" b="1" strike="noStrike" spc="-1" dirty="0" smtClean="0">
                <a:solidFill>
                  <a:srgbClr val="000000"/>
                </a:solidFill>
                <a:latin typeface="Times New Roman"/>
                <a:ea typeface="Tahoma"/>
              </a:rPr>
              <a:t>2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ahoma"/>
              </a:rPr>
              <a:t>. 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DINPro-Regular"/>
              </a:rPr>
              <a:t>Федеральный закон от </a:t>
            </a:r>
            <a:r>
              <a:rPr lang="en-US" sz="1600" b="1" strike="noStrike" spc="-1" dirty="0">
                <a:solidFill>
                  <a:srgbClr val="000000"/>
                </a:solidFill>
                <a:latin typeface="Times New Roman"/>
                <a:ea typeface="DINPro-Regular"/>
              </a:rPr>
              <a:t>11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DINPro-Regular"/>
              </a:rPr>
              <a:t> июня 2021г. № 170-ФЗ</a:t>
            </a:r>
            <a:r>
              <a:rPr dirty="0"/>
              <a:t/>
            </a:r>
            <a:br>
              <a:rPr dirty="0"/>
            </a:b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DINPro-Regular"/>
              </a:rPr>
              <a:t>«О внесении изменений в отдельные законодательные акты </a:t>
            </a: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Tahoma"/>
              </a:rPr>
              <a:t>Российской Федерации» (новая редакция ст. 92 Федерального закона</a:t>
            </a: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DINPro-Regular"/>
              </a:rPr>
              <a:t> Российской Федерации от 29.12.2012 г. </a:t>
            </a: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Tahoma"/>
              </a:rPr>
              <a:t>№ 273-ФЗ)</a:t>
            </a:r>
            <a:r>
              <a:rPr dirty="0"/>
              <a:t/>
            </a:r>
            <a:br>
              <a:rPr dirty="0"/>
            </a:br>
            <a:r>
              <a:rPr lang="ru-RU" sz="1600" b="1" strike="noStrike" spc="-1" dirty="0" smtClean="0">
                <a:solidFill>
                  <a:srgbClr val="000000"/>
                </a:solidFill>
                <a:latin typeface="Times New Roman"/>
                <a:ea typeface="DINPro-Regular"/>
              </a:rPr>
              <a:t>3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DINPro-Regular"/>
              </a:rPr>
              <a:t>. Федеральный закон от 2 декабря 2019г. № 403-ФЗ</a:t>
            </a:r>
            <a:r>
              <a:rPr dirty="0"/>
              <a:t/>
            </a:r>
            <a:br>
              <a:rPr dirty="0"/>
            </a:b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DINPro-Regular"/>
              </a:rPr>
              <a:t>«О внесении изменений в Федеральный закон «Об образовании в Российской Федерации» и отдельные законодательные акты Российской Федерации»</a:t>
            </a:r>
            <a:r>
              <a:rPr dirty="0"/>
              <a:t/>
            </a:r>
            <a:br>
              <a:rPr dirty="0"/>
            </a:br>
            <a:r>
              <a:rPr lang="ru-RU" sz="1600" b="1" strike="noStrike" spc="-1" dirty="0" smtClean="0">
                <a:solidFill>
                  <a:srgbClr val="000000"/>
                </a:solidFill>
                <a:latin typeface="Times New Roman"/>
                <a:ea typeface="DINPro-Regular"/>
              </a:rPr>
              <a:t>4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DINPro-Regular"/>
              </a:rPr>
              <a:t>. Федеральный закон от 31 июля 2020г. № 304-ФЗ</a:t>
            </a:r>
            <a:r>
              <a:rPr dirty="0"/>
              <a:t/>
            </a:r>
            <a:br>
              <a:rPr dirty="0"/>
            </a:b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DINPro-Regular"/>
              </a:rPr>
              <a:t>«О внесении изменений в Федеральный закон «Об образовании в Российской Федерации»</a:t>
            </a:r>
            <a:r>
              <a:rPr dirty="0"/>
              <a:t/>
            </a:r>
            <a:br>
              <a:rPr dirty="0"/>
            </a:br>
            <a:r>
              <a:rPr lang="ru-RU" sz="1600" b="1" strike="noStrike" spc="-1" dirty="0" smtClean="0">
                <a:solidFill>
                  <a:srgbClr val="000000"/>
                </a:solidFill>
                <a:latin typeface="Times New Roman"/>
                <a:ea typeface="DINPro-Regular"/>
              </a:rPr>
              <a:t>5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DINPro-Regular"/>
              </a:rPr>
              <a:t>. Постановление Правительство Российской Федерации от 12 апреля 2019г. № 434</a:t>
            </a:r>
            <a:r>
              <a:rPr dirty="0"/>
              <a:t/>
            </a:r>
            <a:br>
              <a:rPr dirty="0"/>
            </a:b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DINPro-Regular"/>
              </a:rPr>
              <a:t>«Об утверждении правил разработки, утверждения федеральных государственных образовательных стандартов и внесения в них изменений и признании утратившими силу некоторых актов Правительства Российской Федерации</a:t>
            </a:r>
            <a:r>
              <a:rPr lang="ru-RU" sz="1600" b="0" strike="noStrike" spc="-1" dirty="0" smtClean="0">
                <a:solidFill>
                  <a:srgbClr val="000000"/>
                </a:solidFill>
                <a:latin typeface="Times New Roman"/>
                <a:ea typeface="DINPro-Regular"/>
              </a:rPr>
              <a:t>»</a:t>
            </a:r>
            <a:br>
              <a:rPr lang="ru-RU" sz="1600" b="0" strike="noStrike" spc="-1" dirty="0" smtClean="0">
                <a:solidFill>
                  <a:srgbClr val="000000"/>
                </a:solidFill>
                <a:latin typeface="Times New Roman"/>
                <a:ea typeface="DINPro-Regular"/>
              </a:rPr>
            </a:br>
            <a:r>
              <a:rPr lang="ru-RU" sz="1600" b="1" spc="-1" dirty="0">
                <a:solidFill>
                  <a:srgbClr val="000000"/>
                </a:solidFill>
                <a:latin typeface="Times New Roman"/>
                <a:ea typeface="DINPro-Regular"/>
              </a:rPr>
              <a:t>6. Постановление Правительство Российской Федерации от 22 октября 2021г. № 1810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spc="-1" dirty="0">
                <a:solidFill>
                  <a:srgbClr val="000000"/>
                </a:solidFill>
                <a:latin typeface="Times New Roman"/>
                <a:ea typeface="DINPro-Regular"/>
              </a:rPr>
              <a:t>«О внесении изменений в правила разработки, утверждения федеральных государственных образовательных стандартов и внесения в них изменений»</a:t>
            </a:r>
            <a:r>
              <a:rPr lang="ru-RU" sz="1600" dirty="0"/>
              <a:t/>
            </a:r>
            <a:br>
              <a:rPr lang="ru-RU" sz="1600" dirty="0"/>
            </a:br>
            <a:r>
              <a:rPr dirty="0"/>
              <a:t/>
            </a:r>
            <a:br>
              <a:rPr dirty="0"/>
            </a:br>
            <a:endParaRPr lang="ru-RU" sz="16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subTitle"/>
          </p:nvPr>
        </p:nvSpPr>
        <p:spPr>
          <a:xfrm>
            <a:off x="2700000" y="6480000"/>
            <a:ext cx="7200000" cy="287640"/>
          </a:xfrm>
          <a:prstGeom prst="rect">
            <a:avLst/>
          </a:prstGeom>
          <a:noFill/>
          <a:ln w="25560">
            <a:noFill/>
          </a:ln>
        </p:spPr>
        <p:txBody>
          <a:bodyPr lIns="40320" tIns="40320" rIns="40320" bIns="40320" anchor="t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  <a:ea typeface="Tahoma"/>
              </a:rPr>
              <a:t>Совместное заседание ФУМО по УГСН 17.00.00 и 24.00.00                         21-23 апреля 2022г.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12"/>
              </a:spcBef>
              <a:tabLst>
                <a:tab pos="0" algn="l"/>
              </a:tabLst>
            </a:pPr>
            <a:endParaRPr lang="ru-RU" sz="1400" b="0" strike="noStrike" spc="-1"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sldNum"/>
          </p:nvPr>
        </p:nvSpPr>
        <p:spPr>
          <a:xfrm>
            <a:off x="2367360" y="6492240"/>
            <a:ext cx="252360" cy="250200"/>
          </a:xfrm>
          <a:prstGeom prst="rect">
            <a:avLst/>
          </a:prstGeom>
          <a:noFill/>
          <a:ln w="25560">
            <a:noFill/>
          </a:ln>
        </p:spPr>
        <p:txBody>
          <a:bodyPr lIns="40320" tIns="40320" rIns="40320" bIns="40320" anchor="ctr">
            <a:noAutofit/>
          </a:bodyPr>
          <a:lstStyle/>
          <a:p>
            <a:pPr algn="r">
              <a:lnSpc>
                <a:spcPct val="100000"/>
              </a:lnSpc>
              <a:tabLst>
                <a:tab pos="0" algn="l"/>
              </a:tabLst>
            </a:pPr>
            <a:fld id="{A38A06B8-1776-4968-8A5D-571A3AA758F8}" type="slidenum">
              <a:rPr lang="ru-RU" sz="1100" b="0" strike="noStrike" spc="-1">
                <a:solidFill>
                  <a:srgbClr val="888888"/>
                </a:solidFill>
                <a:latin typeface="DINPro-Black"/>
                <a:ea typeface="DINPro-Black"/>
              </a:rPr>
              <a:t>2</a:t>
            </a:fld>
            <a:endParaRPr lang="ru-RU" sz="1100" b="0" strike="noStrike" spc="-1">
              <a:latin typeface="Times New Roman"/>
            </a:endParaRPr>
          </a:p>
        </p:txBody>
      </p:sp>
      <p:sp>
        <p:nvSpPr>
          <p:cNvPr id="50" name="Прямоугольник 4"/>
          <p:cNvSpPr/>
          <p:nvPr/>
        </p:nvSpPr>
        <p:spPr>
          <a:xfrm>
            <a:off x="3224880" y="319320"/>
            <a:ext cx="6681240" cy="760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2200" b="1" strike="noStrike" spc="-1" dirty="0">
                <a:solidFill>
                  <a:srgbClr val="FFFFFF"/>
                </a:solidFill>
                <a:latin typeface="Times New Roman"/>
                <a:ea typeface="Tahoma"/>
              </a:rPr>
              <a:t>Нормативно-правовая основа разработки ФГОС ВО нового поколения</a:t>
            </a:r>
            <a:endParaRPr lang="ru-RU" sz="2200" b="1" strike="noStrike" spc="-1" dirty="0">
              <a:solidFill>
                <a:srgbClr val="FFFFFF"/>
              </a:solidFill>
              <a:latin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1028520" y="1556640"/>
            <a:ext cx="8331480" cy="4743360"/>
          </a:xfrm>
          <a:prstGeom prst="rect">
            <a:avLst/>
          </a:prstGeom>
          <a:noFill/>
          <a:ln w="25560">
            <a:noFill/>
          </a:ln>
        </p:spPr>
        <p:txBody>
          <a:bodyPr lIns="40320" tIns="40320" rIns="40320" bIns="40320" anchor="t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1600" b="1" strike="noStrike" spc="-1" dirty="0" smtClean="0">
                <a:solidFill>
                  <a:srgbClr val="000000"/>
                </a:solidFill>
                <a:latin typeface="Times New Roman"/>
                <a:ea typeface="DINPro-Regular"/>
              </a:rPr>
              <a:t>7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DINPro-Regular"/>
              </a:rPr>
              <a:t>.</a:t>
            </a: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DINPro-Regular"/>
              </a:rPr>
              <a:t> 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DINPro-Regular"/>
              </a:rPr>
              <a:t>Приказ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DINPro-Regular"/>
              </a:rPr>
              <a:t>Минобрнауки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DINPro-Regular"/>
              </a:rPr>
              <a:t> России от </a:t>
            </a:r>
            <a:r>
              <a:rPr lang="ru-RU" sz="1600" b="1" strike="noStrike" spc="-1" dirty="0" smtClean="0">
                <a:solidFill>
                  <a:srgbClr val="000000"/>
                </a:solidFill>
                <a:latin typeface="Times New Roman"/>
                <a:ea typeface="DINPro-Regular"/>
              </a:rPr>
              <a:t>01 февраля 2022 года 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DINPro-Regular"/>
              </a:rPr>
              <a:t>№ 89</a:t>
            </a:r>
            <a:r>
              <a:rPr dirty="0"/>
              <a:t/>
            </a:r>
            <a:br>
              <a:rPr dirty="0"/>
            </a:b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DINPro-Regular"/>
              </a:rPr>
              <a:t>«Об утверждении перечня специальностей и направлений подготовки высшего образования по программам </a:t>
            </a:r>
            <a:r>
              <a:rPr lang="ru-RU" sz="1600" b="0" strike="noStrike" spc="-1" dirty="0" err="1">
                <a:solidFill>
                  <a:srgbClr val="000000"/>
                </a:solidFill>
                <a:latin typeface="Times New Roman"/>
                <a:ea typeface="DINPro-Regular"/>
              </a:rPr>
              <a:t>бакалавриата</a:t>
            </a: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DINPro-Regular"/>
              </a:rPr>
              <a:t>, по программам </a:t>
            </a:r>
            <a:r>
              <a:rPr lang="ru-RU" sz="1600" b="0" strike="noStrike" spc="-1" dirty="0" err="1">
                <a:solidFill>
                  <a:srgbClr val="000000"/>
                </a:solidFill>
                <a:latin typeface="Times New Roman"/>
                <a:ea typeface="DINPro-Regular"/>
              </a:rPr>
              <a:t>специалитета</a:t>
            </a: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DINPro-Regular"/>
              </a:rPr>
              <a:t>, по программам магистратуры, по программам ординатуры, по программам </a:t>
            </a:r>
            <a:r>
              <a:rPr lang="ru-RU" sz="1600" b="0" strike="noStrike" spc="-1" dirty="0" err="1">
                <a:solidFill>
                  <a:srgbClr val="000000"/>
                </a:solidFill>
                <a:latin typeface="Times New Roman"/>
                <a:ea typeface="DINPro-Regular"/>
              </a:rPr>
              <a:t>ассистентинатуры</a:t>
            </a: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DINPro-Regular"/>
              </a:rPr>
              <a:t>-стажировки»</a:t>
            </a:r>
            <a:r>
              <a:rPr dirty="0"/>
              <a:t/>
            </a:r>
            <a:br>
              <a:rPr dirty="0"/>
            </a:br>
            <a:r>
              <a:rPr lang="ru-RU" sz="1600" b="1" strike="noStrike" spc="-1" dirty="0" smtClean="0">
                <a:solidFill>
                  <a:srgbClr val="000000"/>
                </a:solidFill>
                <a:latin typeface="Times New Roman"/>
                <a:ea typeface="DINPro-Regular"/>
              </a:rPr>
              <a:t>8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DINPro-Regular"/>
              </a:rPr>
              <a:t>.</a:t>
            </a: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DINPro-Regular"/>
              </a:rPr>
              <a:t> 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DINPro-Regular"/>
              </a:rPr>
              <a:t>Приказ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DINPro-Regular"/>
              </a:rPr>
              <a:t>Минобрнауки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DINPro-Regular"/>
              </a:rPr>
              <a:t> России от </a:t>
            </a:r>
            <a:r>
              <a:rPr lang="ru-RU" sz="1600" b="1" strike="noStrike" spc="-1" dirty="0" smtClean="0">
                <a:solidFill>
                  <a:srgbClr val="000000"/>
                </a:solidFill>
                <a:latin typeface="Times New Roman"/>
                <a:ea typeface="DINPro-Regular"/>
              </a:rPr>
              <a:t>04 марта 2022 года 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DINPro-Regular"/>
              </a:rPr>
              <a:t>№ 197</a:t>
            </a:r>
            <a:r>
              <a:rPr dirty="0"/>
              <a:t/>
            </a:r>
            <a:br>
              <a:rPr dirty="0"/>
            </a:b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DINPro-Regular"/>
              </a:rPr>
              <a:t>«Об установлении соответствия специальностей и направлений подготовки высшего образования по программам </a:t>
            </a:r>
            <a:r>
              <a:rPr lang="ru-RU" sz="1600" b="0" strike="noStrike" spc="-1" dirty="0" err="1">
                <a:solidFill>
                  <a:srgbClr val="000000"/>
                </a:solidFill>
                <a:latin typeface="Times New Roman"/>
                <a:ea typeface="DINPro-Regular"/>
              </a:rPr>
              <a:t>бакалавриата</a:t>
            </a: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DINPro-Regular"/>
              </a:rPr>
              <a:t>, по программам </a:t>
            </a:r>
            <a:r>
              <a:rPr lang="ru-RU" sz="1600" b="0" strike="noStrike" spc="-1" dirty="0" err="1">
                <a:solidFill>
                  <a:srgbClr val="000000"/>
                </a:solidFill>
                <a:latin typeface="Times New Roman"/>
                <a:ea typeface="DINPro-Regular"/>
              </a:rPr>
              <a:t>специалитета</a:t>
            </a: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DINPro-Regular"/>
              </a:rPr>
              <a:t>, по программам магистратуры, по программам ординатуры, по программам </a:t>
            </a:r>
            <a:r>
              <a:rPr lang="ru-RU" sz="1600" b="0" strike="noStrike" spc="-1" dirty="0" err="1">
                <a:solidFill>
                  <a:srgbClr val="000000"/>
                </a:solidFill>
                <a:latin typeface="Times New Roman"/>
                <a:ea typeface="DINPro-Regular"/>
              </a:rPr>
              <a:t>ассистентинатуры</a:t>
            </a: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DINPro-Regular"/>
              </a:rPr>
              <a:t>-стажировки, перечень которых утверждён приказом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DINPro-Regular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latin typeface="Times New Roman"/>
                <a:ea typeface="DINPro-Regular"/>
              </a:rPr>
              <a:t>Минобрнауки</a:t>
            </a: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DINPro-Regular"/>
              </a:rPr>
              <a:t> России от 01.02.2022 № 89 «Об утверждении перечня специальностей и направлений подготовки высшего образования по программам </a:t>
            </a:r>
            <a:r>
              <a:rPr lang="ru-RU" sz="1600" b="0" strike="noStrike" spc="-1" dirty="0" err="1">
                <a:solidFill>
                  <a:srgbClr val="000000"/>
                </a:solidFill>
                <a:latin typeface="Times New Roman"/>
                <a:ea typeface="DINPro-Regular"/>
              </a:rPr>
              <a:t>бакалавриата</a:t>
            </a: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DINPro-Regular"/>
              </a:rPr>
              <a:t>, по программам </a:t>
            </a:r>
            <a:r>
              <a:rPr lang="ru-RU" sz="1600" b="0" strike="noStrike" spc="-1" dirty="0" err="1">
                <a:solidFill>
                  <a:srgbClr val="000000"/>
                </a:solidFill>
                <a:latin typeface="Times New Roman"/>
                <a:ea typeface="DINPro-Regular"/>
              </a:rPr>
              <a:t>специалитета</a:t>
            </a: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DINPro-Regular"/>
              </a:rPr>
              <a:t>, по программам магистратуры, по программам ординатуры, по программам </a:t>
            </a:r>
            <a:r>
              <a:rPr lang="ru-RU" sz="1600" b="0" strike="noStrike" spc="-1" dirty="0" err="1">
                <a:solidFill>
                  <a:srgbClr val="000000"/>
                </a:solidFill>
                <a:latin typeface="Times New Roman"/>
                <a:ea typeface="DINPro-Regular"/>
              </a:rPr>
              <a:t>ассистентинатуры</a:t>
            </a: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DINPro-Regular"/>
              </a:rPr>
              <a:t>-стажировки</a:t>
            </a:r>
            <a:r>
              <a:rPr lang="ru-RU" sz="1600" b="0" strike="noStrike" spc="-1" dirty="0" smtClean="0">
                <a:solidFill>
                  <a:srgbClr val="000000"/>
                </a:solidFill>
                <a:latin typeface="Times New Roman"/>
                <a:ea typeface="DINPro-Regular"/>
              </a:rPr>
              <a:t>…»</a:t>
            </a:r>
            <a:br>
              <a:rPr lang="ru-RU" sz="1600" b="0" strike="noStrike" spc="-1" dirty="0" smtClean="0">
                <a:solidFill>
                  <a:srgbClr val="000000"/>
                </a:solidFill>
                <a:latin typeface="Times New Roman"/>
                <a:ea typeface="DINPro-Regular"/>
              </a:rPr>
            </a:br>
            <a:r>
              <a:rPr lang="ru-RU" sz="1600" b="1" strike="noStrike" spc="-1" dirty="0" smtClean="0">
                <a:solidFill>
                  <a:srgbClr val="000000"/>
                </a:solidFill>
                <a:latin typeface="Times New Roman"/>
                <a:ea typeface="DINPro-Regular"/>
              </a:rPr>
              <a:t>9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DINPro-Regular"/>
              </a:rPr>
              <a:t>.</a:t>
            </a: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DINPro-Regular"/>
              </a:rPr>
              <a:t> </a:t>
            </a:r>
            <a:r>
              <a:rPr lang="ru-RU" sz="1600" b="1" spc="-1" dirty="0">
                <a:solidFill>
                  <a:srgbClr val="000000"/>
                </a:solidFill>
                <a:latin typeface="Times New Roman"/>
                <a:ea typeface="DINPro-Regular"/>
              </a:rPr>
              <a:t>Приказ </a:t>
            </a:r>
            <a:r>
              <a:rPr lang="ru-RU" sz="1600" b="1" spc="-1" dirty="0" err="1">
                <a:solidFill>
                  <a:srgbClr val="000000"/>
                </a:solidFill>
                <a:latin typeface="Times New Roman"/>
                <a:ea typeface="DINPro-Regular"/>
              </a:rPr>
              <a:t>Минобрнауки</a:t>
            </a:r>
            <a:r>
              <a:rPr lang="ru-RU" sz="1600" b="1" spc="-1" dirty="0">
                <a:solidFill>
                  <a:srgbClr val="000000"/>
                </a:solidFill>
                <a:latin typeface="Times New Roman"/>
                <a:ea typeface="DINPro-Regular"/>
              </a:rPr>
              <a:t> России </a:t>
            </a:r>
            <a:r>
              <a:rPr lang="ru-RU" sz="1600" b="1" spc="-1" dirty="0" smtClean="0">
                <a:solidFill>
                  <a:srgbClr val="000000"/>
                </a:solidFill>
                <a:latin typeface="Times New Roman"/>
                <a:ea typeface="DINPro-Regular"/>
              </a:rPr>
              <a:t>от 06 апреля 2022 года </a:t>
            </a:r>
            <a:r>
              <a:rPr lang="ru-RU" sz="1600" b="1" spc="-1" dirty="0">
                <a:solidFill>
                  <a:srgbClr val="000000"/>
                </a:solidFill>
                <a:latin typeface="Times New Roman"/>
                <a:ea typeface="DINPro-Regular"/>
              </a:rPr>
              <a:t>№ </a:t>
            </a:r>
            <a:r>
              <a:rPr lang="ru-RU" sz="1600" b="1" spc="-1" dirty="0" smtClean="0">
                <a:solidFill>
                  <a:srgbClr val="000000"/>
                </a:solidFill>
                <a:latin typeface="Times New Roman"/>
                <a:ea typeface="DINPro-Regular"/>
              </a:rPr>
              <a:t>245 </a:t>
            </a:r>
            <a:r>
              <a:rPr lang="ru-RU" sz="1600" spc="-1" dirty="0" smtClean="0">
                <a:solidFill>
                  <a:srgbClr val="000000"/>
                </a:solidFill>
                <a:latin typeface="Times New Roman"/>
                <a:ea typeface="DINPro-Regular"/>
              </a:rPr>
              <a:t>«Об утверждении Порядка организации и осуществления образовательной деятельности по образовательным программам высшего образования -</a:t>
            </a:r>
            <a:r>
              <a:rPr lang="ru-RU" sz="1600" spc="-1" dirty="0">
                <a:solidFill>
                  <a:srgbClr val="000000"/>
                </a:solidFill>
                <a:latin typeface="Times New Roman"/>
                <a:ea typeface="DINPro-Regular"/>
              </a:rPr>
              <a:t> по программам </a:t>
            </a:r>
            <a:r>
              <a:rPr lang="ru-RU" sz="1600" spc="-1" dirty="0" err="1">
                <a:solidFill>
                  <a:srgbClr val="000000"/>
                </a:solidFill>
                <a:latin typeface="Times New Roman"/>
                <a:ea typeface="DINPro-Regular"/>
              </a:rPr>
              <a:t>бакалавриата</a:t>
            </a:r>
            <a:r>
              <a:rPr lang="ru-RU" sz="1600" spc="-1" dirty="0">
                <a:solidFill>
                  <a:srgbClr val="000000"/>
                </a:solidFill>
                <a:latin typeface="Times New Roman"/>
                <a:ea typeface="DINPro-Regular"/>
              </a:rPr>
              <a:t>, по программам </a:t>
            </a:r>
            <a:r>
              <a:rPr lang="ru-RU" sz="1600" spc="-1" dirty="0" err="1">
                <a:solidFill>
                  <a:srgbClr val="000000"/>
                </a:solidFill>
                <a:latin typeface="Times New Roman"/>
                <a:ea typeface="DINPro-Regular"/>
              </a:rPr>
              <a:t>специалитета</a:t>
            </a:r>
            <a:r>
              <a:rPr lang="ru-RU" sz="1600" spc="-1" dirty="0">
                <a:solidFill>
                  <a:srgbClr val="000000"/>
                </a:solidFill>
                <a:latin typeface="Times New Roman"/>
                <a:ea typeface="DINPro-Regular"/>
              </a:rPr>
              <a:t>, по программам магистратуры</a:t>
            </a:r>
            <a:r>
              <a:rPr lang="ru-RU" sz="1600" spc="-1" dirty="0" smtClean="0">
                <a:solidFill>
                  <a:srgbClr val="000000"/>
                </a:solidFill>
                <a:latin typeface="Times New Roman"/>
                <a:ea typeface="DINPro-Regular"/>
              </a:rPr>
              <a:t>»</a:t>
            </a:r>
            <a:r>
              <a:rPr lang="ru-RU" sz="1600" b="0" strike="noStrike" spc="-1" dirty="0" smtClean="0">
                <a:solidFill>
                  <a:srgbClr val="000000"/>
                </a:solidFill>
                <a:latin typeface="Times New Roman"/>
                <a:ea typeface="DINPro-Regular"/>
              </a:rPr>
              <a:t/>
            </a:r>
            <a:br>
              <a:rPr lang="ru-RU" sz="1600" b="0" strike="noStrike" spc="-1" dirty="0" smtClean="0">
                <a:solidFill>
                  <a:srgbClr val="000000"/>
                </a:solidFill>
                <a:latin typeface="Times New Roman"/>
                <a:ea typeface="DINPro-Regular"/>
              </a:rPr>
            </a:br>
            <a:r>
              <a:rPr lang="ru-RU" sz="1600" b="1" spc="-1" dirty="0" smtClean="0">
                <a:solidFill>
                  <a:srgbClr val="000000"/>
                </a:solidFill>
                <a:latin typeface="Times New Roman"/>
                <a:ea typeface="DINPro-Regular"/>
              </a:rPr>
              <a:t>10. </a:t>
            </a:r>
            <a:r>
              <a:rPr lang="ru-RU" sz="1600" b="1" strike="noStrike" spc="-1" dirty="0" smtClean="0">
                <a:solidFill>
                  <a:srgbClr val="000000"/>
                </a:solidFill>
                <a:latin typeface="Times New Roman"/>
                <a:ea typeface="DINPro-Regular"/>
              </a:rPr>
              <a:t>Информационное 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DINPro-Regular"/>
              </a:rPr>
              <a:t>письмо 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Times New Roman"/>
                <a:ea typeface="DINPro-Regular"/>
              </a:rPr>
              <a:t>Минобрнауки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DINPro-Regular"/>
              </a:rPr>
              <a:t> России от 28 мая 2021г. № МН-5/1091</a:t>
            </a:r>
            <a:r>
              <a:rPr dirty="0"/>
              <a:t/>
            </a:r>
            <a:br>
              <a:rPr dirty="0"/>
            </a:br>
            <a:endParaRPr lang="ru-RU" sz="16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subTitle"/>
          </p:nvPr>
        </p:nvSpPr>
        <p:spPr>
          <a:xfrm>
            <a:off x="2700000" y="6463440"/>
            <a:ext cx="7200000" cy="359640"/>
          </a:xfrm>
          <a:prstGeom prst="rect">
            <a:avLst/>
          </a:prstGeom>
          <a:noFill/>
          <a:ln w="25560">
            <a:noFill/>
          </a:ln>
        </p:spPr>
        <p:txBody>
          <a:bodyPr lIns="40320" tIns="40320" rIns="40320" bIns="40320" anchor="t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  <a:ea typeface="Tahoma"/>
              </a:rPr>
              <a:t>Совместное заседание ФУМО по УГСН 17.00.00 и 24.00.00                         21-23 апреля 2022г.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12"/>
              </a:spcBef>
              <a:tabLst>
                <a:tab pos="0" algn="l"/>
              </a:tabLst>
            </a:pPr>
            <a:endParaRPr lang="ru-RU" sz="1400" b="0" strike="noStrike" spc="-1"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sldNum"/>
          </p:nvPr>
        </p:nvSpPr>
        <p:spPr>
          <a:xfrm>
            <a:off x="2367360" y="6492240"/>
            <a:ext cx="252360" cy="250200"/>
          </a:xfrm>
          <a:prstGeom prst="rect">
            <a:avLst/>
          </a:prstGeom>
          <a:noFill/>
          <a:ln w="25560">
            <a:noFill/>
          </a:ln>
        </p:spPr>
        <p:txBody>
          <a:bodyPr lIns="40320" tIns="40320" rIns="40320" bIns="40320" anchor="ctr">
            <a:noAutofit/>
          </a:bodyPr>
          <a:lstStyle/>
          <a:p>
            <a:pPr algn="r">
              <a:lnSpc>
                <a:spcPct val="100000"/>
              </a:lnSpc>
              <a:tabLst>
                <a:tab pos="0" algn="l"/>
              </a:tabLst>
            </a:pPr>
            <a:fld id="{6572F636-735D-4DC4-8F6E-998E5CFD312D}" type="slidenum">
              <a:rPr lang="ru-RU" sz="1100" b="0" strike="noStrike" spc="-1">
                <a:solidFill>
                  <a:srgbClr val="888888"/>
                </a:solidFill>
                <a:latin typeface="DINPro-Black"/>
                <a:ea typeface="DINPro-Black"/>
              </a:rPr>
              <a:t>3</a:t>
            </a:fld>
            <a:endParaRPr lang="ru-RU" sz="1100" b="0" strike="noStrike" spc="-1">
              <a:latin typeface="Times New Roman"/>
            </a:endParaRPr>
          </a:p>
        </p:txBody>
      </p:sp>
      <p:sp>
        <p:nvSpPr>
          <p:cNvPr id="54" name="Прямоугольник 4"/>
          <p:cNvSpPr/>
          <p:nvPr/>
        </p:nvSpPr>
        <p:spPr>
          <a:xfrm>
            <a:off x="3224880" y="320040"/>
            <a:ext cx="6681240" cy="759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2200" b="1" strike="noStrike" spc="-1">
                <a:solidFill>
                  <a:srgbClr val="FFFFFF"/>
                </a:solidFill>
                <a:latin typeface="Times New Roman"/>
                <a:ea typeface="Tahoma"/>
              </a:rPr>
              <a:t>Нормативно-правовая основа разработки ФГОС ВО нового поколения</a:t>
            </a:r>
            <a:endParaRPr lang="ru-RU" sz="2200" b="1" strike="noStrike" spc="-1">
              <a:latin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2144520" y="2205000"/>
            <a:ext cx="7344360" cy="3735000"/>
          </a:xfrm>
          <a:prstGeom prst="rect">
            <a:avLst/>
          </a:prstGeom>
          <a:noFill/>
          <a:ln w="25560">
            <a:noFill/>
          </a:ln>
        </p:spPr>
        <p:txBody>
          <a:bodyPr lIns="40320" tIns="40320" rIns="40320" bIns="40320" anchor="t">
            <a:noAutofit/>
          </a:bodyPr>
          <a:lstStyle/>
          <a:p>
            <a:pPr>
              <a:lnSpc>
                <a:spcPct val="100000"/>
              </a:lnSpc>
              <a:spcBef>
                <a:spcPts val="1301"/>
              </a:spcBef>
              <a:tabLst>
                <a:tab pos="0" algn="l"/>
              </a:tabLst>
            </a:pPr>
            <a:r>
              <a:rPr lang="en-US" sz="1500" b="0" strike="noStrike" spc="-1" dirty="0" smtClean="0">
                <a:solidFill>
                  <a:srgbClr val="000000"/>
                </a:solidFill>
                <a:latin typeface="Times New Roman"/>
                <a:ea typeface="Calibri"/>
              </a:rPr>
              <a:t>5</a:t>
            </a:r>
            <a:r>
              <a:rPr lang="ru-RU" sz="1500" spc="-1" dirty="0">
                <a:solidFill>
                  <a:srgbClr val="000000"/>
                </a:solidFill>
                <a:latin typeface="Times New Roman"/>
                <a:ea typeface="Calibri"/>
              </a:rPr>
              <a:t>.</a:t>
            </a:r>
            <a:r>
              <a:rPr lang="ru-RU" sz="1500" b="0" strike="noStrike" spc="-1" dirty="0" smtClean="0">
                <a:solidFill>
                  <a:srgbClr val="000000"/>
                </a:solidFill>
                <a:latin typeface="Times New Roman"/>
                <a:ea typeface="Calibri"/>
              </a:rPr>
              <a:t>Федеральные </a:t>
            </a:r>
            <a:r>
              <a:rPr lang="ru-RU" sz="1500" b="0" strike="noStrike" spc="-1" dirty="0">
                <a:solidFill>
                  <a:srgbClr val="000000"/>
                </a:solidFill>
                <a:latin typeface="Times New Roman"/>
                <a:ea typeface="Calibri"/>
              </a:rPr>
              <a:t>государственные образовательные стандарты общего образования разрабатываются по уровням образования. Федеральные государственные образовательные стандарты профессионального образования </a:t>
            </a:r>
            <a:r>
              <a:rPr lang="ru-RU" sz="1500" b="0" strike="noStrike" spc="-1" dirty="0">
                <a:solidFill>
                  <a:srgbClr val="FF0000"/>
                </a:solidFill>
                <a:latin typeface="Times New Roman"/>
                <a:ea typeface="Calibri"/>
              </a:rPr>
              <a:t>разрабатываются по уровням образования либо </a:t>
            </a:r>
            <a:r>
              <a:rPr lang="ru-RU" sz="1500" b="0" strike="noStrike" spc="-1" dirty="0">
                <a:solidFill>
                  <a:srgbClr val="000000"/>
                </a:solidFill>
                <a:latin typeface="Times New Roman"/>
                <a:ea typeface="Calibri"/>
              </a:rPr>
              <a:t>по профессиям, </a:t>
            </a:r>
            <a:r>
              <a:rPr lang="ru-RU" sz="1500" b="0" strike="noStrike" spc="-1" dirty="0">
                <a:solidFill>
                  <a:srgbClr val="FF0000"/>
                </a:solidFill>
                <a:latin typeface="Times New Roman"/>
                <a:ea typeface="Calibri"/>
              </a:rPr>
              <a:t>специальностям и направлениям подготовки по соответствующим уровням профессионального образования</a:t>
            </a:r>
            <a:r>
              <a:rPr lang="ru-RU" sz="1500" b="0" strike="noStrike" spc="-1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ru-RU" sz="1500" b="0" strike="noStrike" spc="-1" dirty="0">
                <a:solidFill>
                  <a:srgbClr val="FF0000"/>
                </a:solidFill>
                <a:latin typeface="Times New Roman"/>
                <a:ea typeface="Calibri"/>
              </a:rPr>
              <a:t>или укрупненным группам</a:t>
            </a:r>
            <a:r>
              <a:rPr lang="ru-RU" sz="1500" b="0" strike="noStrike" spc="-1" dirty="0">
                <a:solidFill>
                  <a:srgbClr val="000000"/>
                </a:solidFill>
                <a:latin typeface="Times New Roman"/>
                <a:ea typeface="Calibri"/>
              </a:rPr>
              <a:t> профессий, </a:t>
            </a:r>
            <a:r>
              <a:rPr lang="ru-RU" sz="1500" b="0" strike="noStrike" spc="-1" dirty="0">
                <a:solidFill>
                  <a:srgbClr val="FF0000"/>
                </a:solidFill>
                <a:latin typeface="Times New Roman"/>
                <a:ea typeface="Calibri"/>
              </a:rPr>
              <a:t>специальностей и направлений подготовки, а также по областям и видам профессиональной деятельности</a:t>
            </a:r>
            <a:r>
              <a:rPr lang="ru-RU" sz="1500" b="0" strike="noStrike" spc="-1" dirty="0">
                <a:solidFill>
                  <a:srgbClr val="000000"/>
                </a:solidFill>
                <a:latin typeface="Times New Roman"/>
                <a:ea typeface="Calibri"/>
              </a:rPr>
              <a:t>, утверждаемым в соответствии с трудовым законодательством</a:t>
            </a:r>
            <a:r>
              <a:rPr lang="ru-RU" sz="1500" b="0" strike="noStrike" spc="-1" dirty="0" smtClean="0">
                <a:solidFill>
                  <a:srgbClr val="000000"/>
                </a:solidFill>
                <a:latin typeface="Times New Roman"/>
                <a:ea typeface="Calibri"/>
              </a:rPr>
              <a:t>.</a:t>
            </a:r>
            <a:r>
              <a:rPr lang="en-US" sz="1500" b="0" strike="noStrike" spc="-1" dirty="0" smtClean="0">
                <a:solidFill>
                  <a:srgbClr val="000000"/>
                </a:solidFill>
                <a:latin typeface="Times New Roman"/>
                <a:ea typeface="Calibri"/>
              </a:rPr>
              <a:t/>
            </a:r>
            <a:br>
              <a:rPr lang="en-US" sz="1500" b="0" strike="noStrike" spc="-1" dirty="0" smtClean="0">
                <a:solidFill>
                  <a:srgbClr val="000000"/>
                </a:solidFill>
                <a:latin typeface="Times New Roman"/>
                <a:ea typeface="Calibri"/>
              </a:rPr>
            </a:br>
            <a:r>
              <a:rPr dirty="0"/>
              <a:t/>
            </a:r>
            <a:br>
              <a:rPr dirty="0"/>
            </a:b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</a:t>
            </a:r>
            <a:r>
              <a:rPr lang="ru-RU" sz="1500" b="0" strike="noStrike" spc="-1" dirty="0" smtClean="0">
                <a:solidFill>
                  <a:srgbClr val="000000"/>
                </a:solidFill>
                <a:latin typeface="Times New Roman"/>
                <a:ea typeface="Calibri"/>
              </a:rPr>
              <a:t>Формирование </a:t>
            </a:r>
            <a:r>
              <a:rPr lang="ru-RU" sz="1500" b="0" strike="noStrike" spc="-1" dirty="0">
                <a:solidFill>
                  <a:srgbClr val="000000"/>
                </a:solidFill>
                <a:latin typeface="Times New Roman"/>
                <a:ea typeface="Calibri"/>
              </a:rPr>
              <a:t>требований федеральных государственных образовательных стандартов профессионального образования к результатам освоения основных образовательных программ профессионального образования в части профессиональной компетенции осуществляется на основе соответствующих профессиональных стандартов</a:t>
            </a:r>
            <a:r>
              <a:rPr lang="ru-RU" sz="1500" b="0" strike="noStrike" spc="-1" dirty="0">
                <a:solidFill>
                  <a:srgbClr val="073779"/>
                </a:solidFill>
                <a:latin typeface="Times New Roman"/>
                <a:ea typeface="Calibri"/>
              </a:rPr>
              <a:t> </a:t>
            </a:r>
            <a:r>
              <a:rPr lang="ru-RU" sz="1500" b="0" strike="noStrike" spc="-1" dirty="0">
                <a:solidFill>
                  <a:srgbClr val="000000"/>
                </a:solidFill>
                <a:latin typeface="Times New Roman"/>
                <a:ea typeface="Calibri"/>
              </a:rPr>
              <a:t>(при наличии).</a:t>
            </a:r>
            <a:r>
              <a:rPr dirty="0"/>
              <a:t/>
            </a:r>
            <a:br>
              <a:rPr dirty="0"/>
            </a:br>
            <a:r>
              <a:rPr lang="ru-RU" sz="2900" b="1" strike="noStrike" spc="-1" dirty="0">
                <a:solidFill>
                  <a:srgbClr val="FFFFFF"/>
                </a:solidFill>
                <a:latin typeface="Arial"/>
                <a:ea typeface="Calibri"/>
              </a:rPr>
              <a:t> и</a:t>
            </a:r>
            <a:endParaRPr lang="ru-RU" sz="2900" b="0" strike="noStrike" spc="-1" dirty="0">
              <a:solidFill>
                <a:srgbClr val="000000"/>
              </a:solidFill>
              <a:latin typeface="Tahoma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subTitle"/>
          </p:nvPr>
        </p:nvSpPr>
        <p:spPr>
          <a:xfrm>
            <a:off x="2700000" y="6480000"/>
            <a:ext cx="7206120" cy="332280"/>
          </a:xfrm>
          <a:prstGeom prst="rect">
            <a:avLst/>
          </a:prstGeom>
          <a:noFill/>
          <a:ln w="25560">
            <a:noFill/>
          </a:ln>
        </p:spPr>
        <p:txBody>
          <a:bodyPr lIns="40320" tIns="40320" rIns="40320" bIns="40320" anchor="t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  <a:ea typeface="Tahoma"/>
              </a:rPr>
              <a:t>Совместное заседание ФУМО по УГСН 17.00.00 и 24.00.00                         21-23 апреля 2022г.</a:t>
            </a:r>
            <a:endParaRPr lang="ru-RU" sz="1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12"/>
              </a:spcBef>
              <a:tabLst>
                <a:tab pos="0" algn="l"/>
              </a:tabLst>
            </a:pPr>
            <a:endParaRPr lang="ru-RU" sz="1400" b="0" strike="noStrike" spc="-1" dirty="0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sldNum"/>
          </p:nvPr>
        </p:nvSpPr>
        <p:spPr>
          <a:xfrm>
            <a:off x="2367360" y="6492240"/>
            <a:ext cx="252360" cy="250200"/>
          </a:xfrm>
          <a:prstGeom prst="rect">
            <a:avLst/>
          </a:prstGeom>
          <a:noFill/>
          <a:ln w="25560">
            <a:noFill/>
          </a:ln>
        </p:spPr>
        <p:txBody>
          <a:bodyPr lIns="40320" tIns="40320" rIns="40320" bIns="40320" anchor="ctr">
            <a:noAutofit/>
          </a:bodyPr>
          <a:lstStyle/>
          <a:p>
            <a:pPr algn="r">
              <a:lnSpc>
                <a:spcPct val="100000"/>
              </a:lnSpc>
              <a:tabLst>
                <a:tab pos="0" algn="l"/>
              </a:tabLst>
            </a:pPr>
            <a:fld id="{972EF079-735A-4EA4-88FE-929472627D77}" type="slidenum">
              <a:rPr lang="ru-RU" sz="1100" b="0" strike="noStrike" spc="-1">
                <a:solidFill>
                  <a:srgbClr val="888888"/>
                </a:solidFill>
                <a:latin typeface="DINPro-Black"/>
                <a:ea typeface="DINPro-Black"/>
              </a:rPr>
              <a:t>4</a:t>
            </a:fld>
            <a:endParaRPr lang="ru-RU" sz="1100" b="0" strike="noStrike" spc="-1">
              <a:latin typeface="Times New Roman"/>
            </a:endParaRPr>
          </a:p>
        </p:txBody>
      </p:sp>
      <p:sp>
        <p:nvSpPr>
          <p:cNvPr id="58" name="Прямоугольник 4"/>
          <p:cNvSpPr/>
          <p:nvPr/>
        </p:nvSpPr>
        <p:spPr>
          <a:xfrm>
            <a:off x="3240000" y="344160"/>
            <a:ext cx="6665760" cy="1095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2200" b="1" strike="noStrike" spc="-1">
                <a:solidFill>
                  <a:srgbClr val="FFFFFF"/>
                </a:solidFill>
                <a:latin typeface="Times New Roman"/>
                <a:ea typeface="Tahoma"/>
              </a:rPr>
              <a:t>Федеральный закон от 26.05.2021 № 144-ФЗ </a:t>
            </a:r>
            <a:endParaRPr lang="ru-RU" sz="2200" b="1" strike="noStrike" spc="-1">
              <a:latin typeface="Times New Roman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2200" b="1" strike="noStrike" spc="-1">
                <a:solidFill>
                  <a:srgbClr val="FFFFFF"/>
                </a:solidFill>
                <a:latin typeface="Times New Roman"/>
                <a:ea typeface="Tahoma"/>
              </a:rPr>
              <a:t>«О внесении изменений в Федеральный закон </a:t>
            </a:r>
            <a:endParaRPr lang="ru-RU" sz="2200" b="1" strike="noStrike" spc="-1">
              <a:latin typeface="Times New Roman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2200" b="1" strike="noStrike" spc="-1">
                <a:solidFill>
                  <a:srgbClr val="FFFFFF"/>
                </a:solidFill>
                <a:latin typeface="Times New Roman"/>
                <a:ea typeface="Tahoma"/>
              </a:rPr>
              <a:t>«Об образовании в Российской Федерации»</a:t>
            </a:r>
            <a:endParaRPr lang="ru-RU" sz="2200" b="1" strike="noStrike" spc="-1">
              <a:latin typeface="Times New Roman"/>
            </a:endParaRPr>
          </a:p>
        </p:txBody>
      </p:sp>
      <p:sp>
        <p:nvSpPr>
          <p:cNvPr id="59" name="TextBox 6"/>
          <p:cNvSpPr/>
          <p:nvPr/>
        </p:nvSpPr>
        <p:spPr>
          <a:xfrm>
            <a:off x="776520" y="1556640"/>
            <a:ext cx="8208720" cy="731880"/>
          </a:xfrm>
          <a:prstGeom prst="rect">
            <a:avLst/>
          </a:prstGeom>
          <a:noFill/>
          <a:ln w="254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Overflow="overflow" horzOverflow="overflow" tIns="91440" bIns="91440" numCol="1" spcCol="38160" anchor="t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1800" b="1" strike="noStrike" spc="-1">
                <a:solidFill>
                  <a:srgbClr val="000000"/>
                </a:solidFill>
                <a:latin typeface="Times New Roman"/>
                <a:ea typeface="Calibri"/>
              </a:rPr>
              <a:t>Статья 11. Федеральные государственные образовательные стандарты и федеральные государственные требования. Образовательные стандарты</a:t>
            </a:r>
            <a:endParaRPr lang="ru-RU" sz="1800" b="1" strike="noStrike" spc="-1">
              <a:latin typeface="Times New Roman"/>
            </a:endParaRPr>
          </a:p>
        </p:txBody>
      </p:sp>
      <p:sp>
        <p:nvSpPr>
          <p:cNvPr id="60" name="TextBox 7"/>
          <p:cNvSpPr/>
          <p:nvPr/>
        </p:nvSpPr>
        <p:spPr>
          <a:xfrm>
            <a:off x="0" y="2880000"/>
            <a:ext cx="2144520" cy="639720"/>
          </a:xfrm>
          <a:prstGeom prst="rect">
            <a:avLst/>
          </a:prstGeom>
          <a:noFill/>
          <a:ln w="254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Overflow="overflow" horzOverflow="overflow" tIns="91440" bIns="91440" numCol="1" spcCol="38160" anchor="t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ru-RU" sz="1500" b="1" strike="noStrike" spc="-1">
                <a:solidFill>
                  <a:srgbClr val="000000"/>
                </a:solidFill>
                <a:latin typeface="Times New Roman"/>
                <a:ea typeface="Tahoma"/>
              </a:rPr>
              <a:t>НОВАЯ ФОРМУЛИРОВКА</a:t>
            </a:r>
            <a:endParaRPr lang="ru-RU" sz="1500" b="1" strike="noStrike" spc="-1">
              <a:latin typeface="Times New Roman"/>
            </a:endParaRPr>
          </a:p>
        </p:txBody>
      </p:sp>
      <p:sp>
        <p:nvSpPr>
          <p:cNvPr id="61" name="TextBox 8"/>
          <p:cNvSpPr/>
          <p:nvPr/>
        </p:nvSpPr>
        <p:spPr>
          <a:xfrm>
            <a:off x="303840" y="4973400"/>
            <a:ext cx="1496160" cy="426600"/>
          </a:xfrm>
          <a:prstGeom prst="rect">
            <a:avLst/>
          </a:prstGeom>
          <a:noFill/>
          <a:ln w="254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Overflow="overflow" horzOverflow="overflow" tIns="91440" bIns="91440" numCol="1" spcCol="38160" anchor="t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ru-RU" sz="1600" b="1" strike="noStrike" spc="-1">
                <a:solidFill>
                  <a:srgbClr val="000000"/>
                </a:solidFill>
                <a:latin typeface="Times New Roman"/>
                <a:ea typeface="Tahoma"/>
              </a:rPr>
              <a:t>ИСКЛЮЧЁН</a:t>
            </a:r>
            <a:endParaRPr lang="ru-RU" sz="1600" b="1" strike="noStrike" spc="-1">
              <a:latin typeface="Times New Roman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2144520" y="2257704"/>
            <a:ext cx="7301232" cy="2160000"/>
          </a:xfrm>
          <a:prstGeom prst="rect">
            <a:avLst/>
          </a:prstGeom>
          <a:solidFill>
            <a:srgbClr val="729FCF">
              <a:alpha val="20000"/>
            </a:srgbClr>
          </a:solidFill>
          <a:ln w="6480">
            <a:solidFill>
              <a:srgbClr val="3465A4">
                <a:alpha val="50000"/>
              </a:srgb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3" name="Прямоугольник 62"/>
          <p:cNvSpPr/>
          <p:nvPr/>
        </p:nvSpPr>
        <p:spPr>
          <a:xfrm>
            <a:off x="2162808" y="4681728"/>
            <a:ext cx="7292088" cy="1260000"/>
          </a:xfrm>
          <a:prstGeom prst="rect">
            <a:avLst/>
          </a:prstGeom>
          <a:solidFill>
            <a:srgbClr val="729FCF">
              <a:alpha val="20000"/>
            </a:srgbClr>
          </a:solidFill>
          <a:ln w="0">
            <a:solidFill>
              <a:srgbClr val="3465A4">
                <a:alpha val="50000"/>
              </a:srgb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4" name="Прямоугольник 63"/>
          <p:cNvSpPr/>
          <p:nvPr/>
        </p:nvSpPr>
        <p:spPr>
          <a:xfrm>
            <a:off x="180000" y="2700000"/>
            <a:ext cx="1800000" cy="1080000"/>
          </a:xfrm>
          <a:prstGeom prst="rect">
            <a:avLst/>
          </a:prstGeom>
          <a:solidFill>
            <a:srgbClr val="729FCF">
              <a:alpha val="20000"/>
            </a:srgbClr>
          </a:solidFill>
          <a:ln w="0">
            <a:solidFill>
              <a:srgbClr val="3465A4">
                <a:alpha val="50000"/>
              </a:srgb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5" name="Прямоугольник 64"/>
          <p:cNvSpPr/>
          <p:nvPr/>
        </p:nvSpPr>
        <p:spPr>
          <a:xfrm>
            <a:off x="180000" y="4860000"/>
            <a:ext cx="1800000" cy="720000"/>
          </a:xfrm>
          <a:prstGeom prst="rect">
            <a:avLst/>
          </a:prstGeom>
          <a:solidFill>
            <a:srgbClr val="729FCF">
              <a:alpha val="20000"/>
            </a:srgbClr>
          </a:solidFill>
          <a:ln w="0">
            <a:solidFill>
              <a:srgbClr val="3465A4">
                <a:alpha val="50000"/>
              </a:srgb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6" name="Прямая соединительная линия 65"/>
          <p:cNvSpPr/>
          <p:nvPr/>
        </p:nvSpPr>
        <p:spPr>
          <a:xfrm>
            <a:off x="1980000" y="3240000"/>
            <a:ext cx="164520" cy="0"/>
          </a:xfrm>
          <a:prstGeom prst="line">
            <a:avLst/>
          </a:prstGeom>
          <a:ln w="0">
            <a:solidFill>
              <a:srgbClr val="3465A4">
                <a:alpha val="50000"/>
              </a:srgbClr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7" name="Прямая соединительная линия 66"/>
          <p:cNvSpPr/>
          <p:nvPr/>
        </p:nvSpPr>
        <p:spPr>
          <a:xfrm>
            <a:off x="1980000" y="5220000"/>
            <a:ext cx="180000" cy="0"/>
          </a:xfrm>
          <a:prstGeom prst="line">
            <a:avLst/>
          </a:prstGeom>
          <a:ln w="0">
            <a:solidFill>
              <a:srgbClr val="3465A4">
                <a:alpha val="50000"/>
              </a:srgbClr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667944" y="2127816"/>
            <a:ext cx="8655480" cy="2763000"/>
          </a:xfrm>
          <a:prstGeom prst="rect">
            <a:avLst/>
          </a:prstGeom>
          <a:noFill/>
          <a:ln w="25560">
            <a:noFill/>
          </a:ln>
        </p:spPr>
        <p:txBody>
          <a:bodyPr lIns="40320" tIns="40320" rIns="40320" bIns="40320" anchor="t">
            <a:noAutofit/>
          </a:bodyPr>
          <a:lstStyle/>
          <a:p>
            <a:pPr>
              <a:lnSpc>
                <a:spcPct val="150000"/>
              </a:lnSpc>
              <a:tabLst>
                <a:tab pos="0" algn="l"/>
              </a:tabLst>
            </a:pPr>
            <a:r>
              <a:rPr lang="ru-RU" sz="1600" spc="-1" dirty="0">
                <a:solidFill>
                  <a:srgbClr val="000000"/>
                </a:solidFill>
                <a:latin typeface="Times New Roman"/>
                <a:ea typeface="DINPro-Regular"/>
              </a:rPr>
              <a:t>3</a:t>
            </a:r>
            <a:r>
              <a:rPr lang="ru-RU" sz="1600" b="0" strike="noStrike" spc="-1" dirty="0" smtClean="0">
                <a:solidFill>
                  <a:srgbClr val="000000"/>
                </a:solidFill>
                <a:latin typeface="Times New Roman"/>
                <a:ea typeface="DINPro-Regular"/>
              </a:rPr>
              <a:t>. </a:t>
            </a: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DINPro-Regular"/>
              </a:rPr>
              <a:t>Федеральные государственные образовательные стандарты включают в себя требования к:</a:t>
            </a:r>
            <a:r>
              <a:rPr dirty="0"/>
              <a:t/>
            </a:r>
            <a:br>
              <a:rPr dirty="0"/>
            </a:br>
            <a:r>
              <a:rPr lang="ru-RU" sz="1600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en-US" sz="1600" b="0" strike="noStrike" spc="-1" dirty="0" smtClean="0">
                <a:solidFill>
                  <a:srgbClr val="000000"/>
                </a:solidFill>
                <a:latin typeface="Times New Roman"/>
                <a:ea typeface="DINPro-Regular"/>
              </a:rPr>
              <a:t> </a:t>
            </a: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DINPro-Regular"/>
              </a:rPr>
              <a:t>структуре основных образовательных программ (в том числе соотношению обязательной части, формируемой участниками образовательных отношений) и их объёму;</a:t>
            </a:r>
            <a:r>
              <a:rPr dirty="0"/>
              <a:t/>
            </a:r>
            <a:br>
              <a:rPr dirty="0"/>
            </a:br>
            <a:r>
              <a:rPr lang="ru-RU" sz="1600" spc="-1" dirty="0" smtClean="0">
                <a:solidFill>
                  <a:srgbClr val="000000"/>
                </a:solidFill>
                <a:latin typeface="Times New Roman"/>
              </a:rPr>
              <a:t>2)</a:t>
            </a:r>
            <a:r>
              <a:rPr lang="en-US" sz="1600" b="0" strike="noStrike" spc="-1" dirty="0" smtClean="0">
                <a:solidFill>
                  <a:srgbClr val="000000"/>
                </a:solidFill>
                <a:latin typeface="Times New Roman"/>
                <a:ea typeface="DINPro-Regular"/>
              </a:rPr>
              <a:t> </a:t>
            </a: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DINPro-Regular"/>
              </a:rPr>
              <a:t>условиям реализации основных образовательных программ, в том числе кадровым, финансовым, материально-техническим и иным условиям (в ред. Федерального закона от 02.12.2019 года № 403-ФЗ);</a:t>
            </a:r>
            <a:r>
              <a:rPr dirty="0"/>
              <a:t/>
            </a:r>
            <a:br>
              <a:rPr dirty="0"/>
            </a:br>
            <a:r>
              <a:rPr lang="ru-RU" sz="1600" spc="-1" dirty="0" smtClean="0">
                <a:solidFill>
                  <a:srgbClr val="000000"/>
                </a:solidFill>
                <a:latin typeface="Times New Roman"/>
              </a:rPr>
              <a:t>3)</a:t>
            </a:r>
            <a:r>
              <a:rPr lang="en-US" sz="1600" b="0" strike="noStrike" spc="-1" dirty="0" smtClean="0">
                <a:solidFill>
                  <a:srgbClr val="000000"/>
                </a:solidFill>
                <a:latin typeface="Times New Roman"/>
                <a:ea typeface="DINPro-Regular"/>
              </a:rPr>
              <a:t> </a:t>
            </a: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DINPro-Regular"/>
              </a:rPr>
              <a:t>результатам освоения основных образовательных программ</a:t>
            </a:r>
            <a:r>
              <a:rPr lang="ru-RU" sz="1600" b="0" strike="noStrike" spc="-1" dirty="0" smtClean="0">
                <a:solidFill>
                  <a:srgbClr val="000000"/>
                </a:solidFill>
                <a:latin typeface="Times New Roman"/>
                <a:ea typeface="DINPro-Regular"/>
              </a:rPr>
              <a:t>.</a:t>
            </a:r>
            <a:r>
              <a:rPr lang="en-US" sz="1600" b="0" strike="noStrike" spc="-1" dirty="0" smtClean="0">
                <a:solidFill>
                  <a:srgbClr val="000000"/>
                </a:solidFill>
                <a:latin typeface="Times New Roman"/>
                <a:ea typeface="DINPro-Regular"/>
              </a:rPr>
              <a:t/>
            </a:r>
            <a:br>
              <a:rPr lang="en-US" sz="1600" b="0" strike="noStrike" spc="-1" dirty="0" smtClean="0">
                <a:solidFill>
                  <a:srgbClr val="000000"/>
                </a:solidFill>
                <a:latin typeface="Times New Roman"/>
                <a:ea typeface="DINPro-Regular"/>
              </a:rPr>
            </a:br>
            <a:r>
              <a:rPr lang="ru-RU" sz="1600" spc="-1" dirty="0" smtClean="0">
                <a:solidFill>
                  <a:srgbClr val="000000"/>
                </a:solidFill>
                <a:latin typeface="Times New Roman"/>
                <a:ea typeface="DINPro-Regular"/>
              </a:rPr>
              <a:t>4</a:t>
            </a:r>
            <a:r>
              <a:rPr lang="ru-RU" sz="1600" b="0" strike="noStrike" spc="-1" dirty="0" smtClean="0">
                <a:solidFill>
                  <a:srgbClr val="000000"/>
                </a:solidFill>
                <a:latin typeface="Times New Roman"/>
                <a:ea typeface="DINPro-Regular"/>
              </a:rPr>
              <a:t>. </a:t>
            </a: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DINPro-Regular"/>
              </a:rPr>
              <a:t>Федеральными государственными образовательными стандартами устанавливаются сроки получения общего и профессионального образования с учётом различных форм обучения, образовательных технологий и особенностей отдельных категорий обучающихся. </a:t>
            </a:r>
            <a:r>
              <a:rPr dirty="0"/>
              <a:t/>
            </a:r>
            <a:br>
              <a:rPr dirty="0"/>
            </a:br>
            <a:endParaRPr lang="ru-RU" sz="1600" b="0" strike="noStrike" spc="-1" dirty="0">
              <a:solidFill>
                <a:srgbClr val="000000"/>
              </a:solidFill>
              <a:latin typeface="Tahoma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subTitle"/>
          </p:nvPr>
        </p:nvSpPr>
        <p:spPr>
          <a:xfrm>
            <a:off x="704520" y="1556640"/>
            <a:ext cx="8352720" cy="647640"/>
          </a:xfrm>
          <a:prstGeom prst="rect">
            <a:avLst/>
          </a:prstGeom>
          <a:noFill/>
          <a:ln w="25560">
            <a:noFill/>
          </a:ln>
        </p:spPr>
        <p:txBody>
          <a:bodyPr lIns="40320" tIns="40320" rIns="40320" bIns="40320" anchor="t">
            <a:noAutofit/>
          </a:bodyPr>
          <a:lstStyle/>
          <a:p>
            <a:pPr algn="ctr">
              <a:lnSpc>
                <a:spcPct val="100000"/>
              </a:lnSpc>
              <a:spcBef>
                <a:spcPts val="1012"/>
              </a:spcBef>
              <a:tabLst>
                <a:tab pos="0" algn="l"/>
              </a:tabLst>
            </a:pPr>
            <a:r>
              <a:rPr lang="ru-RU" sz="1800" b="1" strike="noStrike" spc="-1" dirty="0">
                <a:solidFill>
                  <a:srgbClr val="000000"/>
                </a:solidFill>
                <a:latin typeface="Times New Roman"/>
                <a:ea typeface="Calibri"/>
              </a:rPr>
              <a:t>Статья 11. Федеральные государственные образовательные стандарты и федеральные государственные требования. Образовательные стандарты</a:t>
            </a: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12"/>
              </a:spcBef>
              <a:tabLst>
                <a:tab pos="0" algn="l"/>
              </a:tabLst>
            </a:pP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12"/>
              </a:spcBef>
              <a:tabLst>
                <a:tab pos="0" algn="l"/>
              </a:tabLst>
            </a:pPr>
            <a:endParaRPr lang="ru-RU" sz="1800" b="0" strike="noStrike" spc="-1" dirty="0"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sldNum"/>
          </p:nvPr>
        </p:nvSpPr>
        <p:spPr>
          <a:xfrm>
            <a:off x="2367360" y="6492240"/>
            <a:ext cx="252360" cy="250200"/>
          </a:xfrm>
          <a:prstGeom prst="rect">
            <a:avLst/>
          </a:prstGeom>
          <a:noFill/>
          <a:ln w="25560">
            <a:noFill/>
          </a:ln>
        </p:spPr>
        <p:txBody>
          <a:bodyPr lIns="40320" tIns="40320" rIns="40320" bIns="40320" anchor="ctr">
            <a:noAutofit/>
          </a:bodyPr>
          <a:lstStyle/>
          <a:p>
            <a:pPr algn="r">
              <a:lnSpc>
                <a:spcPct val="100000"/>
              </a:lnSpc>
              <a:tabLst>
                <a:tab pos="0" algn="l"/>
              </a:tabLst>
            </a:pPr>
            <a:fld id="{9D5E969D-51F5-428B-A698-5BA486206088}" type="slidenum">
              <a:rPr lang="ru-RU" sz="1100" b="0" strike="noStrike" spc="-1">
                <a:solidFill>
                  <a:srgbClr val="888888"/>
                </a:solidFill>
                <a:latin typeface="DINPro-Black"/>
                <a:ea typeface="DINPro-Black"/>
              </a:rPr>
              <a:t>5</a:t>
            </a:fld>
            <a:endParaRPr lang="ru-RU" sz="1100" b="0" strike="noStrike" spc="-1">
              <a:latin typeface="Times New Roman"/>
            </a:endParaRPr>
          </a:p>
        </p:txBody>
      </p:sp>
      <p:sp>
        <p:nvSpPr>
          <p:cNvPr id="71" name="Прямоугольник 4"/>
          <p:cNvSpPr/>
          <p:nvPr/>
        </p:nvSpPr>
        <p:spPr>
          <a:xfrm>
            <a:off x="3240000" y="260640"/>
            <a:ext cx="6666120" cy="1095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2200" b="1" strike="noStrike" spc="-1">
                <a:solidFill>
                  <a:srgbClr val="FFFFFF"/>
                </a:solidFill>
                <a:latin typeface="Times New Roman"/>
                <a:ea typeface="Tahoma"/>
              </a:rPr>
              <a:t>Федеральный закон от 26.05.2021 № 144-ФЗ </a:t>
            </a:r>
            <a:endParaRPr lang="ru-RU" sz="2200" b="1" strike="noStrike" spc="-1">
              <a:latin typeface="Times New Roman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2200" b="1" strike="noStrike" spc="-1">
                <a:solidFill>
                  <a:srgbClr val="FFFFFF"/>
                </a:solidFill>
                <a:latin typeface="Times New Roman"/>
                <a:ea typeface="Tahoma"/>
              </a:rPr>
              <a:t>«О внесении изменений в Федеральный закон </a:t>
            </a:r>
            <a:endParaRPr lang="ru-RU" sz="2200" b="1" strike="noStrike" spc="-1">
              <a:latin typeface="Times New Roman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2200" b="1" strike="noStrike" spc="-1">
                <a:solidFill>
                  <a:srgbClr val="FFFFFF"/>
                </a:solidFill>
                <a:latin typeface="Times New Roman"/>
                <a:ea typeface="Tahoma"/>
              </a:rPr>
              <a:t>«Об образовании в Российской Федерации»</a:t>
            </a:r>
            <a:endParaRPr lang="ru-RU" sz="2200" b="1" strike="noStrike" spc="-1">
              <a:latin typeface="Times New Roman"/>
            </a:endParaRPr>
          </a:p>
        </p:txBody>
      </p:sp>
      <p:sp>
        <p:nvSpPr>
          <p:cNvPr id="72" name="Прямоугольник 9"/>
          <p:cNvSpPr/>
          <p:nvPr/>
        </p:nvSpPr>
        <p:spPr>
          <a:xfrm>
            <a:off x="2619720" y="6453360"/>
            <a:ext cx="7280280" cy="486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  <a:ea typeface="Tahoma"/>
              </a:rPr>
              <a:t>Совместное заседание ФУМО по УГСН 17.00.00 и 24.00.00                        21-23 апреля 2022г.</a:t>
            </a:r>
            <a:endParaRPr lang="ru-RU" sz="14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ru-RU" sz="1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2160000" y="2066760"/>
            <a:ext cx="7746120" cy="1755000"/>
          </a:xfrm>
          <a:prstGeom prst="rect">
            <a:avLst/>
          </a:prstGeom>
          <a:noFill/>
          <a:ln w="25560">
            <a:noFill/>
          </a:ln>
        </p:spPr>
        <p:txBody>
          <a:bodyPr lIns="40320" tIns="40320" rIns="40320" bIns="40320" anchor="t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1500" b="0" strike="noStrike" spc="-1" dirty="0" smtClean="0">
                <a:solidFill>
                  <a:srgbClr val="000000"/>
                </a:solidFill>
                <a:latin typeface="Times New Roman"/>
                <a:ea typeface="DINPro-Regular"/>
              </a:rPr>
              <a:t>8.1 Образовательные </a:t>
            </a:r>
            <a:r>
              <a:rPr lang="ru-RU" sz="1500" b="0" strike="noStrike" spc="-1" dirty="0">
                <a:solidFill>
                  <a:srgbClr val="000000"/>
                </a:solidFill>
                <a:latin typeface="Times New Roman"/>
                <a:ea typeface="DINPro-Regular"/>
              </a:rPr>
              <a:t>программы высшего образования в части профессиональных компетенций</a:t>
            </a:r>
            <a:r>
              <a:rPr lang="ru-RU" sz="1500" b="0" strike="noStrike" spc="-1" dirty="0">
                <a:solidFill>
                  <a:srgbClr val="FFFFFF"/>
                </a:solidFill>
                <a:latin typeface="Times New Roman"/>
                <a:ea typeface="DINPro-Regular"/>
              </a:rPr>
              <a:t> </a:t>
            </a:r>
            <a:r>
              <a:rPr lang="ru-RU" sz="1500" b="0" strike="noStrike" spc="-1" dirty="0">
                <a:solidFill>
                  <a:srgbClr val="000000"/>
                </a:solidFill>
                <a:latin typeface="Times New Roman"/>
                <a:ea typeface="DINPro-Regular"/>
              </a:rPr>
              <a:t>разрабатываются организациями, осуществляющими образовательную деятельность, на основе профессиональных стандартов (при наличии) и могут включать в себя компетенции специальностей и направлений подготовки или к укрупнённым группам, а также к области (областям) и виду (видам) профессиональной деятельности, в том числе с </a:t>
            </a:r>
            <a:r>
              <a:rPr lang="ru-RU" sz="1500" b="0" strike="noStrike" spc="-1" dirty="0">
                <a:solidFill>
                  <a:srgbClr val="FF0000"/>
                </a:solidFill>
                <a:latin typeface="Times New Roman"/>
                <a:ea typeface="DINPro-Regular"/>
              </a:rPr>
              <a:t>учетом возможности одновременного получения обучающимися нескольких квалификаций.</a:t>
            </a:r>
            <a:r>
              <a:rPr dirty="0"/>
              <a:t/>
            </a:r>
            <a:br>
              <a:rPr dirty="0"/>
            </a:br>
            <a:r>
              <a:rPr lang="ru-RU" sz="1400" b="0" strike="noStrike" spc="-1" dirty="0">
                <a:solidFill>
                  <a:srgbClr val="FFFFFF"/>
                </a:solidFill>
                <a:latin typeface="DINPro-Regular"/>
                <a:ea typeface="DINPro-Regular"/>
              </a:rPr>
              <a:t>О</a:t>
            </a:r>
            <a:r>
              <a:rPr lang="ru-RU" sz="2900" b="0" strike="noStrike" spc="-1" dirty="0">
                <a:solidFill>
                  <a:srgbClr val="FFFFFF"/>
                </a:solidFill>
                <a:latin typeface="DINPro-Regular"/>
                <a:ea typeface="DINPro-Regular"/>
              </a:rPr>
              <a:t> отнесенные к одной или нескольким специальностям и направлениям подготовки по соответствующим уровням профессионального образования</a:t>
            </a:r>
            <a:endParaRPr lang="ru-RU" sz="2900" b="0" strike="noStrike" spc="-1" dirty="0">
              <a:solidFill>
                <a:srgbClr val="000000"/>
              </a:solidFill>
              <a:latin typeface="Tahoma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subTitle"/>
          </p:nvPr>
        </p:nvSpPr>
        <p:spPr>
          <a:xfrm>
            <a:off x="2160000" y="3600000"/>
            <a:ext cx="7560000" cy="2880000"/>
          </a:xfrm>
          <a:prstGeom prst="rect">
            <a:avLst/>
          </a:prstGeom>
          <a:noFill/>
          <a:ln w="25560">
            <a:noFill/>
          </a:ln>
        </p:spPr>
        <p:txBody>
          <a:bodyPr lIns="40320" tIns="40320" rIns="40320" bIns="40320" anchor="t">
            <a:noAutofit/>
          </a:bodyPr>
          <a:lstStyle/>
          <a:p>
            <a:pPr>
              <a:lnSpc>
                <a:spcPct val="100000"/>
              </a:lnSpc>
              <a:spcBef>
                <a:spcPts val="1012"/>
              </a:spcBef>
              <a:tabLst>
                <a:tab pos="0" algn="l"/>
              </a:tabLst>
            </a:pPr>
            <a:r>
              <a:rPr lang="ru-RU" sz="1500" b="0" strike="noStrike" spc="-1" dirty="0" smtClean="0">
                <a:latin typeface="Times New Roman"/>
                <a:ea typeface="Tahoma"/>
              </a:rPr>
              <a:t>11…</a:t>
            </a:r>
            <a:r>
              <a:rPr lang="ru-RU" sz="1500" b="0" strike="noStrike" spc="-1" dirty="0" smtClean="0">
                <a:solidFill>
                  <a:srgbClr val="FF0000"/>
                </a:solidFill>
                <a:latin typeface="Times New Roman"/>
                <a:ea typeface="Tahoma"/>
              </a:rPr>
              <a:t>Порядок </a:t>
            </a:r>
            <a:r>
              <a:rPr lang="ru-RU" sz="1500" b="0" strike="noStrike" spc="-1" dirty="0">
                <a:solidFill>
                  <a:srgbClr val="FF0000"/>
                </a:solidFill>
                <a:latin typeface="Times New Roman"/>
                <a:ea typeface="Tahoma"/>
              </a:rPr>
              <a:t>разработки примерных основных образовательных программ высшего образования, проведения их экспертизы и ведения реестра примерных основных образовательных программ высшего образования</a:t>
            </a:r>
            <a:r>
              <a:rPr lang="ru-RU" sz="1500" b="0" strike="noStrike" spc="-1" dirty="0">
                <a:solidFill>
                  <a:srgbClr val="000000"/>
                </a:solidFill>
                <a:latin typeface="Times New Roman"/>
                <a:ea typeface="Tahoma"/>
              </a:rPr>
              <a:t>, особенности разработки, проведения экспертизы и включения в такой реестр примерных основных образовательных программ высшего образования, содержащих сведения, составляющие государственную тайну, и примерных основных образовательных программ высшего образования в области информационной безопасности, а также организации, которым предоставляется право ведения реестра примерных основных образовательных программ высшего образования, устанавливаются федеральным органом исполнительной власти, осуществляющим функции по выработке и реализации государственной политики и нормативно-правовому регулированию в сфере высшего образования, если иное не установлено настоящим Федеральным </a:t>
            </a:r>
            <a:r>
              <a:rPr lang="ru-RU" sz="1500" b="0" strike="noStrike" spc="-1" dirty="0" smtClean="0">
                <a:solidFill>
                  <a:srgbClr val="000000"/>
                </a:solidFill>
                <a:latin typeface="Times New Roman"/>
                <a:ea typeface="Tahoma"/>
              </a:rPr>
              <a:t>законом…</a:t>
            </a:r>
            <a:endParaRPr lang="ru-RU" sz="1500" b="0" strike="noStrike" spc="-1" dirty="0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Tahoma"/>
              </a:rPr>
              <a:t>                            </a:t>
            </a:r>
            <a:endParaRPr lang="ru-RU" sz="12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012"/>
              </a:spcBef>
              <a:tabLst>
                <a:tab pos="0" algn="l"/>
              </a:tabLst>
            </a:pPr>
            <a:r>
              <a:rPr lang="ru-RU" sz="1400" b="0" strike="noStrike" spc="-1" dirty="0">
                <a:solidFill>
                  <a:srgbClr val="000000"/>
                </a:solidFill>
                <a:latin typeface="Arial"/>
                <a:ea typeface="Tahoma"/>
              </a:rPr>
              <a:t> </a:t>
            </a:r>
            <a:endParaRPr lang="ru-RU" sz="1400" b="0" strike="noStrike" spc="-1" dirty="0"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sldNum"/>
          </p:nvPr>
        </p:nvSpPr>
        <p:spPr>
          <a:xfrm>
            <a:off x="2367360" y="6492240"/>
            <a:ext cx="252360" cy="250200"/>
          </a:xfrm>
          <a:prstGeom prst="rect">
            <a:avLst/>
          </a:prstGeom>
          <a:noFill/>
          <a:ln w="25560">
            <a:noFill/>
          </a:ln>
        </p:spPr>
        <p:txBody>
          <a:bodyPr lIns="40320" tIns="40320" rIns="40320" bIns="40320" anchor="ctr">
            <a:noAutofit/>
          </a:bodyPr>
          <a:lstStyle/>
          <a:p>
            <a:pPr algn="r">
              <a:lnSpc>
                <a:spcPct val="100000"/>
              </a:lnSpc>
              <a:tabLst>
                <a:tab pos="0" algn="l"/>
              </a:tabLst>
            </a:pPr>
            <a:fld id="{714EA22F-E226-4050-A074-7FBD8A867005}" type="slidenum">
              <a:rPr lang="ru-RU" sz="1100" b="0" strike="noStrike" spc="-1">
                <a:solidFill>
                  <a:srgbClr val="888888"/>
                </a:solidFill>
                <a:latin typeface="DINPro-Black"/>
                <a:ea typeface="DINPro-Black"/>
              </a:rPr>
              <a:t>6</a:t>
            </a:fld>
            <a:endParaRPr lang="ru-RU" sz="1100" b="0" strike="noStrike" spc="-1">
              <a:latin typeface="Times New Roman"/>
            </a:endParaRPr>
          </a:p>
        </p:txBody>
      </p:sp>
      <p:sp>
        <p:nvSpPr>
          <p:cNvPr id="76" name="Прямоугольник 5"/>
          <p:cNvSpPr/>
          <p:nvPr/>
        </p:nvSpPr>
        <p:spPr>
          <a:xfrm>
            <a:off x="3240000" y="332640"/>
            <a:ext cx="6537240" cy="1095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2200" b="1" strike="noStrike" spc="-1">
                <a:solidFill>
                  <a:srgbClr val="FFFFFF"/>
                </a:solidFill>
                <a:latin typeface="Times New Roman"/>
                <a:ea typeface="Tahoma"/>
              </a:rPr>
              <a:t>Федеральный закон от 26.05.2021 № 144-ФЗ </a:t>
            </a:r>
            <a:endParaRPr lang="ru-RU" sz="2200" b="1" strike="noStrike" spc="-1">
              <a:latin typeface="Times New Roman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2200" b="1" strike="noStrike" spc="-1">
                <a:solidFill>
                  <a:srgbClr val="FFFFFF"/>
                </a:solidFill>
                <a:latin typeface="Times New Roman"/>
                <a:ea typeface="Tahoma"/>
              </a:rPr>
              <a:t>«О внесении изменений в Федеральный закон</a:t>
            </a:r>
            <a:endParaRPr lang="ru-RU" sz="2200" b="1" strike="noStrike" spc="-1">
              <a:latin typeface="Times New Roman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2200" b="1" strike="noStrike" spc="-1">
                <a:solidFill>
                  <a:srgbClr val="FFFFFF"/>
                </a:solidFill>
                <a:latin typeface="Times New Roman"/>
                <a:ea typeface="Tahoma"/>
              </a:rPr>
              <a:t> «Об образовании в Российской Федерации»</a:t>
            </a:r>
            <a:endParaRPr lang="ru-RU" sz="2200" b="1" strike="noStrike" spc="-1">
              <a:latin typeface="Times New Roman"/>
            </a:endParaRPr>
          </a:p>
        </p:txBody>
      </p:sp>
      <p:sp>
        <p:nvSpPr>
          <p:cNvPr id="77" name="Прямоугольник 6"/>
          <p:cNvSpPr/>
          <p:nvPr/>
        </p:nvSpPr>
        <p:spPr>
          <a:xfrm>
            <a:off x="0" y="2482920"/>
            <a:ext cx="1980000" cy="577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ru-RU" sz="1600" b="1" strike="noStrike" spc="-1">
                <a:solidFill>
                  <a:srgbClr val="000000"/>
                </a:solidFill>
                <a:latin typeface="Times New Roman"/>
                <a:ea typeface="Tahoma"/>
              </a:rPr>
              <a:t>НОВАЯ ФОРМУЛИРОВКА</a:t>
            </a:r>
            <a:endParaRPr lang="ru-RU" sz="1600" b="1" strike="noStrike" spc="-1">
              <a:latin typeface="Times New Roman"/>
            </a:endParaRPr>
          </a:p>
        </p:txBody>
      </p:sp>
      <p:sp>
        <p:nvSpPr>
          <p:cNvPr id="78" name="Прямоугольник 7"/>
          <p:cNvSpPr/>
          <p:nvPr/>
        </p:nvSpPr>
        <p:spPr>
          <a:xfrm>
            <a:off x="231840" y="4526280"/>
            <a:ext cx="156816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ru-RU" sz="1600" b="1" strike="noStrike" spc="-1">
                <a:solidFill>
                  <a:srgbClr val="000000"/>
                </a:solidFill>
                <a:latin typeface="Times New Roman"/>
                <a:ea typeface="Tahoma"/>
              </a:rPr>
              <a:t>ИСКЛЮЧЁН</a:t>
            </a:r>
            <a:endParaRPr lang="ru-RU" sz="1600" b="1" strike="noStrike" spc="-1">
              <a:latin typeface="Times New Roman"/>
            </a:endParaRPr>
          </a:p>
        </p:txBody>
      </p:sp>
      <p:sp>
        <p:nvSpPr>
          <p:cNvPr id="79" name="Прямоугольник 8"/>
          <p:cNvSpPr/>
          <p:nvPr/>
        </p:nvSpPr>
        <p:spPr>
          <a:xfrm>
            <a:off x="2792880" y="1628640"/>
            <a:ext cx="475200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ru-RU" sz="1800" b="1" strike="noStrike" spc="-1">
                <a:solidFill>
                  <a:srgbClr val="000000"/>
                </a:solidFill>
                <a:latin typeface="Times New Roman"/>
                <a:ea typeface="Tahoma"/>
              </a:rPr>
              <a:t>Статья 12. Образовательные программы</a:t>
            </a:r>
            <a:endParaRPr lang="ru-RU" sz="1800" b="1" strike="noStrike" spc="-1">
              <a:latin typeface="Times New Roman"/>
            </a:endParaRPr>
          </a:p>
        </p:txBody>
      </p:sp>
      <p:sp>
        <p:nvSpPr>
          <p:cNvPr id="80" name="Прямоугольник 1"/>
          <p:cNvSpPr/>
          <p:nvPr/>
        </p:nvSpPr>
        <p:spPr>
          <a:xfrm>
            <a:off x="2619720" y="6453360"/>
            <a:ext cx="7280280" cy="486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  <a:ea typeface="Tahoma"/>
              </a:rPr>
              <a:t>Совместное заседание ФУМО по УГСН 17.00.00 и 24.00.00                        21-23 апреля 2022г.</a:t>
            </a:r>
            <a:endParaRPr lang="ru-RU" sz="14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ru-RU" sz="1400" b="0" strike="noStrike" spc="-1">
              <a:latin typeface="Arial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2169144" y="1970856"/>
            <a:ext cx="7560000" cy="1620000"/>
          </a:xfrm>
          <a:prstGeom prst="rect">
            <a:avLst/>
          </a:prstGeom>
          <a:solidFill>
            <a:srgbClr val="729FCF">
              <a:alpha val="20000"/>
            </a:srgbClr>
          </a:solidFill>
          <a:ln w="0">
            <a:solidFill>
              <a:srgbClr val="3465A4">
                <a:alpha val="50000"/>
              </a:srgb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2" name="Прямоугольник 81"/>
          <p:cNvSpPr/>
          <p:nvPr/>
        </p:nvSpPr>
        <p:spPr>
          <a:xfrm>
            <a:off x="2169144" y="3626640"/>
            <a:ext cx="7560000" cy="2826720"/>
          </a:xfrm>
          <a:prstGeom prst="rect">
            <a:avLst/>
          </a:prstGeom>
          <a:solidFill>
            <a:srgbClr val="729FCF">
              <a:alpha val="20000"/>
            </a:srgbClr>
          </a:solidFill>
          <a:ln w="0">
            <a:solidFill>
              <a:srgbClr val="3465A4">
                <a:alpha val="50000"/>
              </a:srgb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3" name="Прямоугольник 82"/>
          <p:cNvSpPr/>
          <p:nvPr/>
        </p:nvSpPr>
        <p:spPr>
          <a:xfrm>
            <a:off x="0" y="4320000"/>
            <a:ext cx="1980000" cy="720000"/>
          </a:xfrm>
          <a:prstGeom prst="rect">
            <a:avLst/>
          </a:prstGeom>
          <a:solidFill>
            <a:srgbClr val="729FCF">
              <a:alpha val="20000"/>
            </a:srgbClr>
          </a:solidFill>
          <a:ln w="0">
            <a:solidFill>
              <a:srgbClr val="3465A4">
                <a:alpha val="50000"/>
              </a:srgb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4" name="Прямоугольник 83"/>
          <p:cNvSpPr/>
          <p:nvPr/>
        </p:nvSpPr>
        <p:spPr>
          <a:xfrm>
            <a:off x="0" y="2340000"/>
            <a:ext cx="1980000" cy="900000"/>
          </a:xfrm>
          <a:prstGeom prst="rect">
            <a:avLst/>
          </a:prstGeom>
          <a:solidFill>
            <a:srgbClr val="729FCF">
              <a:alpha val="20000"/>
            </a:srgbClr>
          </a:solidFill>
          <a:ln w="0">
            <a:solidFill>
              <a:srgbClr val="3465A4">
                <a:alpha val="50000"/>
              </a:srgb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5" name="Прямая соединительная линия 84"/>
          <p:cNvSpPr/>
          <p:nvPr/>
        </p:nvSpPr>
        <p:spPr>
          <a:xfrm>
            <a:off x="1980000" y="2700000"/>
            <a:ext cx="180000" cy="0"/>
          </a:xfrm>
          <a:prstGeom prst="line">
            <a:avLst/>
          </a:prstGeom>
          <a:ln w="0">
            <a:solidFill>
              <a:srgbClr val="3465A4">
                <a:alpha val="50000"/>
              </a:srgbClr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6" name="Прямая соединительная линия 85"/>
          <p:cNvSpPr/>
          <p:nvPr/>
        </p:nvSpPr>
        <p:spPr>
          <a:xfrm>
            <a:off x="1980000" y="4680000"/>
            <a:ext cx="180000" cy="0"/>
          </a:xfrm>
          <a:prstGeom prst="line">
            <a:avLst/>
          </a:prstGeom>
          <a:ln w="0">
            <a:solidFill>
              <a:srgbClr val="3465A4">
                <a:alpha val="50000"/>
              </a:srgbClr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2707920" y="6480000"/>
            <a:ext cx="7098840" cy="332280"/>
          </a:xfrm>
          <a:prstGeom prst="rect">
            <a:avLst/>
          </a:prstGeom>
          <a:noFill/>
          <a:ln w="25560">
            <a:noFill/>
          </a:ln>
        </p:spPr>
        <p:txBody>
          <a:bodyPr lIns="40320" tIns="40320" rIns="40320" bIns="40320" anchor="t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  <a:ea typeface="Tahoma"/>
              </a:rPr>
              <a:t>Совместное заседание ФУМО по УГСН 17.00.00 и 24.00.00                       21-23 апреля 2022г.</a:t>
            </a:r>
            <a:r>
              <a:t/>
            </a:r>
            <a:br/>
            <a:r>
              <a:t/>
            </a:r>
            <a:br/>
            <a:endParaRPr lang="ru-RU" sz="1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3240000" y="540000"/>
            <a:ext cx="6666120" cy="575640"/>
          </a:xfrm>
          <a:prstGeom prst="rect">
            <a:avLst/>
          </a:prstGeom>
          <a:noFill/>
          <a:ln w="25560">
            <a:noFill/>
          </a:ln>
        </p:spPr>
        <p:txBody>
          <a:bodyPr lIns="40320" tIns="40320" rIns="40320" bIns="40320" anchor="t">
            <a:noAutofit/>
          </a:bodyPr>
          <a:lstStyle/>
          <a:p>
            <a:pPr>
              <a:lnSpc>
                <a:spcPct val="100000"/>
              </a:lnSpc>
              <a:spcBef>
                <a:spcPts val="1012"/>
              </a:spcBef>
              <a:tabLst>
                <a:tab pos="0" algn="l"/>
              </a:tabLst>
            </a:pPr>
            <a:r>
              <a:rPr lang="ru-RU" sz="2200" b="1" strike="noStrike" spc="-1">
                <a:solidFill>
                  <a:srgbClr val="FFFFFF"/>
                </a:solidFill>
                <a:latin typeface="Times New Roman"/>
                <a:ea typeface="Tahoma"/>
              </a:rPr>
              <a:t>Подходы и новые модели ФГОС ВО 4</a:t>
            </a:r>
            <a:endParaRPr lang="ru-RU" sz="2200" b="1" strike="noStrike" spc="-1">
              <a:latin typeface="Times New Roman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sldNum"/>
          </p:nvPr>
        </p:nvSpPr>
        <p:spPr>
          <a:xfrm>
            <a:off x="2367360" y="6492240"/>
            <a:ext cx="252360" cy="250200"/>
          </a:xfrm>
          <a:prstGeom prst="rect">
            <a:avLst/>
          </a:prstGeom>
          <a:noFill/>
          <a:ln w="25560">
            <a:noFill/>
          </a:ln>
        </p:spPr>
        <p:txBody>
          <a:bodyPr lIns="40320" tIns="40320" rIns="40320" bIns="40320" anchor="ctr">
            <a:noAutofit/>
          </a:bodyPr>
          <a:lstStyle/>
          <a:p>
            <a:pPr algn="r">
              <a:lnSpc>
                <a:spcPct val="100000"/>
              </a:lnSpc>
              <a:tabLst>
                <a:tab pos="0" algn="l"/>
              </a:tabLst>
            </a:pPr>
            <a:fld id="{90B1C8F8-1ACB-4BEB-B492-C5F8BABDB6EA}" type="slidenum">
              <a:rPr lang="ru-RU" sz="1100" b="0" strike="noStrike" spc="-1">
                <a:solidFill>
                  <a:srgbClr val="888888"/>
                </a:solidFill>
                <a:latin typeface="DINPro-Black"/>
                <a:ea typeface="DINPro-Black"/>
              </a:rPr>
              <a:t>7</a:t>
            </a:fld>
            <a:endParaRPr lang="ru-RU" sz="1100" b="0" strike="noStrike" spc="-1">
              <a:latin typeface="Times New Roman"/>
            </a:endParaRPr>
          </a:p>
        </p:txBody>
      </p:sp>
      <p:sp>
        <p:nvSpPr>
          <p:cNvPr id="90" name="TextBox 9"/>
          <p:cNvSpPr/>
          <p:nvPr/>
        </p:nvSpPr>
        <p:spPr>
          <a:xfrm>
            <a:off x="632520" y="1800000"/>
            <a:ext cx="8856720" cy="4124206"/>
          </a:xfrm>
          <a:prstGeom prst="rect">
            <a:avLst/>
          </a:prstGeom>
          <a:noFill/>
          <a:ln w="254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Overflow="overflow" horzOverflow="overflow" tIns="91440" bIns="91440" numCol="1" spcCol="38160" anchor="t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Tahoma"/>
              </a:rPr>
              <a:t>Федеральный государственный образовательный стандарт высшего образования, по включённым в укрупнённую группу специальностей и направлений подготовки (далее УГСН) разрабатывается </a:t>
            </a: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ahoma"/>
              </a:rPr>
              <a:t>на принципах: </a:t>
            </a:r>
            <a:endParaRPr lang="ru-RU" sz="1600" b="0" strike="noStrike" spc="-1" dirty="0">
              <a:latin typeface="Times New Roman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Tahoma"/>
              </a:rPr>
              <a:t>- Соответствие требованиям законодательства Российской Федерации в области высшего образования;</a:t>
            </a:r>
            <a:endParaRPr lang="ru-RU" sz="1600" b="0" strike="noStrike" spc="-1" dirty="0">
              <a:latin typeface="Times New Roman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Tahoma"/>
              </a:rPr>
              <a:t>- Отсутствие дублирования с нормативно-правовым обеспечением в системе высшего образования;</a:t>
            </a:r>
            <a:endParaRPr lang="ru-RU" sz="1600" b="0" strike="noStrike" spc="-1" dirty="0">
              <a:latin typeface="Times New Roman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Tahoma"/>
              </a:rPr>
              <a:t>- Отражение содержания образования в виде  результатов обучения;</a:t>
            </a:r>
            <a:endParaRPr lang="ru-RU" sz="1600" b="0" strike="noStrike" spc="-1" dirty="0">
              <a:latin typeface="Times New Roman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Tahoma"/>
              </a:rPr>
              <a:t>- </a:t>
            </a:r>
            <a:r>
              <a:rPr lang="ru-RU" sz="1600" b="0" strike="noStrike" spc="-1" dirty="0" smtClean="0">
                <a:solidFill>
                  <a:srgbClr val="000000"/>
                </a:solidFill>
                <a:latin typeface="Times New Roman"/>
                <a:ea typeface="Tahoma"/>
              </a:rPr>
              <a:t>Развитие </a:t>
            </a: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Tahoma"/>
              </a:rPr>
              <a:t>академических свобод вузов;</a:t>
            </a:r>
            <a:endParaRPr lang="ru-RU" sz="1600" b="0" strike="noStrike" spc="-1" dirty="0">
              <a:latin typeface="Times New Roman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Tahoma"/>
              </a:rPr>
              <a:t>- </a:t>
            </a:r>
            <a:r>
              <a:rPr lang="ru-RU" sz="1600" b="0" strike="noStrike" spc="-1" smtClean="0">
                <a:solidFill>
                  <a:srgbClr val="000000"/>
                </a:solidFill>
                <a:latin typeface="Times New Roman"/>
                <a:ea typeface="Tahoma"/>
              </a:rPr>
              <a:t>Соблюдение преемственности.</a:t>
            </a:r>
            <a:endParaRPr lang="ru-RU" sz="1600" b="0" strike="noStrike" spc="-1" dirty="0">
              <a:latin typeface="Times New Roman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ru-RU" sz="1600" b="0" strike="noStrike" spc="-1" dirty="0">
              <a:latin typeface="Times New Roman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Tahoma"/>
              </a:rPr>
              <a:t>Модель структуры:</a:t>
            </a:r>
            <a:endParaRPr lang="ru-RU" sz="1600" b="0" strike="noStrike" spc="-1" dirty="0">
              <a:latin typeface="Times New Roman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Tahoma"/>
              </a:rPr>
              <a:t>- Общие положения;</a:t>
            </a:r>
            <a:endParaRPr lang="ru-RU" sz="1600" b="0" strike="noStrike" spc="-1" dirty="0">
              <a:latin typeface="Times New Roman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Tahoma"/>
              </a:rPr>
              <a:t>- Требования к структуре и объёму программ </a:t>
            </a:r>
            <a:r>
              <a:rPr lang="ru-RU" sz="1600" b="0" strike="noStrike" spc="-1" dirty="0" err="1">
                <a:solidFill>
                  <a:srgbClr val="000000"/>
                </a:solidFill>
                <a:latin typeface="Times New Roman"/>
                <a:ea typeface="Tahoma"/>
              </a:rPr>
              <a:t>бакалавриата</a:t>
            </a: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Tahoma"/>
              </a:rPr>
              <a:t>, </a:t>
            </a:r>
            <a:r>
              <a:rPr lang="ru-RU" sz="1600" b="0" strike="noStrike" spc="-1" dirty="0" err="1">
                <a:solidFill>
                  <a:srgbClr val="000000"/>
                </a:solidFill>
                <a:latin typeface="Times New Roman"/>
                <a:ea typeface="Tahoma"/>
              </a:rPr>
              <a:t>специалитета</a:t>
            </a: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Tahoma"/>
              </a:rPr>
              <a:t> и магистратуры;</a:t>
            </a:r>
            <a:endParaRPr lang="ru-RU" sz="1600" b="0" strike="noStrike" spc="-1" dirty="0">
              <a:latin typeface="Times New Roman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Tahoma"/>
              </a:rPr>
              <a:t>- Требования к результатам освоения программ </a:t>
            </a:r>
            <a:r>
              <a:rPr lang="ru-RU" sz="1600" b="0" strike="noStrike" spc="-1" dirty="0" err="1">
                <a:solidFill>
                  <a:srgbClr val="000000"/>
                </a:solidFill>
                <a:latin typeface="Times New Roman"/>
                <a:ea typeface="Tahoma"/>
              </a:rPr>
              <a:t>бакалавриата</a:t>
            </a: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Tahoma"/>
              </a:rPr>
              <a:t>, </a:t>
            </a:r>
            <a:r>
              <a:rPr lang="ru-RU" sz="1600" b="0" strike="noStrike" spc="-1" dirty="0" err="1">
                <a:solidFill>
                  <a:srgbClr val="000000"/>
                </a:solidFill>
                <a:latin typeface="Times New Roman"/>
                <a:ea typeface="Tahoma"/>
              </a:rPr>
              <a:t>специалитета</a:t>
            </a: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Tahoma"/>
              </a:rPr>
              <a:t> и магистратуры;</a:t>
            </a:r>
            <a:endParaRPr lang="ru-RU" sz="1600" b="0" strike="noStrike" spc="-1" dirty="0">
              <a:latin typeface="Times New Roman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Tahoma"/>
              </a:rPr>
              <a:t>- Требования к условиям реализации программ </a:t>
            </a:r>
            <a:r>
              <a:rPr lang="ru-RU" sz="1600" b="0" strike="noStrike" spc="-1" dirty="0" err="1">
                <a:solidFill>
                  <a:srgbClr val="000000"/>
                </a:solidFill>
                <a:latin typeface="Times New Roman"/>
                <a:ea typeface="Tahoma"/>
              </a:rPr>
              <a:t>бакалавриата</a:t>
            </a: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Tahoma"/>
              </a:rPr>
              <a:t>, </a:t>
            </a:r>
            <a:r>
              <a:rPr lang="ru-RU" sz="1600" b="0" strike="noStrike" spc="-1" dirty="0" err="1">
                <a:solidFill>
                  <a:srgbClr val="000000"/>
                </a:solidFill>
                <a:latin typeface="Times New Roman"/>
                <a:ea typeface="Tahoma"/>
              </a:rPr>
              <a:t>специалитета</a:t>
            </a: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Tahoma"/>
              </a:rPr>
              <a:t> и магистратуры;</a:t>
            </a:r>
            <a:endParaRPr lang="ru-RU" sz="1600" b="0" strike="noStrike" spc="-1" dirty="0">
              <a:latin typeface="Times New Roman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Tahoma"/>
              </a:rPr>
              <a:t>- Характеристика направлений подготовки  и специальностей, относящихся к УГСН.</a:t>
            </a:r>
            <a:endParaRPr lang="ru-RU" sz="1600" b="0" strike="noStrike" spc="-1" dirty="0">
              <a:latin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2160000" y="2553840"/>
            <a:ext cx="5400000" cy="2306160"/>
          </a:xfrm>
          <a:prstGeom prst="rect">
            <a:avLst/>
          </a:prstGeom>
          <a:noFill/>
          <a:ln w="25560">
            <a:noFill/>
          </a:ln>
        </p:spPr>
        <p:txBody>
          <a:bodyPr lIns="40320" tIns="40320" rIns="40320" bIns="40320" anchor="t">
            <a:noAutofit/>
          </a:bodyPr>
          <a:lstStyle/>
          <a:p>
            <a:pPr algn="ctr">
              <a:lnSpc>
                <a:spcPct val="100000"/>
              </a:lnSpc>
              <a:spcBef>
                <a:spcPts val="1012"/>
              </a:spcBef>
              <a:tabLst>
                <a:tab pos="0" algn="l"/>
              </a:tabLst>
            </a:pPr>
            <a:r>
              <a:rPr lang="ru-RU" sz="2900" b="0" strike="noStrike" spc="-1">
                <a:solidFill>
                  <a:srgbClr val="FFFFFF"/>
                </a:solidFill>
                <a:latin typeface="DINPro-Regular"/>
                <a:ea typeface="DINPro-Regular"/>
              </a:rPr>
              <a:t>СПАСИБО ЗА ВНИМАНИЕ !</a:t>
            </a:r>
            <a:r>
              <a:t/>
            </a:r>
            <a:br/>
            <a:r>
              <a:rPr lang="ru-RU" sz="2800" b="1" strike="noStrike" spc="-1">
                <a:solidFill>
                  <a:srgbClr val="000000"/>
                </a:solidFill>
                <a:latin typeface="Times New Roman"/>
                <a:ea typeface="Tahoma"/>
              </a:rPr>
              <a:t>СПАСИБО ЗА ВНИМАНИЕ!</a:t>
            </a:r>
            <a:r>
              <a:rPr lang="ru-RU" sz="2900" b="0" strike="noStrike" spc="-1">
                <a:solidFill>
                  <a:srgbClr val="FFFFFF"/>
                </a:solidFill>
                <a:latin typeface="DINPro-Regular"/>
                <a:ea typeface="DINPro-Regular"/>
              </a:rPr>
              <a:t> ЗА ВНИМАНИЕ !</a:t>
            </a:r>
            <a:r>
              <a:t/>
            </a:r>
            <a:br/>
            <a:endParaRPr lang="ru-RU" sz="29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sldNum"/>
          </p:nvPr>
        </p:nvSpPr>
        <p:spPr>
          <a:xfrm>
            <a:off x="2367360" y="6492240"/>
            <a:ext cx="252360" cy="250200"/>
          </a:xfrm>
          <a:prstGeom prst="rect">
            <a:avLst/>
          </a:prstGeom>
          <a:noFill/>
          <a:ln w="25560">
            <a:noFill/>
          </a:ln>
        </p:spPr>
        <p:txBody>
          <a:bodyPr lIns="40320" tIns="40320" rIns="40320" bIns="40320" anchor="ctr">
            <a:noAutofit/>
          </a:bodyPr>
          <a:lstStyle/>
          <a:p>
            <a:pPr algn="r">
              <a:lnSpc>
                <a:spcPct val="100000"/>
              </a:lnSpc>
              <a:tabLst>
                <a:tab pos="0" algn="l"/>
              </a:tabLst>
            </a:pPr>
            <a:fld id="{B8CAED5D-F017-477D-BC04-C35B4B031A82}" type="slidenum">
              <a:rPr lang="ru-RU" sz="1100" b="0" strike="noStrike" spc="-1">
                <a:solidFill>
                  <a:srgbClr val="888888"/>
                </a:solidFill>
                <a:latin typeface="DINPro-Black"/>
                <a:ea typeface="DINPro-Black"/>
              </a:rPr>
              <a:t>8</a:t>
            </a:fld>
            <a:endParaRPr lang="ru-RU" sz="1100" b="0" strike="noStrike" spc="-1">
              <a:latin typeface="Times New Roman"/>
            </a:endParaRPr>
          </a:p>
        </p:txBody>
      </p:sp>
      <p:sp>
        <p:nvSpPr>
          <p:cNvPr id="93" name="Прямоугольник 4"/>
          <p:cNvSpPr/>
          <p:nvPr/>
        </p:nvSpPr>
        <p:spPr>
          <a:xfrm>
            <a:off x="2700000" y="6453360"/>
            <a:ext cx="7206120" cy="729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  <a:ea typeface="Tahoma"/>
              </a:rPr>
              <a:t>Совместное заседание ФУМО по УГСН 17.00.00 и 24.00.00                       21-23 апреля 2022г. </a:t>
            </a:r>
            <a:r>
              <a:t/>
            </a:r>
            <a:br/>
            <a:endParaRPr lang="ru-RU" sz="1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A7A7A7"/>
      </a:dk2>
      <a:lt2>
        <a:srgbClr val="535353"/>
      </a:lt2>
      <a:accent1>
        <a:srgbClr val="073779"/>
      </a:accent1>
      <a:accent2>
        <a:srgbClr val="8FD9FB"/>
      </a:accent2>
      <a:accent3>
        <a:srgbClr val="FFCC00"/>
      </a:accent3>
      <a:accent4>
        <a:srgbClr val="EB6615"/>
      </a:accent4>
      <a:accent5>
        <a:srgbClr val="C76402"/>
      </a:accent5>
      <a:accent6>
        <a:srgbClr val="B523B4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2189</TotalTime>
  <Words>1175</Words>
  <Application>Microsoft Office PowerPoint</Application>
  <PresentationFormat>Лист A4 (210x297 мм)</PresentationFormat>
  <Paragraphs>68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8" baseType="lpstr">
      <vt:lpstr>Arial</vt:lpstr>
      <vt:lpstr>Calibri</vt:lpstr>
      <vt:lpstr>DejaVu Sans</vt:lpstr>
      <vt:lpstr>DINPro-Black</vt:lpstr>
      <vt:lpstr>DINPro-Regular</vt:lpstr>
      <vt:lpstr>Symbol</vt:lpstr>
      <vt:lpstr>Tahoma</vt:lpstr>
      <vt:lpstr>Times New Roman</vt:lpstr>
      <vt:lpstr>Wingdings</vt:lpstr>
      <vt:lpstr>Office Theme</vt:lpstr>
      <vt:lpstr>Презентация PowerPoint</vt:lpstr>
      <vt:lpstr>1. Федеральный закон от 26 мая 2021г. № 144-ФЗ  «О внесении изменений в Федеральный закон «Об образовании в Российской Федерации» 2. Федеральный закон от 11 июня 2021г. № 170-ФЗ «О внесении изменений в отдельные законодательные акты Российской Федерации» (новая редакция ст. 92 Федерального закона Российской Федерации от 29.12.2012 г. № 273-ФЗ) 3. Федеральный закон от 2 декабря 2019г. № 403-ФЗ «О внесении изменений в Федеральный закон «Об образовании в Российской Федерации» и отдельные законодательные акты Российской Федерации» 4. Федеральный закон от 31 июля 2020г. № 304-ФЗ «О внесении изменений в Федеральный закон «Об образовании в Российской Федерации» 5. Постановление Правительство Российской Федерации от 12 апреля 2019г. № 434 «Об утверждении правил разработки, утверждения федеральных государственных образовательных стандартов и внесения в них изменений и признании утратившими силу некоторых актов Правительства Российской Федерации» 6. Постановление Правительство Российской Федерации от 22 октября 2021г. № 1810  «О внесении изменений в правила разработки, утверждения федеральных государственных образовательных стандартов и внесения в них изменений»  </vt:lpstr>
      <vt:lpstr>7. Приказ Минобрнауки России от 01 февраля 2022 года № 89 «Об утверждении перечня специальностей и направлений подготовки высшего образования по программам бакалавриата, по программам специалитета, по программам магистратуры, по программам ординатуры, по программам ассистентинатуры-стажировки» 8. Приказ Минобрнауки России от 04 марта 2022 года № 197 «Об установлении соответствия специальностей и направлений подготовки высшего образования по программам бакалавриата, по программам специалитета, по программам магистратуры, по программам ординатуры, по программам ассистентинатуры-стажировки, перечень которых утверждён приказом Минобрнауки России от 01.02.2022 № 89 «Об утверждении перечня специальностей и направлений подготовки высшего образования по программам бакалавриата, по программам специалитета, по программам магистратуры, по программам ординатуры, по программам ассистентинатуры-стажировки…» 9. Приказ Минобрнауки России от 06 апреля 2022 года № 245 «Об утверждении Порядка организации и осуществления образовательной деятельности по образовательным программам высшего образования - по программам бакалавриата, по программам специалитета, по программам магистратуры» 10. Информационное письмо Минобрнауки России от 28 мая 2021г. № МН-5/1091 </vt:lpstr>
      <vt:lpstr>5.Федеральные государственные образовательные стандарты общего образования разрабатываются по уровням образования. Федеральные государственные образовательные стандарты профессионального образования разрабатываются по уровням образования либо по профессиям, специальностям и направлениям подготовки по соответствующим уровням профессионального образования или укрупненным группам профессий, специальностей и направлений подготовки, а также по областям и видам профессиональной деятельности, утверждаемым в соответствии с трудовым законодательством.  7.Формирование требований федеральных государственных образовательных стандартов профессионального образования к результатам освоения основных образовательных программ профессионального образования в части профессиональной компетенции осуществляется на основе соответствующих профессиональных стандартов (при наличии).  и</vt:lpstr>
      <vt:lpstr>3. Федеральные государственные образовательные стандарты включают в себя требования к: 1) структуре основных образовательных программ (в том числе соотношению обязательной части, формируемой участниками образовательных отношений) и их объёму; 2) условиям реализации основных образовательных программ, в том числе кадровым, финансовым, материально-техническим и иным условиям (в ред. Федерального закона от 02.12.2019 года № 403-ФЗ); 3) результатам освоения основных образовательных программ. 4. Федеральными государственными образовательными стандартами устанавливаются сроки получения общего и профессионального образования с учётом различных форм обучения, образовательных технологий и особенностей отдельных категорий обучающихся.  </vt:lpstr>
      <vt:lpstr>8.1 Образовательные программы высшего образования в части профессиональных компетенций разрабатываются организациями, осуществляющими образовательную деятельность, на основе профессиональных стандартов (при наличии) и могут включать в себя компетенции специальностей и направлений подготовки или к укрупнённым группам, а также к области (областям) и виду (видам) профессиональной деятельности, в том числе с учетом возможности одновременного получения обучающимися нескольких квалификаций. О отнесенные к одной или нескольким специальностям и направлениям подготовки по соответствующим уровням профессионального образования</vt:lpstr>
      <vt:lpstr>Совместное заседание ФУМО по УГСН 17.00.00 и 24.00.00                       21-23 апреля 2022г.  </vt:lpstr>
      <vt:lpstr>СПАСИБО ЗА ВНИМАНИЕ ! СПАСИБО ЗА ВНИМАНИЕ! ЗА ВНИМАНИЕ 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Заседание Учёного Совета МАИ</dc:title>
  <dc:subject/>
  <dc:creator>Татьяна Терещенко</dc:creator>
  <dc:description/>
  <cp:lastModifiedBy>Кущёв Николай Петрович</cp:lastModifiedBy>
  <cp:revision>261</cp:revision>
  <dcterms:modified xsi:type="dcterms:W3CDTF">2022-04-20T13:59:34Z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Лист A4 (210x297 мм)</vt:lpwstr>
  </property>
  <property fmtid="{D5CDD505-2E9C-101B-9397-08002B2CF9AE}" pid="3" name="Slides">
    <vt:i4>8</vt:i4>
  </property>
</Properties>
</file>