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464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B5-F766-49A5-BF95-931A70A4B177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E4C3-8879-49F7-BDF4-6C638DB2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B5-F766-49A5-BF95-931A70A4B177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E4C3-8879-49F7-BDF4-6C638DB2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B5-F766-49A5-BF95-931A70A4B177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E4C3-8879-49F7-BDF4-6C638DB2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B5-F766-49A5-BF95-931A70A4B177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E4C3-8879-49F7-BDF4-6C638DB2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B5-F766-49A5-BF95-931A70A4B177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E4C3-8879-49F7-BDF4-6C638DB2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B5-F766-49A5-BF95-931A70A4B177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E4C3-8879-49F7-BDF4-6C638DB2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B5-F766-49A5-BF95-931A70A4B177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E4C3-8879-49F7-BDF4-6C638DB2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B5-F766-49A5-BF95-931A70A4B177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E4C3-8879-49F7-BDF4-6C638DB2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B5-F766-49A5-BF95-931A70A4B177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E4C3-8879-49F7-BDF4-6C638DB2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B5-F766-49A5-BF95-931A70A4B177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E4C3-8879-49F7-BDF4-6C638DB2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B5-F766-49A5-BF95-931A70A4B177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E4C3-8879-49F7-BDF4-6C638DB2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EC7B5-F766-49A5-BF95-931A70A4B177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5E4C3-8879-49F7-BDF4-6C638DB2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28CAE1FC94E83A3277C4922D058B55BD506BAC29BB8F9C3831B134AEE449AD23E9004E4B11AA7486F30178BF7C991A596A25F2FDc0h7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2241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НЕЗАВИСИМАЯ ОЦЕНКА КАЧЕСТВА ОБРАЗОВАНИЯ (НОКО)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920880" cy="482453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ст.95 273-ФЗ «Об образовании в РФ»: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Независимая оценка качества образования направлена на получение сведений об образовательной деятельности, о качестве подготовки обучающихся и реализации образовательных программ.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Независимая оценка качества образования включает в себя:</a:t>
            </a:r>
          </a:p>
          <a:p>
            <a:pPr marL="72000" algn="just">
              <a:spcBef>
                <a:spcPts val="600"/>
              </a:spcBef>
              <a:spcAft>
                <a:spcPts val="600"/>
              </a:spcAft>
            </a:pP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независимую оценку качества подготовки обучающихся;</a:t>
            </a:r>
          </a:p>
          <a:p>
            <a:pPr marL="72000" algn="just">
              <a:spcBef>
                <a:spcPts val="600"/>
              </a:spcBef>
              <a:spcAft>
                <a:spcPts val="600"/>
              </a:spcAft>
            </a:pP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независимую оценку качества условий осуществления образовательной деятельности организациями, осуществляющими образовательную деятельность.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8424936" cy="633670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Независимая оценка качества образования осуществляется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юридическими лицами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выполняющими конкретные виды такой оценки, предусмотренной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пунктом 1 части 2 настоящей статьи (далее - организации, осуществляющие независимую оценку качества образования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Организации, осуществляющие независимую оценку качества образования, размещают в сети "Интернет" информацию о порядке проведения и результатах независимой оценки качества образования и направляют ее при необходимости соответственно в федеральные органы государственной власти, органы исполнительной власти субъектов Российской Федерации, осуществляющие государственное управление в сфере образования, органы местного самоуправления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Поступившая соответственно в федеральные органы государственной власти, органы исполнительной власти субъектов Российской Федерации, осуществляющие государственное управление в сфере образования, органы местного самоуправления информация о результатах независимой оценки качества образования подлежит обязательному рассмотрению указанными органами в месячный срок и учитывается ими при выработке мер по совершенствованию образовательной деятельности и оценке деятельности руководителей организаций, осуществляющих образовательную деятельность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Результаты независимой оценки качества образования не влекут за собой приостановление или аннулирование лицензии на осуществление образовательной деятельности, приостановление государственной аккредитации или лишение государственной аккредитации в отношении организаций, осуществляющих образовательную деятельность.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На основе результатов независимой оценки качества образования могут формироваться рейтинги организаций, осуществляющих образовательную деятельность, и (или) реализуемых ими образовательных программ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Письмо МОН от 3 апреля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г. N АП-512/02 «Методические рекомендации по проведению НОКОД»</a:t>
            </a:r>
          </a:p>
          <a:p>
            <a:pPr algn="l">
              <a:spcBef>
                <a:spcPts val="0"/>
              </a:spcBef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Письмо МОН от 15 февраля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г. N 05-436 «Методические рекомендации по организации и проведению в образовательных организациях ВО внутренней НОКО по ОП ВО»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Группа 64"/>
          <p:cNvGrpSpPr/>
          <p:nvPr/>
        </p:nvGrpSpPr>
        <p:grpSpPr>
          <a:xfrm>
            <a:off x="683568" y="419290"/>
            <a:ext cx="7992888" cy="864096"/>
            <a:chOff x="683568" y="419290"/>
            <a:chExt cx="7992888" cy="86409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83568" y="419290"/>
              <a:ext cx="7992888" cy="86409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22844" y="635314"/>
              <a:ext cx="751733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НЕЗАВИСИМАЯ ОЦЕНКА КАЧЕСТВА ОБРАЗОВАНИЯ</a:t>
              </a:r>
              <a:endParaRPr lang="ru-RU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956974" y="3889926"/>
            <a:ext cx="2966954" cy="864096"/>
            <a:chOff x="798706" y="1772816"/>
            <a:chExt cx="2477150" cy="864096"/>
          </a:xfrm>
          <a:noFill/>
        </p:grpSpPr>
        <p:sp>
          <p:nvSpPr>
            <p:cNvPr id="7" name="Прямоугольник 6"/>
            <p:cNvSpPr/>
            <p:nvPr/>
          </p:nvSpPr>
          <p:spPr>
            <a:xfrm>
              <a:off x="798706" y="1772816"/>
              <a:ext cx="2477150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28020" y="1804694"/>
              <a:ext cx="223044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Независимая оценка результатов обучения</a:t>
              </a:r>
              <a:endPara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880526" y="1841824"/>
            <a:ext cx="2477150" cy="723080"/>
            <a:chOff x="798706" y="1772816"/>
            <a:chExt cx="2477150" cy="864096"/>
          </a:xfrm>
          <a:solidFill>
            <a:srgbClr val="FFC000"/>
          </a:solidFill>
        </p:grpSpPr>
        <p:sp>
          <p:nvSpPr>
            <p:cNvPr id="12" name="Прямоугольник 11"/>
            <p:cNvSpPr/>
            <p:nvPr/>
          </p:nvSpPr>
          <p:spPr>
            <a:xfrm>
              <a:off x="798706" y="1772816"/>
              <a:ext cx="2477150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46608" y="1971588"/>
              <a:ext cx="2088232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ВНЕШНЯЯ</a:t>
              </a:r>
              <a:endPara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956974" y="2996952"/>
            <a:ext cx="2894946" cy="576064"/>
            <a:chOff x="798706" y="1772816"/>
            <a:chExt cx="2477150" cy="864096"/>
          </a:xfrm>
          <a:noFill/>
        </p:grpSpPr>
        <p:sp>
          <p:nvSpPr>
            <p:cNvPr id="15" name="Прямоугольник 14"/>
            <p:cNvSpPr/>
            <p:nvPr/>
          </p:nvSpPr>
          <p:spPr>
            <a:xfrm>
              <a:off x="798706" y="1772816"/>
              <a:ext cx="2477150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85340" y="1933291"/>
              <a:ext cx="2328900" cy="53091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7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САМООБСЛЕДОВАНИЕ</a:t>
              </a:r>
              <a:endPara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959974" y="1844824"/>
            <a:ext cx="2477150" cy="720080"/>
            <a:chOff x="798706" y="1772816"/>
            <a:chExt cx="2477150" cy="864096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8" name="Прямоугольник 17"/>
            <p:cNvSpPr/>
            <p:nvPr/>
          </p:nvSpPr>
          <p:spPr>
            <a:xfrm>
              <a:off x="798706" y="1772816"/>
              <a:ext cx="2477150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46608" y="1971588"/>
              <a:ext cx="2088232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ВНУТРЕННЯЯ</a:t>
              </a:r>
              <a:endPara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965600" y="5099436"/>
            <a:ext cx="2958328" cy="864096"/>
            <a:chOff x="798706" y="1772816"/>
            <a:chExt cx="2477150" cy="864096"/>
          </a:xfrm>
          <a:noFill/>
        </p:grpSpPr>
        <p:sp>
          <p:nvSpPr>
            <p:cNvPr id="21" name="Прямоугольник 20"/>
            <p:cNvSpPr/>
            <p:nvPr/>
          </p:nvSpPr>
          <p:spPr>
            <a:xfrm>
              <a:off x="798706" y="1772816"/>
              <a:ext cx="2477150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24322" y="1807694"/>
              <a:ext cx="235153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Государственная итоговая аттестация</a:t>
              </a:r>
              <a:endPara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424470" y="2985326"/>
            <a:ext cx="2952328" cy="576064"/>
            <a:chOff x="798706" y="1772816"/>
            <a:chExt cx="2477150" cy="864096"/>
          </a:xfr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4800000" scaled="0"/>
            <a:tileRect/>
          </a:gradFill>
        </p:grpSpPr>
        <p:sp>
          <p:nvSpPr>
            <p:cNvPr id="24" name="Прямоугольник 23"/>
            <p:cNvSpPr/>
            <p:nvPr/>
          </p:nvSpPr>
          <p:spPr>
            <a:xfrm>
              <a:off x="798706" y="1772816"/>
              <a:ext cx="2477150" cy="86409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85340" y="1881016"/>
              <a:ext cx="233009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Независимая экспертиза</a:t>
              </a:r>
              <a:endPara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418844" y="4105576"/>
            <a:ext cx="2952328" cy="576064"/>
            <a:chOff x="798706" y="1772816"/>
            <a:chExt cx="2477150" cy="864096"/>
          </a:xfrm>
          <a:noFill/>
        </p:grpSpPr>
        <p:sp>
          <p:nvSpPr>
            <p:cNvPr id="27" name="Прямоугольник 26"/>
            <p:cNvSpPr/>
            <p:nvPr/>
          </p:nvSpPr>
          <p:spPr>
            <a:xfrm>
              <a:off x="798706" y="1772816"/>
              <a:ext cx="2477150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41915" y="1932772"/>
              <a:ext cx="2330097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СЕРТИФИКАЦИЯ</a:t>
              </a:r>
              <a:endPara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5464974" y="5301208"/>
            <a:ext cx="2952328" cy="576064"/>
            <a:chOff x="798706" y="1772816"/>
            <a:chExt cx="2477150" cy="864096"/>
          </a:xfrm>
          <a:noFill/>
        </p:grpSpPr>
        <p:sp>
          <p:nvSpPr>
            <p:cNvPr id="30" name="Прямоугольник 29"/>
            <p:cNvSpPr/>
            <p:nvPr/>
          </p:nvSpPr>
          <p:spPr>
            <a:xfrm>
              <a:off x="798706" y="1772816"/>
              <a:ext cx="2477150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85340" y="1932772"/>
              <a:ext cx="2330097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АККРЕДИТАЦИЯ</a:t>
              </a:r>
              <a:endPara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3" name="Прямая соединительная линия 32"/>
          <p:cNvCxnSpPr/>
          <p:nvPr/>
        </p:nvCxnSpPr>
        <p:spPr>
          <a:xfrm>
            <a:off x="2195736" y="1286012"/>
            <a:ext cx="2813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164288" y="1268760"/>
            <a:ext cx="2813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18" idx="1"/>
          </p:cNvCxnSpPr>
          <p:nvPr/>
        </p:nvCxnSpPr>
        <p:spPr>
          <a:xfrm rot="10800000" flipV="1">
            <a:off x="467544" y="2204864"/>
            <a:ext cx="492430" cy="3600400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15" idx="1"/>
          </p:cNvCxnSpPr>
          <p:nvPr/>
        </p:nvCxnSpPr>
        <p:spPr>
          <a:xfrm>
            <a:off x="467544" y="3284984"/>
            <a:ext cx="48943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67544" y="4437112"/>
            <a:ext cx="48943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67544" y="5805264"/>
            <a:ext cx="48943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935040" y="3284984"/>
            <a:ext cx="48943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932040" y="4395482"/>
            <a:ext cx="48943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30" idx="1"/>
          </p:cNvCxnSpPr>
          <p:nvPr/>
        </p:nvCxnSpPr>
        <p:spPr>
          <a:xfrm>
            <a:off x="4932040" y="5589240"/>
            <a:ext cx="53293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12" idx="1"/>
          </p:cNvCxnSpPr>
          <p:nvPr/>
        </p:nvCxnSpPr>
        <p:spPr>
          <a:xfrm rot="10800000" flipV="1">
            <a:off x="4932040" y="2203364"/>
            <a:ext cx="948486" cy="3385876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stCxn id="12" idx="3"/>
          </p:cNvCxnSpPr>
          <p:nvPr/>
        </p:nvCxnSpPr>
        <p:spPr>
          <a:xfrm>
            <a:off x="8357676" y="2203364"/>
            <a:ext cx="462796" cy="4033948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8287538" y="6237312"/>
            <a:ext cx="53293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3281482" y="6044648"/>
            <a:ext cx="4994430" cy="576064"/>
            <a:chOff x="-5573" y="1772816"/>
            <a:chExt cx="3281429" cy="864096"/>
          </a:xfrm>
          <a:solidFill>
            <a:srgbClr val="FFC000"/>
          </a:solidFill>
        </p:grpSpPr>
        <p:sp>
          <p:nvSpPr>
            <p:cNvPr id="63" name="Прямоугольник 62"/>
            <p:cNvSpPr/>
            <p:nvPr/>
          </p:nvSpPr>
          <p:spPr>
            <a:xfrm>
              <a:off x="-5573" y="1772816"/>
              <a:ext cx="3281429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83670" y="1932771"/>
              <a:ext cx="3031768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РОССИЙСКАЯ И МЕЖДУНАРОДНАЯ</a:t>
              </a:r>
              <a:endPara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Соединительная линия уступом 61"/>
          <p:cNvCxnSpPr/>
          <p:nvPr/>
        </p:nvCxnSpPr>
        <p:spPr>
          <a:xfrm>
            <a:off x="4292594" y="4509120"/>
            <a:ext cx="1710940" cy="648072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292080" y="5589240"/>
            <a:ext cx="47817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1763688" y="620688"/>
            <a:ext cx="2477150" cy="723080"/>
            <a:chOff x="798706" y="1772816"/>
            <a:chExt cx="2477150" cy="864096"/>
          </a:xfrm>
          <a:solidFill>
            <a:srgbClr val="FFC000"/>
          </a:solidFill>
        </p:grpSpPr>
        <p:sp>
          <p:nvSpPr>
            <p:cNvPr id="6" name="Прямоугольник 5"/>
            <p:cNvSpPr/>
            <p:nvPr/>
          </p:nvSpPr>
          <p:spPr>
            <a:xfrm>
              <a:off x="798706" y="1772816"/>
              <a:ext cx="2477150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46608" y="1971588"/>
              <a:ext cx="2088232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ВНЕШНЯЯ</a:t>
              </a:r>
              <a:endPara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307632" y="1764190"/>
            <a:ext cx="2952328" cy="576064"/>
            <a:chOff x="798706" y="1772816"/>
            <a:chExt cx="2477150" cy="864096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9" name="Прямоугольник 8"/>
            <p:cNvSpPr/>
            <p:nvPr/>
          </p:nvSpPr>
          <p:spPr>
            <a:xfrm>
              <a:off x="798706" y="1772816"/>
              <a:ext cx="2477150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85340" y="1881016"/>
              <a:ext cx="2330097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Независимая экспертиза</a:t>
              </a:r>
              <a:endPara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302006" y="2884440"/>
            <a:ext cx="2952328" cy="576064"/>
            <a:chOff x="798706" y="1772816"/>
            <a:chExt cx="2477150" cy="864096"/>
          </a:xfrm>
          <a:noFill/>
        </p:grpSpPr>
        <p:sp>
          <p:nvSpPr>
            <p:cNvPr id="12" name="Прямоугольник 11"/>
            <p:cNvSpPr/>
            <p:nvPr/>
          </p:nvSpPr>
          <p:spPr>
            <a:xfrm>
              <a:off x="798706" y="1772816"/>
              <a:ext cx="2477150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41915" y="1932772"/>
              <a:ext cx="2330097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СЕРТИФИКАЦИЯ</a:t>
              </a:r>
              <a:endPara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348136" y="4080072"/>
            <a:ext cx="2952328" cy="576064"/>
            <a:chOff x="798706" y="1772816"/>
            <a:chExt cx="2477150" cy="864096"/>
          </a:xfrm>
          <a:noFill/>
        </p:grpSpPr>
        <p:sp>
          <p:nvSpPr>
            <p:cNvPr id="15" name="Прямоугольник 14"/>
            <p:cNvSpPr/>
            <p:nvPr/>
          </p:nvSpPr>
          <p:spPr>
            <a:xfrm>
              <a:off x="798706" y="1772816"/>
              <a:ext cx="2477150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85340" y="1932772"/>
              <a:ext cx="2330097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АККРЕДИТАЦИЯ</a:t>
              </a:r>
              <a:endPara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7" name="Прямая соединительная линия 16"/>
          <p:cNvCxnSpPr/>
          <p:nvPr/>
        </p:nvCxnSpPr>
        <p:spPr>
          <a:xfrm>
            <a:off x="818202" y="2063848"/>
            <a:ext cx="48943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15202" y="3174346"/>
            <a:ext cx="48943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15202" y="4368104"/>
            <a:ext cx="53293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6" idx="1"/>
          </p:cNvCxnSpPr>
          <p:nvPr/>
        </p:nvCxnSpPr>
        <p:spPr>
          <a:xfrm rot="10800000" flipV="1">
            <a:off x="815202" y="982228"/>
            <a:ext cx="948486" cy="3385876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/>
          <p:nvPr/>
        </p:nvCxnSpPr>
        <p:spPr>
          <a:xfrm rot="16200000" flipH="1">
            <a:off x="3038452" y="2874316"/>
            <a:ext cx="4610012" cy="822836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323528" y="5301208"/>
            <a:ext cx="4994430" cy="576064"/>
            <a:chOff x="-5573" y="1772816"/>
            <a:chExt cx="3281429" cy="864096"/>
          </a:xfrm>
          <a:solidFill>
            <a:srgbClr val="FFC000"/>
          </a:solidFill>
        </p:grpSpPr>
        <p:sp>
          <p:nvSpPr>
            <p:cNvPr id="23" name="Прямоугольник 22"/>
            <p:cNvSpPr/>
            <p:nvPr/>
          </p:nvSpPr>
          <p:spPr>
            <a:xfrm>
              <a:off x="-5573" y="1772816"/>
              <a:ext cx="3281429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3670" y="1932771"/>
              <a:ext cx="3031768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РОССИЙСКАЯ И МЕЖДУНАРОДНАЯ</a:t>
              </a:r>
              <a:endPara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8" name="Прямая соединительная линия 27"/>
          <p:cNvCxnSpPr/>
          <p:nvPr/>
        </p:nvCxnSpPr>
        <p:spPr>
          <a:xfrm flipV="1">
            <a:off x="4258090" y="980728"/>
            <a:ext cx="691202" cy="15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>
            <a:off x="5940152" y="3861048"/>
            <a:ext cx="2952328" cy="576064"/>
            <a:chOff x="798706" y="1772816"/>
            <a:chExt cx="2477150" cy="864096"/>
          </a:xfrm>
          <a:noFill/>
        </p:grpSpPr>
        <p:sp>
          <p:nvSpPr>
            <p:cNvPr id="35" name="Прямоугольник 34"/>
            <p:cNvSpPr/>
            <p:nvPr/>
          </p:nvSpPr>
          <p:spPr>
            <a:xfrm>
              <a:off x="798706" y="1772816"/>
              <a:ext cx="2477150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85340" y="1932772"/>
              <a:ext cx="2330097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Государственная</a:t>
              </a:r>
              <a:endPara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6012160" y="4725145"/>
            <a:ext cx="2952328" cy="1152128"/>
            <a:chOff x="798706" y="1772814"/>
            <a:chExt cx="2477150" cy="1728190"/>
          </a:xfrm>
          <a:noFill/>
        </p:grpSpPr>
        <p:sp>
          <p:nvSpPr>
            <p:cNvPr id="38" name="Прямоугольник 37"/>
            <p:cNvSpPr/>
            <p:nvPr/>
          </p:nvSpPr>
          <p:spPr>
            <a:xfrm>
              <a:off x="798706" y="1772814"/>
              <a:ext cx="2477150" cy="172819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59124" y="1880825"/>
              <a:ext cx="2330097" cy="138499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Общественная/ профессионально-общественная</a:t>
              </a:r>
              <a:endPara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1" name="Соединительная линия уступом 40"/>
          <p:cNvCxnSpPr/>
          <p:nvPr/>
        </p:nvCxnSpPr>
        <p:spPr>
          <a:xfrm rot="5400000" flipH="1" flipV="1">
            <a:off x="3815916" y="2384884"/>
            <a:ext cx="2880320" cy="1080120"/>
          </a:xfrm>
          <a:prstGeom prst="bentConnector3">
            <a:avLst>
              <a:gd name="adj1" fmla="val 77554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5" idx="3"/>
          </p:cNvCxnSpPr>
          <p:nvPr/>
        </p:nvCxnSpPr>
        <p:spPr>
          <a:xfrm flipV="1">
            <a:off x="4300464" y="4365104"/>
            <a:ext cx="415552" cy="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46"/>
          <p:cNvGrpSpPr/>
          <p:nvPr/>
        </p:nvGrpSpPr>
        <p:grpSpPr>
          <a:xfrm>
            <a:off x="6012160" y="1124744"/>
            <a:ext cx="2952328" cy="576064"/>
            <a:chOff x="798706" y="1772816"/>
            <a:chExt cx="2477150" cy="864096"/>
          </a:xfrm>
          <a:noFill/>
        </p:grpSpPr>
        <p:sp>
          <p:nvSpPr>
            <p:cNvPr id="48" name="Прямоугольник 47"/>
            <p:cNvSpPr/>
            <p:nvPr/>
          </p:nvSpPr>
          <p:spPr>
            <a:xfrm>
              <a:off x="798706" y="1772816"/>
              <a:ext cx="2477150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85340" y="1932772"/>
              <a:ext cx="2330097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Программная</a:t>
              </a:r>
              <a:endPara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6012160" y="1842572"/>
            <a:ext cx="2952328" cy="576064"/>
            <a:chOff x="798706" y="1772816"/>
            <a:chExt cx="2477150" cy="864096"/>
          </a:xfrm>
          <a:noFill/>
        </p:grpSpPr>
        <p:sp>
          <p:nvSpPr>
            <p:cNvPr id="51" name="Прямоугольник 50"/>
            <p:cNvSpPr/>
            <p:nvPr/>
          </p:nvSpPr>
          <p:spPr>
            <a:xfrm>
              <a:off x="798706" y="1772816"/>
              <a:ext cx="2477150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85340" y="1932772"/>
              <a:ext cx="2330097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Университетская</a:t>
              </a:r>
              <a:endPara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4" name="Прямая соединительная линия 53"/>
          <p:cNvCxnSpPr/>
          <p:nvPr/>
        </p:nvCxnSpPr>
        <p:spPr>
          <a:xfrm flipV="1">
            <a:off x="4258090" y="3140968"/>
            <a:ext cx="457926" cy="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4283968" y="2132856"/>
            <a:ext cx="457926" cy="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5796136" y="1496410"/>
            <a:ext cx="2160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801894" y="1967972"/>
            <a:ext cx="2160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/>
          <p:nvPr/>
        </p:nvGrpSpPr>
        <p:grpSpPr>
          <a:xfrm>
            <a:off x="1763688" y="620688"/>
            <a:ext cx="2477150" cy="723080"/>
            <a:chOff x="798706" y="1772816"/>
            <a:chExt cx="2477150" cy="864096"/>
          </a:xfrm>
          <a:solidFill>
            <a:srgbClr val="FFC000"/>
          </a:solidFill>
        </p:grpSpPr>
        <p:sp>
          <p:nvSpPr>
            <p:cNvPr id="6" name="Прямоугольник 5"/>
            <p:cNvSpPr/>
            <p:nvPr/>
          </p:nvSpPr>
          <p:spPr>
            <a:xfrm>
              <a:off x="798706" y="1772816"/>
              <a:ext cx="2477150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46608" y="1971588"/>
              <a:ext cx="2088232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ВНЕШНЯЯ</a:t>
              </a:r>
              <a:endPara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7"/>
          <p:cNvGrpSpPr/>
          <p:nvPr/>
        </p:nvGrpSpPr>
        <p:grpSpPr>
          <a:xfrm>
            <a:off x="1307632" y="1764190"/>
            <a:ext cx="2952328" cy="576064"/>
            <a:chOff x="798706" y="1772816"/>
            <a:chExt cx="2477150" cy="864096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9" name="Прямоугольник 8"/>
            <p:cNvSpPr/>
            <p:nvPr/>
          </p:nvSpPr>
          <p:spPr>
            <a:xfrm>
              <a:off x="798706" y="1772816"/>
              <a:ext cx="2477150" cy="8640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85340" y="1881016"/>
              <a:ext cx="2330097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Независимая экспертиза</a:t>
              </a:r>
              <a:endPara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7" name="Прямая соединительная линия 16"/>
          <p:cNvCxnSpPr/>
          <p:nvPr/>
        </p:nvCxnSpPr>
        <p:spPr>
          <a:xfrm>
            <a:off x="818202" y="2063848"/>
            <a:ext cx="48943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6" idx="1"/>
          </p:cNvCxnSpPr>
          <p:nvPr/>
        </p:nvCxnSpPr>
        <p:spPr>
          <a:xfrm rot="10800000" flipV="1">
            <a:off x="827584" y="982228"/>
            <a:ext cx="936104" cy="1078620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одержимое 2"/>
          <p:cNvSpPr txBox="1">
            <a:spLocks/>
          </p:cNvSpPr>
          <p:nvPr/>
        </p:nvSpPr>
        <p:spPr>
          <a:xfrm>
            <a:off x="457200" y="2564904"/>
            <a:ext cx="8229600" cy="35612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2018, 2019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(проверка по дисциплинам, проверка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компетенций);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Российский Союз молодежи, 2020 г. (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приглашение стать членом Национального совета по качеству образования, учрежденного по инициативе 37</a:t>
            </a:r>
            <a:r>
              <a:rPr kumimoji="0" lang="ru-RU" sz="28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ОО ВО.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Национальный совет студенческих комиссий. Соглашение между </a:t>
            </a:r>
            <a:r>
              <a:rPr kumimoji="0" lang="ru-RU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 РСМ.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Внешняя оценка должна быть из числа экспертов.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Мотивация?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Финансирование?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431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НЕЗАВИСИМАЯ ОЦЕНКА КАЧЕСТВА ОБРАЗОВАНИЯ (НОКО)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НЕЗАВИСИМАЯ ОЦЕНКА КАЧЕСТВА ОБРАЗОВАНИЯ (НОКО)</dc:title>
  <dc:creator>Долгова Елена</dc:creator>
  <cp:lastModifiedBy>Acer</cp:lastModifiedBy>
  <cp:revision>101</cp:revision>
  <dcterms:created xsi:type="dcterms:W3CDTF">2020-08-31T11:11:15Z</dcterms:created>
  <dcterms:modified xsi:type="dcterms:W3CDTF">2020-09-05T14:26:41Z</dcterms:modified>
</cp:coreProperties>
</file>