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bookmarkIdSeed="2">
  <p:sldMasterIdLst>
    <p:sldMasterId id="2147483648" r:id="rId1"/>
    <p:sldMasterId id="2147483660" r:id="rId2"/>
  </p:sldMasterIdLst>
  <p:notesMasterIdLst>
    <p:notesMasterId r:id="rId16"/>
  </p:notesMasterIdLst>
  <p:handoutMasterIdLst>
    <p:handoutMasterId r:id="rId17"/>
  </p:handoutMasterIdLst>
  <p:sldIdLst>
    <p:sldId id="335" r:id="rId3"/>
    <p:sldId id="354" r:id="rId4"/>
    <p:sldId id="337" r:id="rId5"/>
    <p:sldId id="365" r:id="rId6"/>
    <p:sldId id="392" r:id="rId7"/>
    <p:sldId id="394" r:id="rId8"/>
    <p:sldId id="395" r:id="rId9"/>
    <p:sldId id="396" r:id="rId10"/>
    <p:sldId id="397" r:id="rId11"/>
    <p:sldId id="366" r:id="rId12"/>
    <p:sldId id="393" r:id="rId13"/>
    <p:sldId id="398" r:id="rId14"/>
    <p:sldId id="339" r:id="rId15"/>
  </p:sldIdLst>
  <p:sldSz cx="12192000" cy="6858000"/>
  <p:notesSz cx="6797675" cy="9928225"/>
  <p:embeddedFontLst>
    <p:embeddedFont>
      <p:font typeface="Franklin Gothic Medium" panose="020B0603020102020204" pitchFamily="34" charset="0"/>
      <p:regular r:id="rId18"/>
      <p:italic r:id="rId19"/>
    </p:embeddedFont>
    <p:embeddedFont>
      <p:font typeface="MS PGothic" panose="020B0600070205080204" pitchFamily="34" charset="-128"/>
      <p:regular r:id="rId20"/>
    </p:embeddedFont>
    <p:embeddedFont>
      <p:font typeface="Franklin Gothic Demi Cond" panose="020B0706030402020204" pitchFamily="34" charset="0"/>
      <p:regular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Franklin Gothic Medium Cond" panose="020B0606030402020204" pitchFamily="34" charset="0"/>
      <p:regular r:id="rId28"/>
    </p:embeddedFont>
    <p:embeddedFont>
      <p:font typeface="Elektra Light Pro" panose="02000503030000020004" pitchFamily="50" charset="-52"/>
      <p:regular r:id="rId29"/>
      <p:bold r:id="rId30"/>
      <p:italic r:id="rId31"/>
      <p:boldItalic r:id="rId3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39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76C2"/>
    <a:srgbClr val="335BA3"/>
    <a:srgbClr val="EDF1F9"/>
    <a:srgbClr val="BCC7E7"/>
    <a:srgbClr val="F9B8AD"/>
    <a:srgbClr val="C3DDED"/>
    <a:srgbClr val="B4C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00" autoAdjust="0"/>
    <p:restoredTop sz="94533" autoAdjust="0"/>
  </p:normalViewPr>
  <p:slideViewPr>
    <p:cSldViewPr snapToGrid="0">
      <p:cViewPr varScale="1">
        <p:scale>
          <a:sx n="110" d="100"/>
          <a:sy n="110" d="100"/>
        </p:scale>
        <p:origin x="756" y="102"/>
      </p:cViewPr>
      <p:guideLst>
        <p:guide orient="horz" pos="2160"/>
        <p:guide pos="3840"/>
        <p:guide pos="39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49" d="100"/>
          <a:sy n="49" d="100"/>
        </p:scale>
        <p:origin x="-2970" y="-90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7C5B475-51FF-4FAC-81F0-4D4786570F1A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1678933D-F368-4347-BA84-F9D36DDDCFFB}">
      <dgm:prSet phldrT="[Текст]"/>
      <dgm:spPr/>
      <dgm:t>
        <a:bodyPr/>
        <a:lstStyle/>
        <a:p>
          <a:r>
            <a:rPr lang="ru-RU" dirty="0" smtClean="0"/>
            <a:t>СПК РТ и КД</a:t>
          </a:r>
          <a:endParaRPr lang="ru-RU" dirty="0"/>
        </a:p>
      </dgm:t>
    </dgm:pt>
    <dgm:pt modelId="{D9000BCB-040B-4D26-B43A-B4901B00F6B0}" type="parTrans" cxnId="{5395039D-0438-4C59-AE97-403D5DDA52B3}">
      <dgm:prSet/>
      <dgm:spPr/>
      <dgm:t>
        <a:bodyPr/>
        <a:lstStyle/>
        <a:p>
          <a:endParaRPr lang="ru-RU"/>
        </a:p>
      </dgm:t>
    </dgm:pt>
    <dgm:pt modelId="{1939450C-56E8-41E6-93B3-0AC588404D3B}" type="sibTrans" cxnId="{5395039D-0438-4C59-AE97-403D5DDA52B3}">
      <dgm:prSet/>
      <dgm:spPr/>
      <dgm:t>
        <a:bodyPr/>
        <a:lstStyle/>
        <a:p>
          <a:endParaRPr lang="ru-RU"/>
        </a:p>
      </dgm:t>
    </dgm:pt>
    <dgm:pt modelId="{E0BCC819-ECD3-45D9-87F1-2BF74FF9CEAB}">
      <dgm:prSet phldrT="[Текст]"/>
      <dgm:spPr/>
      <dgm:t>
        <a:bodyPr/>
        <a:lstStyle/>
        <a:p>
          <a:r>
            <a:rPr lang="ru-RU" dirty="0" smtClean="0"/>
            <a:t>ЭКСПЕРТЫ ПРЕДПРИЯТИЙ</a:t>
          </a:r>
          <a:endParaRPr lang="ru-RU" dirty="0"/>
        </a:p>
      </dgm:t>
    </dgm:pt>
    <dgm:pt modelId="{4FFE4504-AC30-435D-942F-7DB2AE8EF903}" type="parTrans" cxnId="{211F4AC4-FEE8-40FC-8A9D-7433D262F270}">
      <dgm:prSet/>
      <dgm:spPr/>
      <dgm:t>
        <a:bodyPr/>
        <a:lstStyle/>
        <a:p>
          <a:endParaRPr lang="ru-RU"/>
        </a:p>
      </dgm:t>
    </dgm:pt>
    <dgm:pt modelId="{4F24E204-DB27-4D9F-94EE-9AF6AA334CC3}" type="sibTrans" cxnId="{211F4AC4-FEE8-40FC-8A9D-7433D262F270}">
      <dgm:prSet/>
      <dgm:spPr/>
      <dgm:t>
        <a:bodyPr/>
        <a:lstStyle/>
        <a:p>
          <a:endParaRPr lang="ru-RU"/>
        </a:p>
      </dgm:t>
    </dgm:pt>
    <dgm:pt modelId="{68630722-D48A-464D-9882-EB8F9F175E3E}">
      <dgm:prSet phldrT="[Текст]"/>
      <dgm:spPr/>
      <dgm:t>
        <a:bodyPr/>
        <a:lstStyle/>
        <a:p>
          <a:r>
            <a:rPr lang="ru-RU" dirty="0" smtClean="0"/>
            <a:t>УМО</a:t>
          </a:r>
        </a:p>
        <a:p>
          <a:r>
            <a:rPr lang="ru-RU" dirty="0" smtClean="0"/>
            <a:t>24.00.00</a:t>
          </a:r>
          <a:endParaRPr lang="ru-RU" dirty="0"/>
        </a:p>
      </dgm:t>
    </dgm:pt>
    <dgm:pt modelId="{E78CB96C-8CCB-4E2F-83B6-8D56B084A53F}" type="parTrans" cxnId="{8C5D0985-D019-4A4E-8A9D-00A0F2B446C8}">
      <dgm:prSet/>
      <dgm:spPr/>
      <dgm:t>
        <a:bodyPr/>
        <a:lstStyle/>
        <a:p>
          <a:endParaRPr lang="ru-RU"/>
        </a:p>
      </dgm:t>
    </dgm:pt>
    <dgm:pt modelId="{D1A1DCA7-E1E4-40EC-88E1-B9EC723C66C6}" type="sibTrans" cxnId="{8C5D0985-D019-4A4E-8A9D-00A0F2B446C8}">
      <dgm:prSet/>
      <dgm:spPr/>
      <dgm:t>
        <a:bodyPr/>
        <a:lstStyle/>
        <a:p>
          <a:endParaRPr lang="ru-RU"/>
        </a:p>
      </dgm:t>
    </dgm:pt>
    <dgm:pt modelId="{D85DDCF7-1307-46EB-9B3C-67958503976D}" type="pres">
      <dgm:prSet presAssocID="{77C5B475-51FF-4FAC-81F0-4D4786570F1A}" presName="compositeShape" presStyleCnt="0">
        <dgm:presLayoutVars>
          <dgm:chMax val="7"/>
          <dgm:dir/>
          <dgm:resizeHandles val="exact"/>
        </dgm:presLayoutVars>
      </dgm:prSet>
      <dgm:spPr/>
    </dgm:pt>
    <dgm:pt modelId="{25CBE090-D9BB-4A13-BAEE-33CAEF743024}" type="pres">
      <dgm:prSet presAssocID="{77C5B475-51FF-4FAC-81F0-4D4786570F1A}" presName="wedge1" presStyleLbl="node1" presStyleIdx="0" presStyleCnt="3"/>
      <dgm:spPr/>
      <dgm:t>
        <a:bodyPr/>
        <a:lstStyle/>
        <a:p>
          <a:endParaRPr lang="ru-RU"/>
        </a:p>
      </dgm:t>
    </dgm:pt>
    <dgm:pt modelId="{FC5F80DA-424F-4FB0-A50C-B11D3FB5B66C}" type="pres">
      <dgm:prSet presAssocID="{77C5B475-51FF-4FAC-81F0-4D4786570F1A}" presName="dummy1a" presStyleCnt="0"/>
      <dgm:spPr/>
    </dgm:pt>
    <dgm:pt modelId="{BBFA7E54-E80E-4E83-99F4-A636F0BDB98A}" type="pres">
      <dgm:prSet presAssocID="{77C5B475-51FF-4FAC-81F0-4D4786570F1A}" presName="dummy1b" presStyleCnt="0"/>
      <dgm:spPr/>
    </dgm:pt>
    <dgm:pt modelId="{D8DBE199-1660-4E9F-B09C-8DF585FE74D0}" type="pres">
      <dgm:prSet presAssocID="{77C5B475-51FF-4FAC-81F0-4D4786570F1A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A0178F-7CC2-48B0-8BD4-B5727CECB2FA}" type="pres">
      <dgm:prSet presAssocID="{77C5B475-51FF-4FAC-81F0-4D4786570F1A}" presName="wedge2" presStyleLbl="node1" presStyleIdx="1" presStyleCnt="3"/>
      <dgm:spPr/>
      <dgm:t>
        <a:bodyPr/>
        <a:lstStyle/>
        <a:p>
          <a:endParaRPr lang="ru-RU"/>
        </a:p>
      </dgm:t>
    </dgm:pt>
    <dgm:pt modelId="{A6482076-F6BF-41D4-9B37-EBD4F1481678}" type="pres">
      <dgm:prSet presAssocID="{77C5B475-51FF-4FAC-81F0-4D4786570F1A}" presName="dummy2a" presStyleCnt="0"/>
      <dgm:spPr/>
    </dgm:pt>
    <dgm:pt modelId="{657F950C-E19C-4642-AEF8-5AE1185D4801}" type="pres">
      <dgm:prSet presAssocID="{77C5B475-51FF-4FAC-81F0-4D4786570F1A}" presName="dummy2b" presStyleCnt="0"/>
      <dgm:spPr/>
    </dgm:pt>
    <dgm:pt modelId="{EB132129-7B4C-4E1E-A24F-579711728C8E}" type="pres">
      <dgm:prSet presAssocID="{77C5B475-51FF-4FAC-81F0-4D4786570F1A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BC5F49-68FF-46C2-AF44-32B2D8311089}" type="pres">
      <dgm:prSet presAssocID="{77C5B475-51FF-4FAC-81F0-4D4786570F1A}" presName="wedge3" presStyleLbl="node1" presStyleIdx="2" presStyleCnt="3"/>
      <dgm:spPr/>
      <dgm:t>
        <a:bodyPr/>
        <a:lstStyle/>
        <a:p>
          <a:endParaRPr lang="ru-RU"/>
        </a:p>
      </dgm:t>
    </dgm:pt>
    <dgm:pt modelId="{B2B9895B-9BDA-4506-A694-A3EBF6D2B86A}" type="pres">
      <dgm:prSet presAssocID="{77C5B475-51FF-4FAC-81F0-4D4786570F1A}" presName="dummy3a" presStyleCnt="0"/>
      <dgm:spPr/>
    </dgm:pt>
    <dgm:pt modelId="{8E2B5CE4-35D4-4C19-8E8B-87FFE005B01D}" type="pres">
      <dgm:prSet presAssocID="{77C5B475-51FF-4FAC-81F0-4D4786570F1A}" presName="dummy3b" presStyleCnt="0"/>
      <dgm:spPr/>
    </dgm:pt>
    <dgm:pt modelId="{44E6F303-B945-451E-9BD5-F4EB1E8E80C3}" type="pres">
      <dgm:prSet presAssocID="{77C5B475-51FF-4FAC-81F0-4D4786570F1A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400D32-6D48-41EF-AF31-76E1556C66F2}" type="pres">
      <dgm:prSet presAssocID="{1939450C-56E8-41E6-93B3-0AC588404D3B}" presName="arrowWedge1" presStyleLbl="fgSibTrans2D1" presStyleIdx="0" presStyleCnt="3"/>
      <dgm:spPr/>
    </dgm:pt>
    <dgm:pt modelId="{6E356CD7-7087-4422-A98D-07E4EAA1D9B1}" type="pres">
      <dgm:prSet presAssocID="{4F24E204-DB27-4D9F-94EE-9AF6AA334CC3}" presName="arrowWedge2" presStyleLbl="fgSibTrans2D1" presStyleIdx="1" presStyleCnt="3"/>
      <dgm:spPr/>
    </dgm:pt>
    <dgm:pt modelId="{794767E3-A3EC-4A2A-A845-32DB5238D310}" type="pres">
      <dgm:prSet presAssocID="{D1A1DCA7-E1E4-40EC-88E1-B9EC723C66C6}" presName="arrowWedge3" presStyleLbl="fgSibTrans2D1" presStyleIdx="2" presStyleCnt="3"/>
      <dgm:spPr/>
    </dgm:pt>
  </dgm:ptLst>
  <dgm:cxnLst>
    <dgm:cxn modelId="{4C619633-FE20-4D06-A3D8-D831629DB3ED}" type="presOf" srcId="{E0BCC819-ECD3-45D9-87F1-2BF74FF9CEAB}" destId="{EB132129-7B4C-4E1E-A24F-579711728C8E}" srcOrd="1" destOrd="0" presId="urn:microsoft.com/office/officeart/2005/8/layout/cycle8"/>
    <dgm:cxn modelId="{FFF9D60F-CD99-41C6-BDCC-A740BF2A0BE5}" type="presOf" srcId="{1678933D-F368-4347-BA84-F9D36DDDCFFB}" destId="{25CBE090-D9BB-4A13-BAEE-33CAEF743024}" srcOrd="0" destOrd="0" presId="urn:microsoft.com/office/officeart/2005/8/layout/cycle8"/>
    <dgm:cxn modelId="{8C5D0985-D019-4A4E-8A9D-00A0F2B446C8}" srcId="{77C5B475-51FF-4FAC-81F0-4D4786570F1A}" destId="{68630722-D48A-464D-9882-EB8F9F175E3E}" srcOrd="2" destOrd="0" parTransId="{E78CB96C-8CCB-4E2F-83B6-8D56B084A53F}" sibTransId="{D1A1DCA7-E1E4-40EC-88E1-B9EC723C66C6}"/>
    <dgm:cxn modelId="{FC993410-9AC3-4B26-A9A3-9D7C3C19E3C7}" type="presOf" srcId="{68630722-D48A-464D-9882-EB8F9F175E3E}" destId="{44E6F303-B945-451E-9BD5-F4EB1E8E80C3}" srcOrd="1" destOrd="0" presId="urn:microsoft.com/office/officeart/2005/8/layout/cycle8"/>
    <dgm:cxn modelId="{37685F63-69EF-43B7-A1AB-251766E35885}" type="presOf" srcId="{77C5B475-51FF-4FAC-81F0-4D4786570F1A}" destId="{D85DDCF7-1307-46EB-9B3C-67958503976D}" srcOrd="0" destOrd="0" presId="urn:microsoft.com/office/officeart/2005/8/layout/cycle8"/>
    <dgm:cxn modelId="{6B5B1E15-339C-4DBB-8D55-E7B593157BE8}" type="presOf" srcId="{68630722-D48A-464D-9882-EB8F9F175E3E}" destId="{A4BC5F49-68FF-46C2-AF44-32B2D8311089}" srcOrd="0" destOrd="0" presId="urn:microsoft.com/office/officeart/2005/8/layout/cycle8"/>
    <dgm:cxn modelId="{2C2FB221-2E0C-416A-A12B-6320DED87D15}" type="presOf" srcId="{1678933D-F368-4347-BA84-F9D36DDDCFFB}" destId="{D8DBE199-1660-4E9F-B09C-8DF585FE74D0}" srcOrd="1" destOrd="0" presId="urn:microsoft.com/office/officeart/2005/8/layout/cycle8"/>
    <dgm:cxn modelId="{7049C3FF-C12E-41B6-B919-E1E2BC0B6886}" type="presOf" srcId="{E0BCC819-ECD3-45D9-87F1-2BF74FF9CEAB}" destId="{7CA0178F-7CC2-48B0-8BD4-B5727CECB2FA}" srcOrd="0" destOrd="0" presId="urn:microsoft.com/office/officeart/2005/8/layout/cycle8"/>
    <dgm:cxn modelId="{211F4AC4-FEE8-40FC-8A9D-7433D262F270}" srcId="{77C5B475-51FF-4FAC-81F0-4D4786570F1A}" destId="{E0BCC819-ECD3-45D9-87F1-2BF74FF9CEAB}" srcOrd="1" destOrd="0" parTransId="{4FFE4504-AC30-435D-942F-7DB2AE8EF903}" sibTransId="{4F24E204-DB27-4D9F-94EE-9AF6AA334CC3}"/>
    <dgm:cxn modelId="{5395039D-0438-4C59-AE97-403D5DDA52B3}" srcId="{77C5B475-51FF-4FAC-81F0-4D4786570F1A}" destId="{1678933D-F368-4347-BA84-F9D36DDDCFFB}" srcOrd="0" destOrd="0" parTransId="{D9000BCB-040B-4D26-B43A-B4901B00F6B0}" sibTransId="{1939450C-56E8-41E6-93B3-0AC588404D3B}"/>
    <dgm:cxn modelId="{25650F35-8F6A-489B-B972-7B82F9FDA844}" type="presParOf" srcId="{D85DDCF7-1307-46EB-9B3C-67958503976D}" destId="{25CBE090-D9BB-4A13-BAEE-33CAEF743024}" srcOrd="0" destOrd="0" presId="urn:microsoft.com/office/officeart/2005/8/layout/cycle8"/>
    <dgm:cxn modelId="{4D91C7E2-93CA-4640-B22A-7DD0E7A5E8F4}" type="presParOf" srcId="{D85DDCF7-1307-46EB-9B3C-67958503976D}" destId="{FC5F80DA-424F-4FB0-A50C-B11D3FB5B66C}" srcOrd="1" destOrd="0" presId="urn:microsoft.com/office/officeart/2005/8/layout/cycle8"/>
    <dgm:cxn modelId="{427EFFE5-32B3-4B2D-8EC2-246CF4748266}" type="presParOf" srcId="{D85DDCF7-1307-46EB-9B3C-67958503976D}" destId="{BBFA7E54-E80E-4E83-99F4-A636F0BDB98A}" srcOrd="2" destOrd="0" presId="urn:microsoft.com/office/officeart/2005/8/layout/cycle8"/>
    <dgm:cxn modelId="{28D1457B-FEAC-4F0E-8CDF-4B91FBE20250}" type="presParOf" srcId="{D85DDCF7-1307-46EB-9B3C-67958503976D}" destId="{D8DBE199-1660-4E9F-B09C-8DF585FE74D0}" srcOrd="3" destOrd="0" presId="urn:microsoft.com/office/officeart/2005/8/layout/cycle8"/>
    <dgm:cxn modelId="{03AD78D0-A478-4F7E-A233-0E6FE9AC1AC5}" type="presParOf" srcId="{D85DDCF7-1307-46EB-9B3C-67958503976D}" destId="{7CA0178F-7CC2-48B0-8BD4-B5727CECB2FA}" srcOrd="4" destOrd="0" presId="urn:microsoft.com/office/officeart/2005/8/layout/cycle8"/>
    <dgm:cxn modelId="{9F202F49-69FA-4884-AA12-5A72ECEA4038}" type="presParOf" srcId="{D85DDCF7-1307-46EB-9B3C-67958503976D}" destId="{A6482076-F6BF-41D4-9B37-EBD4F1481678}" srcOrd="5" destOrd="0" presId="urn:microsoft.com/office/officeart/2005/8/layout/cycle8"/>
    <dgm:cxn modelId="{779D0AD0-6D6B-40F5-B1A6-FDD25920B801}" type="presParOf" srcId="{D85DDCF7-1307-46EB-9B3C-67958503976D}" destId="{657F950C-E19C-4642-AEF8-5AE1185D4801}" srcOrd="6" destOrd="0" presId="urn:microsoft.com/office/officeart/2005/8/layout/cycle8"/>
    <dgm:cxn modelId="{7A22E7A8-5919-4F3C-8B48-31BA459D7C4B}" type="presParOf" srcId="{D85DDCF7-1307-46EB-9B3C-67958503976D}" destId="{EB132129-7B4C-4E1E-A24F-579711728C8E}" srcOrd="7" destOrd="0" presId="urn:microsoft.com/office/officeart/2005/8/layout/cycle8"/>
    <dgm:cxn modelId="{51A43A5B-A533-48A9-A644-937F535698FE}" type="presParOf" srcId="{D85DDCF7-1307-46EB-9B3C-67958503976D}" destId="{A4BC5F49-68FF-46C2-AF44-32B2D8311089}" srcOrd="8" destOrd="0" presId="urn:microsoft.com/office/officeart/2005/8/layout/cycle8"/>
    <dgm:cxn modelId="{06CCBAC8-9411-4AE8-A40B-164FF6E8AA0C}" type="presParOf" srcId="{D85DDCF7-1307-46EB-9B3C-67958503976D}" destId="{B2B9895B-9BDA-4506-A694-A3EBF6D2B86A}" srcOrd="9" destOrd="0" presId="urn:microsoft.com/office/officeart/2005/8/layout/cycle8"/>
    <dgm:cxn modelId="{CD1B6B08-2BF2-47CC-9433-A9311FB245CF}" type="presParOf" srcId="{D85DDCF7-1307-46EB-9B3C-67958503976D}" destId="{8E2B5CE4-35D4-4C19-8E8B-87FFE005B01D}" srcOrd="10" destOrd="0" presId="urn:microsoft.com/office/officeart/2005/8/layout/cycle8"/>
    <dgm:cxn modelId="{CCFD8096-9187-413D-A731-72DF152DB94C}" type="presParOf" srcId="{D85DDCF7-1307-46EB-9B3C-67958503976D}" destId="{44E6F303-B945-451E-9BD5-F4EB1E8E80C3}" srcOrd="11" destOrd="0" presId="urn:microsoft.com/office/officeart/2005/8/layout/cycle8"/>
    <dgm:cxn modelId="{43F16BAC-912C-45E7-9018-AAE963D7E705}" type="presParOf" srcId="{D85DDCF7-1307-46EB-9B3C-67958503976D}" destId="{5B400D32-6D48-41EF-AF31-76E1556C66F2}" srcOrd="12" destOrd="0" presId="urn:microsoft.com/office/officeart/2005/8/layout/cycle8"/>
    <dgm:cxn modelId="{476AA26C-80AD-41A1-ADE2-4ABEFE03C60B}" type="presParOf" srcId="{D85DDCF7-1307-46EB-9B3C-67958503976D}" destId="{6E356CD7-7087-4422-A98D-07E4EAA1D9B1}" srcOrd="13" destOrd="0" presId="urn:microsoft.com/office/officeart/2005/8/layout/cycle8"/>
    <dgm:cxn modelId="{68DA113B-793E-4273-9231-A45C04EA7C0C}" type="presParOf" srcId="{D85DDCF7-1307-46EB-9B3C-67958503976D}" destId="{794767E3-A3EC-4A2A-A845-32DB5238D310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96A6833-9BC1-4D17-964D-2A3B91007119}" type="doc">
      <dgm:prSet loTypeId="urn:microsoft.com/office/officeart/2005/8/layout/vList3#1" loCatId="list" qsTypeId="urn:microsoft.com/office/officeart/2005/8/quickstyle/simple1" qsCatId="simple" csTypeId="urn:microsoft.com/office/officeart/2005/8/colors/accent1_2" csCatId="accent1" phldr="1"/>
      <dgm:spPr/>
    </dgm:pt>
    <dgm:pt modelId="{74C43EFD-5037-4A42-B8C4-C72FDA5CDBFB}">
      <dgm:prSet phldrT="[Текст]" custT="1"/>
      <dgm:spPr>
        <a:solidFill>
          <a:schemeClr val="bg1"/>
        </a:solidFill>
        <a:ln>
          <a:solidFill>
            <a:srgbClr val="C00000"/>
          </a:solidFill>
        </a:ln>
      </dgm:spPr>
      <dgm:t>
        <a:bodyPr/>
        <a:lstStyle/>
        <a:p>
          <a:pPr algn="l"/>
          <a:r>
            <a:rPr lang="ru-RU" sz="1400" dirty="0" smtClean="0">
              <a:solidFill>
                <a:schemeClr val="tx1"/>
              </a:solidFill>
              <a:latin typeface="Elektra Light Pro" panose="02000503030000020004" pitchFamily="50" charset="-52"/>
            </a:rPr>
            <a:t>УМО 24.00.00 «Авиационная и космическая техника»: </a:t>
          </a:r>
          <a:r>
            <a:rPr lang="ru-RU" altLang="ru-RU" sz="1400" i="0" dirty="0" smtClean="0">
              <a:solidFill>
                <a:schemeClr val="tx1"/>
              </a:solidFill>
              <a:latin typeface="Elektra Light Pro" panose="02000503030000020004" pitchFamily="50" charset="-52"/>
              <a:cs typeface="Times New Roman" pitchFamily="18" charset="0"/>
            </a:rPr>
            <a:t>разработка ФГОС, примерных образовательных программ, обеспечение качества и развития содержания образования в части профессиональных компетенций</a:t>
          </a:r>
          <a:endParaRPr lang="ru-RU" sz="1400" i="0" dirty="0">
            <a:solidFill>
              <a:schemeClr val="tx1"/>
            </a:solidFill>
            <a:latin typeface="Elektra Light Pro" panose="02000503030000020004" pitchFamily="50" charset="-52"/>
          </a:endParaRPr>
        </a:p>
      </dgm:t>
    </dgm:pt>
    <dgm:pt modelId="{FAAD0B7C-89B9-460A-8AD4-895A8AEFBFC2}" type="parTrans" cxnId="{31926E17-7476-4972-A97E-6B330959B7E7}">
      <dgm:prSet/>
      <dgm:spPr/>
      <dgm:t>
        <a:bodyPr/>
        <a:lstStyle/>
        <a:p>
          <a:pPr algn="l"/>
          <a:endParaRPr lang="ru-RU"/>
        </a:p>
      </dgm:t>
    </dgm:pt>
    <dgm:pt modelId="{C6E86F79-54EA-482A-BA00-B27F540C3A42}" type="sibTrans" cxnId="{31926E17-7476-4972-A97E-6B330959B7E7}">
      <dgm:prSet/>
      <dgm:spPr/>
      <dgm:t>
        <a:bodyPr/>
        <a:lstStyle/>
        <a:p>
          <a:pPr algn="l"/>
          <a:endParaRPr lang="ru-RU"/>
        </a:p>
      </dgm:t>
    </dgm:pt>
    <dgm:pt modelId="{FDF5DD24-1315-48D1-A0B3-0EDE1C1875AF}">
      <dgm:prSet phldrT="[Текст]"/>
      <dgm:spPr>
        <a:solidFill>
          <a:schemeClr val="bg1"/>
        </a:solidFill>
        <a:ln>
          <a:solidFill>
            <a:srgbClr val="C00000"/>
          </a:solidFill>
        </a:ln>
      </dgm:spPr>
      <dgm:t>
        <a:bodyPr/>
        <a:lstStyle/>
        <a:p>
          <a:pPr algn="l"/>
          <a:r>
            <a:rPr lang="ru-RU" dirty="0" smtClean="0">
              <a:solidFill>
                <a:schemeClr val="tx1"/>
              </a:solidFill>
              <a:latin typeface="Elektra Light Pro" panose="02000503030000020004" pitchFamily="50" charset="-52"/>
            </a:rPr>
            <a:t>СПК РТ и КД: координирующий отраслевой орган, отвечает за Участие в определении потребностей в образовании и обучении, разработке образовательных стандартов профессионального образования, в обновлении и профессионально-общественной аккредитации профессиональных образовательных программ в ракетно-космической промышленности </a:t>
          </a:r>
          <a:endParaRPr lang="ru-RU" dirty="0">
            <a:solidFill>
              <a:schemeClr val="tx1"/>
            </a:solidFill>
            <a:latin typeface="Elektra Light Pro" panose="02000503030000020004" pitchFamily="50" charset="-52"/>
          </a:endParaRPr>
        </a:p>
      </dgm:t>
    </dgm:pt>
    <dgm:pt modelId="{2014AE1F-E407-49B9-AF9B-14CC3D93968B}" type="parTrans" cxnId="{26D4A6C0-42CB-4788-AC35-2CD5445FEE0E}">
      <dgm:prSet/>
      <dgm:spPr/>
      <dgm:t>
        <a:bodyPr/>
        <a:lstStyle/>
        <a:p>
          <a:pPr algn="l"/>
          <a:endParaRPr lang="ru-RU"/>
        </a:p>
      </dgm:t>
    </dgm:pt>
    <dgm:pt modelId="{BA26F4DE-8783-4ABB-B668-8C63E663F4BE}" type="sibTrans" cxnId="{26D4A6C0-42CB-4788-AC35-2CD5445FEE0E}">
      <dgm:prSet/>
      <dgm:spPr/>
      <dgm:t>
        <a:bodyPr/>
        <a:lstStyle/>
        <a:p>
          <a:pPr algn="l"/>
          <a:endParaRPr lang="ru-RU"/>
        </a:p>
      </dgm:t>
    </dgm:pt>
    <dgm:pt modelId="{B2A663A9-8FE3-4C3A-A6AD-81F56B1034E0}">
      <dgm:prSet phldrT="[Текст]" custT="1"/>
      <dgm:spPr>
        <a:solidFill>
          <a:schemeClr val="bg1"/>
        </a:solidFill>
        <a:ln>
          <a:solidFill>
            <a:srgbClr val="C00000"/>
          </a:solidFill>
        </a:ln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Elektra Light Pro" panose="02000503030000020004" pitchFamily="50" charset="-52"/>
            </a:rPr>
            <a:t>ЭКСПЕРТЫ: специалисты предприятий, участвующих в разработке ПС </a:t>
          </a:r>
          <a:endParaRPr lang="ru-RU" sz="1400" dirty="0">
            <a:solidFill>
              <a:schemeClr val="tx1"/>
            </a:solidFill>
            <a:latin typeface="Elektra Light Pro" panose="02000503030000020004" pitchFamily="50" charset="-52"/>
          </a:endParaRPr>
        </a:p>
      </dgm:t>
    </dgm:pt>
    <dgm:pt modelId="{4D65C23E-B253-493A-A25D-734168C2CC89}" type="parTrans" cxnId="{55E41574-77BC-43F6-B427-AF10EA5EACAA}">
      <dgm:prSet/>
      <dgm:spPr/>
      <dgm:t>
        <a:bodyPr/>
        <a:lstStyle/>
        <a:p>
          <a:endParaRPr lang="ru-RU"/>
        </a:p>
      </dgm:t>
    </dgm:pt>
    <dgm:pt modelId="{FD6D16D2-6FB5-4E34-89DC-815F533AA7C2}" type="sibTrans" cxnId="{55E41574-77BC-43F6-B427-AF10EA5EACAA}">
      <dgm:prSet/>
      <dgm:spPr/>
      <dgm:t>
        <a:bodyPr/>
        <a:lstStyle/>
        <a:p>
          <a:endParaRPr lang="ru-RU"/>
        </a:p>
      </dgm:t>
    </dgm:pt>
    <dgm:pt modelId="{83860B8E-E946-4127-9BCB-CFC990B0E7DA}" type="pres">
      <dgm:prSet presAssocID="{F96A6833-9BC1-4D17-964D-2A3B91007119}" presName="linearFlow" presStyleCnt="0">
        <dgm:presLayoutVars>
          <dgm:dir/>
          <dgm:resizeHandles val="exact"/>
        </dgm:presLayoutVars>
      </dgm:prSet>
      <dgm:spPr/>
    </dgm:pt>
    <dgm:pt modelId="{E0DF5CF7-7EE3-4104-B2B5-D1B3E562A32C}" type="pres">
      <dgm:prSet presAssocID="{74C43EFD-5037-4A42-B8C4-C72FDA5CDBFB}" presName="composite" presStyleCnt="0"/>
      <dgm:spPr/>
    </dgm:pt>
    <dgm:pt modelId="{405CBCBF-0D27-4039-AC04-36476314D264}" type="pres">
      <dgm:prSet presAssocID="{74C43EFD-5037-4A42-B8C4-C72FDA5CDBFB}" presName="imgShp" presStyleLbl="fgImgPlace1" presStyleIdx="0" presStyleCnt="3" custLinFactX="-83919" custLinFactNeighborX="-100000" custLinFactNeighborY="-195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86DF8A6A-7D87-4BF3-8655-14165F487DF1}" type="pres">
      <dgm:prSet presAssocID="{74C43EFD-5037-4A42-B8C4-C72FDA5CDBFB}" presName="txShp" presStyleLbl="node1" presStyleIdx="0" presStyleCnt="3" custLinFactNeighborX="-20734" custLinFactNeighborY="-19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5E2A81-42A6-4077-BEDF-0975FC31EC74}" type="pres">
      <dgm:prSet presAssocID="{C6E86F79-54EA-482A-BA00-B27F540C3A42}" presName="spacing" presStyleCnt="0"/>
      <dgm:spPr/>
    </dgm:pt>
    <dgm:pt modelId="{D616407E-DC90-45C6-B6B1-1C4DA2C61F61}" type="pres">
      <dgm:prSet presAssocID="{B2A663A9-8FE3-4C3A-A6AD-81F56B1034E0}" presName="composite" presStyleCnt="0"/>
      <dgm:spPr/>
    </dgm:pt>
    <dgm:pt modelId="{E3182CAA-0C43-4C1E-B1DF-BA61AADC15BA}" type="pres">
      <dgm:prSet presAssocID="{B2A663A9-8FE3-4C3A-A6AD-81F56B1034E0}" presName="imgShp" presStyleLbl="fgImgPlace1" presStyleIdx="1" presStyleCnt="3" custLinFactNeighborX="-64825" custLinFactNeighborY="-1295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F2086AF-AA51-485C-BDF2-E04825D6FAC7}" type="pres">
      <dgm:prSet presAssocID="{B2A663A9-8FE3-4C3A-A6AD-81F56B1034E0}" presName="txShp" presStyleLbl="node1" presStyleIdx="1" presStyleCnt="3" custLinFactNeighborX="-20573" custLinFactNeighborY="-140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6F2EA6-8C50-4898-9389-7E525DEE6D7B}" type="pres">
      <dgm:prSet presAssocID="{FD6D16D2-6FB5-4E34-89DC-815F533AA7C2}" presName="spacing" presStyleCnt="0"/>
      <dgm:spPr/>
    </dgm:pt>
    <dgm:pt modelId="{14DB0073-D3F9-47AB-A7D5-6B01A07907FE}" type="pres">
      <dgm:prSet presAssocID="{FDF5DD24-1315-48D1-A0B3-0EDE1C1875AF}" presName="composite" presStyleCnt="0"/>
      <dgm:spPr/>
    </dgm:pt>
    <dgm:pt modelId="{C9B213E5-5D25-4724-A29A-28268DCB1D27}" type="pres">
      <dgm:prSet presAssocID="{FDF5DD24-1315-48D1-A0B3-0EDE1C1875AF}" presName="imgShp" presStyleLbl="fgImgPlace1" presStyleIdx="2" presStyleCnt="3" custLinFactNeighborX="-64825" custLinFactNeighborY="-2707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D735FFFC-D261-48B4-A3DA-B7B48CA5662D}" type="pres">
      <dgm:prSet presAssocID="{FDF5DD24-1315-48D1-A0B3-0EDE1C1875AF}" presName="txShp" presStyleLbl="node1" presStyleIdx="2" presStyleCnt="3" custLinFactNeighborX="-20412" custLinFactNeighborY="-285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5E41574-77BC-43F6-B427-AF10EA5EACAA}" srcId="{F96A6833-9BC1-4D17-964D-2A3B91007119}" destId="{B2A663A9-8FE3-4C3A-A6AD-81F56B1034E0}" srcOrd="1" destOrd="0" parTransId="{4D65C23E-B253-493A-A25D-734168C2CC89}" sibTransId="{FD6D16D2-6FB5-4E34-89DC-815F533AA7C2}"/>
    <dgm:cxn modelId="{DDB3CAB1-B729-4751-BC78-3264834D1DA2}" type="presOf" srcId="{B2A663A9-8FE3-4C3A-A6AD-81F56B1034E0}" destId="{EF2086AF-AA51-485C-BDF2-E04825D6FAC7}" srcOrd="0" destOrd="0" presId="urn:microsoft.com/office/officeart/2005/8/layout/vList3#1"/>
    <dgm:cxn modelId="{26D4A6C0-42CB-4788-AC35-2CD5445FEE0E}" srcId="{F96A6833-9BC1-4D17-964D-2A3B91007119}" destId="{FDF5DD24-1315-48D1-A0B3-0EDE1C1875AF}" srcOrd="2" destOrd="0" parTransId="{2014AE1F-E407-49B9-AF9B-14CC3D93968B}" sibTransId="{BA26F4DE-8783-4ABB-B668-8C63E663F4BE}"/>
    <dgm:cxn modelId="{365D1EE5-5504-4239-A501-B943A8CB2B0B}" type="presOf" srcId="{FDF5DD24-1315-48D1-A0B3-0EDE1C1875AF}" destId="{D735FFFC-D261-48B4-A3DA-B7B48CA5662D}" srcOrd="0" destOrd="0" presId="urn:microsoft.com/office/officeart/2005/8/layout/vList3#1"/>
    <dgm:cxn modelId="{9E76E9DA-7D2A-469C-8C07-8273A3E738C9}" type="presOf" srcId="{74C43EFD-5037-4A42-B8C4-C72FDA5CDBFB}" destId="{86DF8A6A-7D87-4BF3-8655-14165F487DF1}" srcOrd="0" destOrd="0" presId="urn:microsoft.com/office/officeart/2005/8/layout/vList3#1"/>
    <dgm:cxn modelId="{4F7F004A-60C1-44AC-9A6F-75A3CACB051B}" type="presOf" srcId="{F96A6833-9BC1-4D17-964D-2A3B91007119}" destId="{83860B8E-E946-4127-9BCB-CFC990B0E7DA}" srcOrd="0" destOrd="0" presId="urn:microsoft.com/office/officeart/2005/8/layout/vList3#1"/>
    <dgm:cxn modelId="{31926E17-7476-4972-A97E-6B330959B7E7}" srcId="{F96A6833-9BC1-4D17-964D-2A3B91007119}" destId="{74C43EFD-5037-4A42-B8C4-C72FDA5CDBFB}" srcOrd="0" destOrd="0" parTransId="{FAAD0B7C-89B9-460A-8AD4-895A8AEFBFC2}" sibTransId="{C6E86F79-54EA-482A-BA00-B27F540C3A42}"/>
    <dgm:cxn modelId="{672F3216-E88A-4C7F-ABFC-7A90D65DE3FE}" type="presParOf" srcId="{83860B8E-E946-4127-9BCB-CFC990B0E7DA}" destId="{E0DF5CF7-7EE3-4104-B2B5-D1B3E562A32C}" srcOrd="0" destOrd="0" presId="urn:microsoft.com/office/officeart/2005/8/layout/vList3#1"/>
    <dgm:cxn modelId="{02A26A04-B357-4896-919F-A497309A463E}" type="presParOf" srcId="{E0DF5CF7-7EE3-4104-B2B5-D1B3E562A32C}" destId="{405CBCBF-0D27-4039-AC04-36476314D264}" srcOrd="0" destOrd="0" presId="urn:microsoft.com/office/officeart/2005/8/layout/vList3#1"/>
    <dgm:cxn modelId="{7E97E99A-778D-4C99-BAC2-3E4CB2D1D0F6}" type="presParOf" srcId="{E0DF5CF7-7EE3-4104-B2B5-D1B3E562A32C}" destId="{86DF8A6A-7D87-4BF3-8655-14165F487DF1}" srcOrd="1" destOrd="0" presId="urn:microsoft.com/office/officeart/2005/8/layout/vList3#1"/>
    <dgm:cxn modelId="{4C13F970-C956-455D-B3DD-7F23D5DDD9EF}" type="presParOf" srcId="{83860B8E-E946-4127-9BCB-CFC990B0E7DA}" destId="{E15E2A81-42A6-4077-BEDF-0975FC31EC74}" srcOrd="1" destOrd="0" presId="urn:microsoft.com/office/officeart/2005/8/layout/vList3#1"/>
    <dgm:cxn modelId="{0D91A575-A8E9-4684-99ED-8420DB195270}" type="presParOf" srcId="{83860B8E-E946-4127-9BCB-CFC990B0E7DA}" destId="{D616407E-DC90-45C6-B6B1-1C4DA2C61F61}" srcOrd="2" destOrd="0" presId="urn:microsoft.com/office/officeart/2005/8/layout/vList3#1"/>
    <dgm:cxn modelId="{0B9F6A94-CA7B-422A-95C9-98F0C6C18223}" type="presParOf" srcId="{D616407E-DC90-45C6-B6B1-1C4DA2C61F61}" destId="{E3182CAA-0C43-4C1E-B1DF-BA61AADC15BA}" srcOrd="0" destOrd="0" presId="urn:microsoft.com/office/officeart/2005/8/layout/vList3#1"/>
    <dgm:cxn modelId="{91A14433-59C1-4581-A02A-DC000616D750}" type="presParOf" srcId="{D616407E-DC90-45C6-B6B1-1C4DA2C61F61}" destId="{EF2086AF-AA51-485C-BDF2-E04825D6FAC7}" srcOrd="1" destOrd="0" presId="urn:microsoft.com/office/officeart/2005/8/layout/vList3#1"/>
    <dgm:cxn modelId="{2533708C-5C86-407B-A8E0-4E46D7EBD841}" type="presParOf" srcId="{83860B8E-E946-4127-9BCB-CFC990B0E7DA}" destId="{AC6F2EA6-8C50-4898-9389-7E525DEE6D7B}" srcOrd="3" destOrd="0" presId="urn:microsoft.com/office/officeart/2005/8/layout/vList3#1"/>
    <dgm:cxn modelId="{B7A51252-C24D-4AA3-B142-164DA950ECD1}" type="presParOf" srcId="{83860B8E-E946-4127-9BCB-CFC990B0E7DA}" destId="{14DB0073-D3F9-47AB-A7D5-6B01A07907FE}" srcOrd="4" destOrd="0" presId="urn:microsoft.com/office/officeart/2005/8/layout/vList3#1"/>
    <dgm:cxn modelId="{C25FB9BC-0846-4434-84A1-98CF1927F553}" type="presParOf" srcId="{14DB0073-D3F9-47AB-A7D5-6B01A07907FE}" destId="{C9B213E5-5D25-4724-A29A-28268DCB1D27}" srcOrd="0" destOrd="0" presId="urn:microsoft.com/office/officeart/2005/8/layout/vList3#1"/>
    <dgm:cxn modelId="{AE6FB1AA-CFD5-4F04-8BFA-97927407AB0C}" type="presParOf" srcId="{14DB0073-D3F9-47AB-A7D5-6B01A07907FE}" destId="{D735FFFC-D261-48B4-A3DA-B7B48CA5662D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8025831-5199-4DFB-BF50-2EDA0DCA77BC}" type="doc">
      <dgm:prSet loTypeId="urn:microsoft.com/office/officeart/2005/8/layout/balance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E1BB7FE-709B-4C84-BF30-690A72658733}">
      <dgm:prSet phldrT="[Текст]"/>
      <dgm:spPr/>
      <dgm:t>
        <a:bodyPr/>
        <a:lstStyle/>
        <a:p>
          <a:r>
            <a:rPr lang="ru-RU" b="1" dirty="0" smtClean="0"/>
            <a:t>Работодатель</a:t>
          </a:r>
          <a:endParaRPr lang="ru-RU" b="1" dirty="0"/>
        </a:p>
      </dgm:t>
    </dgm:pt>
    <dgm:pt modelId="{C5C61AA1-259F-4613-9129-58C9B1A98053}" type="parTrans" cxnId="{4F2D0783-5675-4F0F-A51D-53E72B474A38}">
      <dgm:prSet/>
      <dgm:spPr/>
      <dgm:t>
        <a:bodyPr/>
        <a:lstStyle/>
        <a:p>
          <a:endParaRPr lang="ru-RU"/>
        </a:p>
      </dgm:t>
    </dgm:pt>
    <dgm:pt modelId="{AF5A2621-5138-4F6C-B251-2360FE305B87}" type="sibTrans" cxnId="{4F2D0783-5675-4F0F-A51D-53E72B474A38}">
      <dgm:prSet/>
      <dgm:spPr/>
      <dgm:t>
        <a:bodyPr/>
        <a:lstStyle/>
        <a:p>
          <a:endParaRPr lang="ru-RU"/>
        </a:p>
      </dgm:t>
    </dgm:pt>
    <dgm:pt modelId="{D9B09E70-327A-4877-A7F8-08D5AB9CC21C}">
      <dgm:prSet phldrT="[Текст]" custT="1"/>
      <dgm:spPr/>
      <dgm:t>
        <a:bodyPr/>
        <a:lstStyle/>
        <a:p>
          <a:r>
            <a:rPr lang="ru-RU" sz="1300" dirty="0" smtClean="0"/>
            <a:t>Мониторинг лучших практик,</a:t>
          </a:r>
        </a:p>
        <a:p>
          <a:r>
            <a:rPr lang="ru-RU" sz="1300" dirty="0" smtClean="0"/>
            <a:t>совершенствование и развитие образовательных программ</a:t>
          </a:r>
        </a:p>
      </dgm:t>
    </dgm:pt>
    <dgm:pt modelId="{7F68F7DE-48B1-400E-92B8-A02331DC24E6}" type="parTrans" cxnId="{C5BC00D1-F3C9-4BE2-828B-68CB87D96213}">
      <dgm:prSet/>
      <dgm:spPr/>
      <dgm:t>
        <a:bodyPr/>
        <a:lstStyle/>
        <a:p>
          <a:endParaRPr lang="ru-RU"/>
        </a:p>
      </dgm:t>
    </dgm:pt>
    <dgm:pt modelId="{FCF5515E-F0AC-4752-A6A8-5F3D883AA706}" type="sibTrans" cxnId="{C5BC00D1-F3C9-4BE2-828B-68CB87D96213}">
      <dgm:prSet/>
      <dgm:spPr/>
      <dgm:t>
        <a:bodyPr/>
        <a:lstStyle/>
        <a:p>
          <a:endParaRPr lang="ru-RU"/>
        </a:p>
      </dgm:t>
    </dgm:pt>
    <dgm:pt modelId="{E9771672-9B97-42C4-854A-2FDD9956ADDE}">
      <dgm:prSet phldrT="[Текст]" custT="1"/>
      <dgm:spPr/>
      <dgm:t>
        <a:bodyPr/>
        <a:lstStyle/>
        <a:p>
          <a:r>
            <a:rPr lang="ru-RU" sz="1300" dirty="0" smtClean="0"/>
            <a:t>Качество выпускников соответствует требованиям профессиональных стандартов </a:t>
          </a:r>
          <a:br>
            <a:rPr lang="ru-RU" sz="1300" dirty="0" smtClean="0"/>
          </a:br>
          <a:r>
            <a:rPr lang="ru-RU" sz="1300" dirty="0" smtClean="0"/>
            <a:t>и рынка труда</a:t>
          </a:r>
          <a:endParaRPr lang="ru-RU" sz="1300" dirty="0"/>
        </a:p>
      </dgm:t>
    </dgm:pt>
    <dgm:pt modelId="{45821435-79F1-4436-BB54-54F5CE5BEF47}" type="parTrans" cxnId="{0CE7EBCB-5C9D-46E1-923E-7EBD36477441}">
      <dgm:prSet/>
      <dgm:spPr/>
      <dgm:t>
        <a:bodyPr/>
        <a:lstStyle/>
        <a:p>
          <a:endParaRPr lang="ru-RU"/>
        </a:p>
      </dgm:t>
    </dgm:pt>
    <dgm:pt modelId="{A2FE162E-2005-4B9D-9662-849C616E3096}" type="sibTrans" cxnId="{0CE7EBCB-5C9D-46E1-923E-7EBD36477441}">
      <dgm:prSet/>
      <dgm:spPr/>
      <dgm:t>
        <a:bodyPr/>
        <a:lstStyle/>
        <a:p>
          <a:endParaRPr lang="ru-RU"/>
        </a:p>
      </dgm:t>
    </dgm:pt>
    <dgm:pt modelId="{96376738-0335-4DA2-B184-71D0AB3B070B}">
      <dgm:prSet phldrT="[Текст]"/>
      <dgm:spPr/>
      <dgm:t>
        <a:bodyPr/>
        <a:lstStyle/>
        <a:p>
          <a:r>
            <a:rPr lang="ru-RU" b="1" dirty="0" smtClean="0"/>
            <a:t>ВУЗ/ССУЗ</a:t>
          </a:r>
          <a:endParaRPr lang="ru-RU" b="1" dirty="0"/>
        </a:p>
      </dgm:t>
    </dgm:pt>
    <dgm:pt modelId="{37724C31-D8BE-4163-87E7-F815566473F6}" type="parTrans" cxnId="{462129EA-873A-4F1F-93FB-CB39D6F7F420}">
      <dgm:prSet/>
      <dgm:spPr/>
      <dgm:t>
        <a:bodyPr/>
        <a:lstStyle/>
        <a:p>
          <a:endParaRPr lang="ru-RU"/>
        </a:p>
      </dgm:t>
    </dgm:pt>
    <dgm:pt modelId="{5A083EDF-7E6D-40DF-94FD-C433AFE745FF}" type="sibTrans" cxnId="{462129EA-873A-4F1F-93FB-CB39D6F7F420}">
      <dgm:prSet/>
      <dgm:spPr/>
      <dgm:t>
        <a:bodyPr/>
        <a:lstStyle/>
        <a:p>
          <a:endParaRPr lang="ru-RU"/>
        </a:p>
      </dgm:t>
    </dgm:pt>
    <dgm:pt modelId="{D94684FE-C0F3-499E-834B-587B6F67213A}">
      <dgm:prSet phldrT="[Текст]" custT="1"/>
      <dgm:spPr/>
      <dgm:t>
        <a:bodyPr/>
        <a:lstStyle/>
        <a:p>
          <a:r>
            <a:rPr lang="ru-RU" sz="1300" dirty="0" smtClean="0"/>
            <a:t>Рассмотрение при </a:t>
          </a:r>
          <a:r>
            <a:rPr lang="ru-RU" sz="1300" dirty="0" err="1" smtClean="0"/>
            <a:t>госаккредитации</a:t>
          </a:r>
          <a:r>
            <a:rPr lang="ru-RU" sz="1300" dirty="0" smtClean="0"/>
            <a:t>.</a:t>
          </a:r>
        </a:p>
        <a:p>
          <a:r>
            <a:rPr lang="ru-RU" sz="1300" dirty="0" smtClean="0"/>
            <a:t>Сведения о ПОА </a:t>
          </a:r>
          <a:br>
            <a:rPr lang="ru-RU" sz="1300" dirty="0" smtClean="0"/>
          </a:br>
          <a:r>
            <a:rPr lang="ru-RU" sz="1300" dirty="0" smtClean="0"/>
            <a:t>в документах об образовании, </a:t>
          </a:r>
          <a:r>
            <a:rPr lang="ru-RU" sz="1300" dirty="0" err="1" smtClean="0"/>
            <a:t>уч.изданиях</a:t>
          </a:r>
          <a:endParaRPr lang="ru-RU" sz="1300" dirty="0"/>
        </a:p>
      </dgm:t>
    </dgm:pt>
    <dgm:pt modelId="{57C29C6C-4565-4AB4-8F7E-B8A9B5B51AD3}" type="parTrans" cxnId="{3535ADF4-5AEF-49A9-B08E-7E9FFC4DCC5F}">
      <dgm:prSet/>
      <dgm:spPr/>
      <dgm:t>
        <a:bodyPr/>
        <a:lstStyle/>
        <a:p>
          <a:endParaRPr lang="ru-RU"/>
        </a:p>
      </dgm:t>
    </dgm:pt>
    <dgm:pt modelId="{206E9193-18AF-43FA-99AC-D78AC83AFEF7}" type="sibTrans" cxnId="{3535ADF4-5AEF-49A9-B08E-7E9FFC4DCC5F}">
      <dgm:prSet/>
      <dgm:spPr/>
      <dgm:t>
        <a:bodyPr/>
        <a:lstStyle/>
        <a:p>
          <a:endParaRPr lang="ru-RU"/>
        </a:p>
      </dgm:t>
    </dgm:pt>
    <dgm:pt modelId="{4CD90604-C966-4C45-95BC-748424F99B01}">
      <dgm:prSet phldrT="[Текст]" custT="1"/>
      <dgm:spPr/>
      <dgm:t>
        <a:bodyPr/>
        <a:lstStyle/>
        <a:p>
          <a:r>
            <a:rPr lang="ru-RU" sz="1300" dirty="0" smtClean="0"/>
            <a:t>Добавление баллов </a:t>
          </a:r>
          <a:br>
            <a:rPr lang="ru-RU" sz="1300" dirty="0" smtClean="0"/>
          </a:br>
          <a:r>
            <a:rPr lang="ru-RU" sz="1300" dirty="0" smtClean="0"/>
            <a:t>в </a:t>
          </a:r>
          <a:r>
            <a:rPr lang="ru-RU" sz="1300" dirty="0" err="1" smtClean="0"/>
            <a:t>госконкурсах</a:t>
          </a:r>
          <a:r>
            <a:rPr lang="ru-RU" sz="1300" dirty="0" smtClean="0"/>
            <a:t>, </a:t>
          </a:r>
          <a:br>
            <a:rPr lang="ru-RU" sz="1300" dirty="0" smtClean="0"/>
          </a:br>
          <a:r>
            <a:rPr lang="ru-RU" sz="1300" dirty="0" smtClean="0"/>
            <a:t>при формировании рейтингов</a:t>
          </a:r>
          <a:endParaRPr lang="ru-RU" sz="1300" dirty="0"/>
        </a:p>
      </dgm:t>
    </dgm:pt>
    <dgm:pt modelId="{2C57F329-0388-42AA-81E2-69A3E62ACBD6}" type="parTrans" cxnId="{18612856-8EED-4F69-A7EF-9C00AE8DC809}">
      <dgm:prSet/>
      <dgm:spPr/>
      <dgm:t>
        <a:bodyPr/>
        <a:lstStyle/>
        <a:p>
          <a:endParaRPr lang="ru-RU"/>
        </a:p>
      </dgm:t>
    </dgm:pt>
    <dgm:pt modelId="{27572C31-D0B1-48AD-93B3-7C118BBA0657}" type="sibTrans" cxnId="{18612856-8EED-4F69-A7EF-9C00AE8DC809}">
      <dgm:prSet/>
      <dgm:spPr/>
      <dgm:t>
        <a:bodyPr/>
        <a:lstStyle/>
        <a:p>
          <a:endParaRPr lang="ru-RU"/>
        </a:p>
      </dgm:t>
    </dgm:pt>
    <dgm:pt modelId="{970C6D48-6617-4D37-8172-189A0DDFD9A2}">
      <dgm:prSet phldrT="[Текст]" custT="1"/>
      <dgm:spPr/>
      <dgm:t>
        <a:bodyPr/>
        <a:lstStyle/>
        <a:p>
          <a:r>
            <a:rPr lang="ru-RU" sz="1300" dirty="0" smtClean="0"/>
            <a:t>Увеличение заявки на бюджетные и целевые места -востребованность выпускников</a:t>
          </a:r>
          <a:endParaRPr lang="ru-RU" sz="1300" dirty="0"/>
        </a:p>
      </dgm:t>
    </dgm:pt>
    <dgm:pt modelId="{A3D46FD5-865E-4171-BCAB-F46350CE6179}" type="parTrans" cxnId="{88512A7C-2094-4619-9EED-86F84605D97E}">
      <dgm:prSet/>
      <dgm:spPr/>
      <dgm:t>
        <a:bodyPr/>
        <a:lstStyle/>
        <a:p>
          <a:endParaRPr lang="ru-RU"/>
        </a:p>
      </dgm:t>
    </dgm:pt>
    <dgm:pt modelId="{0DCA8F58-8C8D-4F55-9597-2E539401EC79}" type="sibTrans" cxnId="{88512A7C-2094-4619-9EED-86F84605D97E}">
      <dgm:prSet/>
      <dgm:spPr/>
      <dgm:t>
        <a:bodyPr/>
        <a:lstStyle/>
        <a:p>
          <a:endParaRPr lang="ru-RU"/>
        </a:p>
      </dgm:t>
    </dgm:pt>
    <dgm:pt modelId="{4DB7F234-4288-4A07-92D8-4DFE8D565AA2}">
      <dgm:prSet/>
      <dgm:spPr/>
      <dgm:t>
        <a:bodyPr/>
        <a:lstStyle/>
        <a:p>
          <a:endParaRPr lang="ru-RU"/>
        </a:p>
      </dgm:t>
    </dgm:pt>
    <dgm:pt modelId="{B5821942-B06F-458E-B278-7D5B62BF971F}" type="parTrans" cxnId="{0B42E12A-38CE-40F1-BAEA-4466884E04ED}">
      <dgm:prSet/>
      <dgm:spPr/>
      <dgm:t>
        <a:bodyPr/>
        <a:lstStyle/>
        <a:p>
          <a:endParaRPr lang="ru-RU"/>
        </a:p>
      </dgm:t>
    </dgm:pt>
    <dgm:pt modelId="{15A5EEE6-9548-483E-A6A2-D03547F15E0D}" type="sibTrans" cxnId="{0B42E12A-38CE-40F1-BAEA-4466884E04ED}">
      <dgm:prSet/>
      <dgm:spPr/>
      <dgm:t>
        <a:bodyPr/>
        <a:lstStyle/>
        <a:p>
          <a:endParaRPr lang="ru-RU"/>
        </a:p>
      </dgm:t>
    </dgm:pt>
    <dgm:pt modelId="{7DA7FBC3-E995-4865-9384-84B24724A1B2}" type="pres">
      <dgm:prSet presAssocID="{28025831-5199-4DFB-BF50-2EDA0DCA77BC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70C6441-292F-4EB5-81E1-930E3C0F9928}" type="pres">
      <dgm:prSet presAssocID="{28025831-5199-4DFB-BF50-2EDA0DCA77BC}" presName="dummyMaxCanvas" presStyleCnt="0"/>
      <dgm:spPr/>
    </dgm:pt>
    <dgm:pt modelId="{66E8DACE-64D3-4DA3-907E-A8DF5D76874D}" type="pres">
      <dgm:prSet presAssocID="{28025831-5199-4DFB-BF50-2EDA0DCA77BC}" presName="parentComposite" presStyleCnt="0"/>
      <dgm:spPr/>
    </dgm:pt>
    <dgm:pt modelId="{6FC35380-6E98-4A42-84B2-5A25ABEE4463}" type="pres">
      <dgm:prSet presAssocID="{28025831-5199-4DFB-BF50-2EDA0DCA77BC}" presName="parent1" presStyleLbl="alignAccFollowNode1" presStyleIdx="0" presStyleCnt="4" custLinFactNeighborX="2140" custLinFactNeighborY="14617">
        <dgm:presLayoutVars>
          <dgm:chMax val="4"/>
        </dgm:presLayoutVars>
      </dgm:prSet>
      <dgm:spPr/>
      <dgm:t>
        <a:bodyPr/>
        <a:lstStyle/>
        <a:p>
          <a:endParaRPr lang="ru-RU"/>
        </a:p>
      </dgm:t>
    </dgm:pt>
    <dgm:pt modelId="{2993D28F-102C-460A-A860-64894174AFF2}" type="pres">
      <dgm:prSet presAssocID="{28025831-5199-4DFB-BF50-2EDA0DCA77BC}" presName="parent2" presStyleLbl="alignAccFollowNode1" presStyleIdx="1" presStyleCnt="4" custLinFactNeighborX="3000" custLinFactNeighborY="9133">
        <dgm:presLayoutVars>
          <dgm:chMax val="4"/>
        </dgm:presLayoutVars>
      </dgm:prSet>
      <dgm:spPr/>
      <dgm:t>
        <a:bodyPr/>
        <a:lstStyle/>
        <a:p>
          <a:endParaRPr lang="ru-RU"/>
        </a:p>
      </dgm:t>
    </dgm:pt>
    <dgm:pt modelId="{4DF6F4BA-028A-43EB-BF43-507D721F68C5}" type="pres">
      <dgm:prSet presAssocID="{28025831-5199-4DFB-BF50-2EDA0DCA77BC}" presName="childrenComposite" presStyleCnt="0"/>
      <dgm:spPr/>
    </dgm:pt>
    <dgm:pt modelId="{5AC16A31-3477-4BA5-B303-005DB1FDC92B}" type="pres">
      <dgm:prSet presAssocID="{28025831-5199-4DFB-BF50-2EDA0DCA77BC}" presName="dummyMaxCanvas_ChildArea" presStyleCnt="0"/>
      <dgm:spPr/>
    </dgm:pt>
    <dgm:pt modelId="{B592F520-BD88-4BFF-93B8-DDFD3792FE48}" type="pres">
      <dgm:prSet presAssocID="{28025831-5199-4DFB-BF50-2EDA0DCA77BC}" presName="fulcrum" presStyleLbl="alignAccFollowNode1" presStyleIdx="2" presStyleCnt="4"/>
      <dgm:spPr/>
    </dgm:pt>
    <dgm:pt modelId="{C3364EB8-2145-4437-852A-2125A7091176}" type="pres">
      <dgm:prSet presAssocID="{28025831-5199-4DFB-BF50-2EDA0DCA77BC}" presName="balance_23" presStyleLbl="alignAccFollowNode1" presStyleIdx="3" presStyleCnt="4">
        <dgm:presLayoutVars>
          <dgm:bulletEnabled val="1"/>
        </dgm:presLayoutVars>
      </dgm:prSet>
      <dgm:spPr/>
    </dgm:pt>
    <dgm:pt modelId="{4893EF33-BD49-4D41-A307-38DDD40004CF}" type="pres">
      <dgm:prSet presAssocID="{28025831-5199-4DFB-BF50-2EDA0DCA77BC}" presName="right_23_1" presStyleLbl="node1" presStyleIdx="0" presStyleCnt="5" custScaleX="112539" custScaleY="116003" custLinFactNeighborX="461" custLinFactNeighborY="-76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5642C6-6EBF-4CA2-967A-37AB5F85E426}" type="pres">
      <dgm:prSet presAssocID="{28025831-5199-4DFB-BF50-2EDA0DCA77BC}" presName="right_23_2" presStyleLbl="node1" presStyleIdx="1" presStyleCnt="5" custScaleX="114745" custLinFactNeighborX="2042" custLinFactNeighborY="-167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C98415-93B9-47E5-A515-9EE3BC77F913}" type="pres">
      <dgm:prSet presAssocID="{28025831-5199-4DFB-BF50-2EDA0DCA77BC}" presName="right_23_3" presStyleLbl="node1" presStyleIdx="2" presStyleCnt="5" custScaleX="113858" custLinFactNeighborX="511" custLinFactNeighborY="-182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B45D84-59FC-4B0A-AD5E-B234E105132F}" type="pres">
      <dgm:prSet presAssocID="{28025831-5199-4DFB-BF50-2EDA0DCA77BC}" presName="left_23_1" presStyleLbl="node1" presStyleIdx="3" presStyleCnt="5" custScaleX="149538" custScaleY="104527" custLinFactNeighborX="-2420" custLinFactNeighborY="-31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8F787C-8444-459F-BA74-A49E5BE016B0}" type="pres">
      <dgm:prSet presAssocID="{28025831-5199-4DFB-BF50-2EDA0DCA77BC}" presName="left_23_2" presStyleLbl="node1" presStyleIdx="4" presStyleCnt="5" custScaleX="148973" custLinFactNeighborX="823" custLinFactNeighborY="-30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49EE614-826F-47BC-A127-BE6BD9984131}" type="presOf" srcId="{28025831-5199-4DFB-BF50-2EDA0DCA77BC}" destId="{7DA7FBC3-E995-4865-9384-84B24724A1B2}" srcOrd="0" destOrd="0" presId="urn:microsoft.com/office/officeart/2005/8/layout/balance1"/>
    <dgm:cxn modelId="{0CE7EBCB-5C9D-46E1-923E-7EBD36477441}" srcId="{3E1BB7FE-709B-4C84-BF30-690A72658733}" destId="{E9771672-9B97-42C4-854A-2FDD9956ADDE}" srcOrd="1" destOrd="0" parTransId="{45821435-79F1-4436-BB54-54F5CE5BEF47}" sibTransId="{A2FE162E-2005-4B9D-9662-849C616E3096}"/>
    <dgm:cxn modelId="{88512A7C-2094-4619-9EED-86F84605D97E}" srcId="{96376738-0335-4DA2-B184-71D0AB3B070B}" destId="{970C6D48-6617-4D37-8172-189A0DDFD9A2}" srcOrd="2" destOrd="0" parTransId="{A3D46FD5-865E-4171-BCAB-F46350CE6179}" sibTransId="{0DCA8F58-8C8D-4F55-9597-2E539401EC79}"/>
    <dgm:cxn modelId="{4F2D0783-5675-4F0F-A51D-53E72B474A38}" srcId="{28025831-5199-4DFB-BF50-2EDA0DCA77BC}" destId="{3E1BB7FE-709B-4C84-BF30-690A72658733}" srcOrd="0" destOrd="0" parTransId="{C5C61AA1-259F-4613-9129-58C9B1A98053}" sibTransId="{AF5A2621-5138-4F6C-B251-2360FE305B87}"/>
    <dgm:cxn modelId="{1AEB4160-628E-490E-BC74-6AE23CC1541C}" type="presOf" srcId="{D9B09E70-327A-4877-A7F8-08D5AB9CC21C}" destId="{4CB45D84-59FC-4B0A-AD5E-B234E105132F}" srcOrd="0" destOrd="0" presId="urn:microsoft.com/office/officeart/2005/8/layout/balance1"/>
    <dgm:cxn modelId="{804CA2C4-21F5-49DD-9E43-DF78DAD1A84A}" type="presOf" srcId="{D94684FE-C0F3-499E-834B-587B6F67213A}" destId="{4893EF33-BD49-4D41-A307-38DDD40004CF}" srcOrd="0" destOrd="0" presId="urn:microsoft.com/office/officeart/2005/8/layout/balance1"/>
    <dgm:cxn modelId="{2209D142-328D-4617-83D1-E78D1293F4FF}" type="presOf" srcId="{96376738-0335-4DA2-B184-71D0AB3B070B}" destId="{2993D28F-102C-460A-A860-64894174AFF2}" srcOrd="0" destOrd="0" presId="urn:microsoft.com/office/officeart/2005/8/layout/balance1"/>
    <dgm:cxn modelId="{06A60208-272E-4514-8B7E-17E375C0692D}" type="presOf" srcId="{4CD90604-C966-4C45-95BC-748424F99B01}" destId="{E35642C6-6EBF-4CA2-967A-37AB5F85E426}" srcOrd="0" destOrd="0" presId="urn:microsoft.com/office/officeart/2005/8/layout/balance1"/>
    <dgm:cxn modelId="{462129EA-873A-4F1F-93FB-CB39D6F7F420}" srcId="{28025831-5199-4DFB-BF50-2EDA0DCA77BC}" destId="{96376738-0335-4DA2-B184-71D0AB3B070B}" srcOrd="1" destOrd="0" parTransId="{37724C31-D8BE-4163-87E7-F815566473F6}" sibTransId="{5A083EDF-7E6D-40DF-94FD-C433AFE745FF}"/>
    <dgm:cxn modelId="{0B42E12A-38CE-40F1-BAEA-4466884E04ED}" srcId="{28025831-5199-4DFB-BF50-2EDA0DCA77BC}" destId="{4DB7F234-4288-4A07-92D8-4DFE8D565AA2}" srcOrd="2" destOrd="0" parTransId="{B5821942-B06F-458E-B278-7D5B62BF971F}" sibTransId="{15A5EEE6-9548-483E-A6A2-D03547F15E0D}"/>
    <dgm:cxn modelId="{179BB62A-C8CC-4F79-B512-F642BDDD9959}" type="presOf" srcId="{E9771672-9B97-42C4-854A-2FDD9956ADDE}" destId="{5A8F787C-8444-459F-BA74-A49E5BE016B0}" srcOrd="0" destOrd="0" presId="urn:microsoft.com/office/officeart/2005/8/layout/balance1"/>
    <dgm:cxn modelId="{C5BC00D1-F3C9-4BE2-828B-68CB87D96213}" srcId="{3E1BB7FE-709B-4C84-BF30-690A72658733}" destId="{D9B09E70-327A-4877-A7F8-08D5AB9CC21C}" srcOrd="0" destOrd="0" parTransId="{7F68F7DE-48B1-400E-92B8-A02331DC24E6}" sibTransId="{FCF5515E-F0AC-4752-A6A8-5F3D883AA706}"/>
    <dgm:cxn modelId="{3535ADF4-5AEF-49A9-B08E-7E9FFC4DCC5F}" srcId="{96376738-0335-4DA2-B184-71D0AB3B070B}" destId="{D94684FE-C0F3-499E-834B-587B6F67213A}" srcOrd="0" destOrd="0" parTransId="{57C29C6C-4565-4AB4-8F7E-B8A9B5B51AD3}" sibTransId="{206E9193-18AF-43FA-99AC-D78AC83AFEF7}"/>
    <dgm:cxn modelId="{18612856-8EED-4F69-A7EF-9C00AE8DC809}" srcId="{96376738-0335-4DA2-B184-71D0AB3B070B}" destId="{4CD90604-C966-4C45-95BC-748424F99B01}" srcOrd="1" destOrd="0" parTransId="{2C57F329-0388-42AA-81E2-69A3E62ACBD6}" sibTransId="{27572C31-D0B1-48AD-93B3-7C118BBA0657}"/>
    <dgm:cxn modelId="{27501A20-68CF-443D-8430-95583636554D}" type="presOf" srcId="{970C6D48-6617-4D37-8172-189A0DDFD9A2}" destId="{7BC98415-93B9-47E5-A515-9EE3BC77F913}" srcOrd="0" destOrd="0" presId="urn:microsoft.com/office/officeart/2005/8/layout/balance1"/>
    <dgm:cxn modelId="{AB0F6321-5D3F-4B44-A4BC-DBE28DF20833}" type="presOf" srcId="{3E1BB7FE-709B-4C84-BF30-690A72658733}" destId="{6FC35380-6E98-4A42-84B2-5A25ABEE4463}" srcOrd="0" destOrd="0" presId="urn:microsoft.com/office/officeart/2005/8/layout/balance1"/>
    <dgm:cxn modelId="{07F73EED-BFAE-478B-BE01-8444DA802F01}" type="presParOf" srcId="{7DA7FBC3-E995-4865-9384-84B24724A1B2}" destId="{F70C6441-292F-4EB5-81E1-930E3C0F9928}" srcOrd="0" destOrd="0" presId="urn:microsoft.com/office/officeart/2005/8/layout/balance1"/>
    <dgm:cxn modelId="{0A385E6C-8DA4-4A01-B0B2-28D12B7C28C0}" type="presParOf" srcId="{7DA7FBC3-E995-4865-9384-84B24724A1B2}" destId="{66E8DACE-64D3-4DA3-907E-A8DF5D76874D}" srcOrd="1" destOrd="0" presId="urn:microsoft.com/office/officeart/2005/8/layout/balance1"/>
    <dgm:cxn modelId="{A3039320-9607-4DB0-9A54-9CD7030E3852}" type="presParOf" srcId="{66E8DACE-64D3-4DA3-907E-A8DF5D76874D}" destId="{6FC35380-6E98-4A42-84B2-5A25ABEE4463}" srcOrd="0" destOrd="0" presId="urn:microsoft.com/office/officeart/2005/8/layout/balance1"/>
    <dgm:cxn modelId="{52C87827-3FF0-4C0A-B55C-BA9EC3FC5AA8}" type="presParOf" srcId="{66E8DACE-64D3-4DA3-907E-A8DF5D76874D}" destId="{2993D28F-102C-460A-A860-64894174AFF2}" srcOrd="1" destOrd="0" presId="urn:microsoft.com/office/officeart/2005/8/layout/balance1"/>
    <dgm:cxn modelId="{CE01BFEE-1F0F-4238-816D-48FE4C08A583}" type="presParOf" srcId="{7DA7FBC3-E995-4865-9384-84B24724A1B2}" destId="{4DF6F4BA-028A-43EB-BF43-507D721F68C5}" srcOrd="2" destOrd="0" presId="urn:microsoft.com/office/officeart/2005/8/layout/balance1"/>
    <dgm:cxn modelId="{2451F659-DC1B-48F2-88AB-0F0B534B1EC9}" type="presParOf" srcId="{4DF6F4BA-028A-43EB-BF43-507D721F68C5}" destId="{5AC16A31-3477-4BA5-B303-005DB1FDC92B}" srcOrd="0" destOrd="0" presId="urn:microsoft.com/office/officeart/2005/8/layout/balance1"/>
    <dgm:cxn modelId="{2752EEAE-8C24-46EB-95C2-A38D313D2914}" type="presParOf" srcId="{4DF6F4BA-028A-43EB-BF43-507D721F68C5}" destId="{B592F520-BD88-4BFF-93B8-DDFD3792FE48}" srcOrd="1" destOrd="0" presId="urn:microsoft.com/office/officeart/2005/8/layout/balance1"/>
    <dgm:cxn modelId="{C51416D4-8A8A-4FED-A9B7-C7EA749A8AC3}" type="presParOf" srcId="{4DF6F4BA-028A-43EB-BF43-507D721F68C5}" destId="{C3364EB8-2145-4437-852A-2125A7091176}" srcOrd="2" destOrd="0" presId="urn:microsoft.com/office/officeart/2005/8/layout/balance1"/>
    <dgm:cxn modelId="{96A3DE40-10B5-4B37-90D0-A69ACB51636B}" type="presParOf" srcId="{4DF6F4BA-028A-43EB-BF43-507D721F68C5}" destId="{4893EF33-BD49-4D41-A307-38DDD40004CF}" srcOrd="3" destOrd="0" presId="urn:microsoft.com/office/officeart/2005/8/layout/balance1"/>
    <dgm:cxn modelId="{5309E243-FB2E-4D41-BD83-F804F7705EE5}" type="presParOf" srcId="{4DF6F4BA-028A-43EB-BF43-507D721F68C5}" destId="{E35642C6-6EBF-4CA2-967A-37AB5F85E426}" srcOrd="4" destOrd="0" presId="urn:microsoft.com/office/officeart/2005/8/layout/balance1"/>
    <dgm:cxn modelId="{7B0539E4-DB93-4BB8-B9B3-DAB99DD9A7B4}" type="presParOf" srcId="{4DF6F4BA-028A-43EB-BF43-507D721F68C5}" destId="{7BC98415-93B9-47E5-A515-9EE3BC77F913}" srcOrd="5" destOrd="0" presId="urn:microsoft.com/office/officeart/2005/8/layout/balance1"/>
    <dgm:cxn modelId="{B01B32A6-F424-45CA-A274-17C4765E5858}" type="presParOf" srcId="{4DF6F4BA-028A-43EB-BF43-507D721F68C5}" destId="{4CB45D84-59FC-4B0A-AD5E-B234E105132F}" srcOrd="6" destOrd="0" presId="urn:microsoft.com/office/officeart/2005/8/layout/balance1"/>
    <dgm:cxn modelId="{3F897580-87D5-4CB1-9EE9-26026273F075}" type="presParOf" srcId="{4DF6F4BA-028A-43EB-BF43-507D721F68C5}" destId="{5A8F787C-8444-459F-BA74-A49E5BE016B0}" srcOrd="7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CBE090-D9BB-4A13-BAEE-33CAEF743024}">
      <dsp:nvSpPr>
        <dsp:cNvPr id="0" name=""/>
        <dsp:cNvSpPr/>
      </dsp:nvSpPr>
      <dsp:spPr>
        <a:xfrm>
          <a:off x="1120100" y="270908"/>
          <a:ext cx="3500972" cy="3500972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СПК РТ и КД</a:t>
          </a:r>
          <a:endParaRPr lang="ru-RU" sz="2200" kern="1200" dirty="0"/>
        </a:p>
      </dsp:txBody>
      <dsp:txXfrm>
        <a:off x="2965195" y="1012781"/>
        <a:ext cx="1250347" cy="1041956"/>
      </dsp:txXfrm>
    </dsp:sp>
    <dsp:sp modelId="{7CA0178F-7CC2-48B0-8BD4-B5727CECB2FA}">
      <dsp:nvSpPr>
        <dsp:cNvPr id="0" name=""/>
        <dsp:cNvSpPr/>
      </dsp:nvSpPr>
      <dsp:spPr>
        <a:xfrm>
          <a:off x="1047996" y="395943"/>
          <a:ext cx="3500972" cy="3500972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ЭКСПЕРТЫ ПРЕДПРИЯТИЙ</a:t>
          </a:r>
          <a:endParaRPr lang="ru-RU" sz="2200" kern="1200" dirty="0"/>
        </a:p>
      </dsp:txBody>
      <dsp:txXfrm>
        <a:off x="1881561" y="2667407"/>
        <a:ext cx="1875520" cy="916921"/>
      </dsp:txXfrm>
    </dsp:sp>
    <dsp:sp modelId="{A4BC5F49-68FF-46C2-AF44-32B2D8311089}">
      <dsp:nvSpPr>
        <dsp:cNvPr id="0" name=""/>
        <dsp:cNvSpPr/>
      </dsp:nvSpPr>
      <dsp:spPr>
        <a:xfrm>
          <a:off x="975893" y="270908"/>
          <a:ext cx="3500972" cy="3500972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УМО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24.00.00</a:t>
          </a:r>
          <a:endParaRPr lang="ru-RU" sz="2200" kern="1200" dirty="0"/>
        </a:p>
      </dsp:txBody>
      <dsp:txXfrm>
        <a:off x="1381422" y="1012781"/>
        <a:ext cx="1250347" cy="1041956"/>
      </dsp:txXfrm>
    </dsp:sp>
    <dsp:sp modelId="{5B400D32-6D48-41EF-AF31-76E1556C66F2}">
      <dsp:nvSpPr>
        <dsp:cNvPr id="0" name=""/>
        <dsp:cNvSpPr/>
      </dsp:nvSpPr>
      <dsp:spPr>
        <a:xfrm>
          <a:off x="903662" y="54181"/>
          <a:ext cx="3934425" cy="3934425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356CD7-7087-4422-A98D-07E4EAA1D9B1}">
      <dsp:nvSpPr>
        <dsp:cNvPr id="0" name=""/>
        <dsp:cNvSpPr/>
      </dsp:nvSpPr>
      <dsp:spPr>
        <a:xfrm>
          <a:off x="831270" y="178995"/>
          <a:ext cx="3934425" cy="3934425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4767E3-A3EC-4A2A-A845-32DB5238D310}">
      <dsp:nvSpPr>
        <dsp:cNvPr id="0" name=""/>
        <dsp:cNvSpPr/>
      </dsp:nvSpPr>
      <dsp:spPr>
        <a:xfrm>
          <a:off x="758877" y="54181"/>
          <a:ext cx="3934425" cy="3934425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DF8A6A-7D87-4BF3-8655-14165F487DF1}">
      <dsp:nvSpPr>
        <dsp:cNvPr id="0" name=""/>
        <dsp:cNvSpPr/>
      </dsp:nvSpPr>
      <dsp:spPr>
        <a:xfrm rot="10800000">
          <a:off x="619363" y="0"/>
          <a:ext cx="5402543" cy="1514943"/>
        </a:xfrm>
        <a:prstGeom prst="homePlate">
          <a:avLst/>
        </a:prstGeom>
        <a:solidFill>
          <a:schemeClr val="bg1"/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8048" tIns="53340" rIns="99568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Elektra Light Pro" panose="02000503030000020004" pitchFamily="50" charset="-52"/>
            </a:rPr>
            <a:t>УМО 24.00.00 «Авиационная и космическая техника»: </a:t>
          </a:r>
          <a:r>
            <a:rPr lang="ru-RU" altLang="ru-RU" sz="1400" i="0" kern="1200" dirty="0" smtClean="0">
              <a:solidFill>
                <a:schemeClr val="tx1"/>
              </a:solidFill>
              <a:latin typeface="Elektra Light Pro" panose="02000503030000020004" pitchFamily="50" charset="-52"/>
              <a:cs typeface="Times New Roman" pitchFamily="18" charset="0"/>
            </a:rPr>
            <a:t>разработка ФГОС, примерных образовательных программ, обеспечение качества и развития содержания образования в части профессиональных компетенций</a:t>
          </a:r>
          <a:endParaRPr lang="ru-RU" sz="1400" i="0" kern="1200" dirty="0">
            <a:solidFill>
              <a:schemeClr val="tx1"/>
            </a:solidFill>
            <a:latin typeface="Elektra Light Pro" panose="02000503030000020004" pitchFamily="50" charset="-52"/>
          </a:endParaRPr>
        </a:p>
      </dsp:txBody>
      <dsp:txXfrm rot="10800000">
        <a:off x="998099" y="0"/>
        <a:ext cx="5023807" cy="1514943"/>
      </dsp:txXfrm>
    </dsp:sp>
    <dsp:sp modelId="{405CBCBF-0D27-4039-AC04-36476314D264}">
      <dsp:nvSpPr>
        <dsp:cNvPr id="0" name=""/>
        <dsp:cNvSpPr/>
      </dsp:nvSpPr>
      <dsp:spPr>
        <a:xfrm>
          <a:off x="0" y="0"/>
          <a:ext cx="1514943" cy="151494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2086AF-AA51-485C-BDF2-E04825D6FAC7}">
      <dsp:nvSpPr>
        <dsp:cNvPr id="0" name=""/>
        <dsp:cNvSpPr/>
      </dsp:nvSpPr>
      <dsp:spPr>
        <a:xfrm rot="10800000">
          <a:off x="628061" y="1755110"/>
          <a:ext cx="5402543" cy="1514943"/>
        </a:xfrm>
        <a:prstGeom prst="homePlate">
          <a:avLst/>
        </a:prstGeom>
        <a:solidFill>
          <a:schemeClr val="bg1"/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8048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Elektra Light Pro" panose="02000503030000020004" pitchFamily="50" charset="-52"/>
            </a:rPr>
            <a:t>ЭКСПЕРТЫ: специалисты предприятий, участвующих в разработке ПС </a:t>
          </a:r>
          <a:endParaRPr lang="ru-RU" sz="1400" kern="1200" dirty="0">
            <a:solidFill>
              <a:schemeClr val="tx1"/>
            </a:solidFill>
            <a:latin typeface="Elektra Light Pro" panose="02000503030000020004" pitchFamily="50" charset="-52"/>
          </a:endParaRPr>
        </a:p>
      </dsp:txBody>
      <dsp:txXfrm rot="10800000">
        <a:off x="1006797" y="1755110"/>
        <a:ext cx="5023807" cy="1514943"/>
      </dsp:txXfrm>
    </dsp:sp>
    <dsp:sp modelId="{E3182CAA-0C43-4C1E-B1DF-BA61AADC15BA}">
      <dsp:nvSpPr>
        <dsp:cNvPr id="0" name=""/>
        <dsp:cNvSpPr/>
      </dsp:nvSpPr>
      <dsp:spPr>
        <a:xfrm>
          <a:off x="0" y="1771381"/>
          <a:ext cx="1514943" cy="1514943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35FFFC-D261-48B4-A3DA-B7B48CA5662D}">
      <dsp:nvSpPr>
        <dsp:cNvPr id="0" name=""/>
        <dsp:cNvSpPr/>
      </dsp:nvSpPr>
      <dsp:spPr>
        <a:xfrm rot="10800000">
          <a:off x="636759" y="3502351"/>
          <a:ext cx="5402543" cy="1514943"/>
        </a:xfrm>
        <a:prstGeom prst="homePlate">
          <a:avLst/>
        </a:prstGeom>
        <a:solidFill>
          <a:schemeClr val="bg1"/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8048" tIns="49530" rIns="92456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chemeClr val="tx1"/>
              </a:solidFill>
              <a:latin typeface="Elektra Light Pro" panose="02000503030000020004" pitchFamily="50" charset="-52"/>
            </a:rPr>
            <a:t>СПК РТ и КД: координирующий отраслевой орган, отвечает за Участие в определении потребностей в образовании и обучении, разработке образовательных стандартов профессионального образования, в обновлении и профессионально-общественной аккредитации профессиональных образовательных программ в ракетно-космической промышленности </a:t>
          </a:r>
          <a:endParaRPr lang="ru-RU" sz="1300" kern="1200" dirty="0">
            <a:solidFill>
              <a:schemeClr val="tx1"/>
            </a:solidFill>
            <a:latin typeface="Elektra Light Pro" panose="02000503030000020004" pitchFamily="50" charset="-52"/>
          </a:endParaRPr>
        </a:p>
      </dsp:txBody>
      <dsp:txXfrm rot="10800000">
        <a:off x="1015495" y="3502351"/>
        <a:ext cx="5023807" cy="1514943"/>
      </dsp:txXfrm>
    </dsp:sp>
    <dsp:sp modelId="{C9B213E5-5D25-4724-A29A-28268DCB1D27}">
      <dsp:nvSpPr>
        <dsp:cNvPr id="0" name=""/>
        <dsp:cNvSpPr/>
      </dsp:nvSpPr>
      <dsp:spPr>
        <a:xfrm>
          <a:off x="0" y="3524621"/>
          <a:ext cx="1514943" cy="1514943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C35380-6E98-4A42-84B2-5A25ABEE4463}">
      <dsp:nvSpPr>
        <dsp:cNvPr id="0" name=""/>
        <dsp:cNvSpPr/>
      </dsp:nvSpPr>
      <dsp:spPr>
        <a:xfrm>
          <a:off x="452246" y="175329"/>
          <a:ext cx="1913502" cy="106305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/>
            <a:t>Работодатель</a:t>
          </a:r>
          <a:endParaRPr lang="ru-RU" sz="2200" b="1" kern="1200" dirty="0"/>
        </a:p>
      </dsp:txBody>
      <dsp:txXfrm>
        <a:off x="483382" y="206465"/>
        <a:ext cx="1851230" cy="1000784"/>
      </dsp:txXfrm>
    </dsp:sp>
    <dsp:sp modelId="{2993D28F-102C-460A-A860-64894174AFF2}">
      <dsp:nvSpPr>
        <dsp:cNvPr id="0" name=""/>
        <dsp:cNvSpPr/>
      </dsp:nvSpPr>
      <dsp:spPr>
        <a:xfrm>
          <a:off x="3232650" y="117031"/>
          <a:ext cx="1913502" cy="106305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/>
            <a:t>ВУЗ/ССУЗ</a:t>
          </a:r>
          <a:endParaRPr lang="ru-RU" sz="2200" b="1" kern="1200" dirty="0"/>
        </a:p>
      </dsp:txBody>
      <dsp:txXfrm>
        <a:off x="3263786" y="148167"/>
        <a:ext cx="1851230" cy="1000784"/>
      </dsp:txXfrm>
    </dsp:sp>
    <dsp:sp modelId="{B592F520-BD88-4BFF-93B8-DDFD3792FE48}">
      <dsp:nvSpPr>
        <dsp:cNvPr id="0" name=""/>
        <dsp:cNvSpPr/>
      </dsp:nvSpPr>
      <dsp:spPr>
        <a:xfrm>
          <a:off x="2391262" y="4537934"/>
          <a:ext cx="797292" cy="797292"/>
        </a:xfrm>
        <a:prstGeom prst="triangl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364EB8-2145-4437-852A-2125A7091176}">
      <dsp:nvSpPr>
        <dsp:cNvPr id="0" name=""/>
        <dsp:cNvSpPr/>
      </dsp:nvSpPr>
      <dsp:spPr>
        <a:xfrm rot="240000">
          <a:off x="397300" y="4196285"/>
          <a:ext cx="4785216" cy="33461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93EF33-BD49-4D41-A307-38DDD40004CF}">
      <dsp:nvSpPr>
        <dsp:cNvPr id="0" name=""/>
        <dsp:cNvSpPr/>
      </dsp:nvSpPr>
      <dsp:spPr>
        <a:xfrm rot="240000">
          <a:off x="3161018" y="3208388"/>
          <a:ext cx="2146167" cy="10366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Рассмотрение при </a:t>
          </a:r>
          <a:r>
            <a:rPr lang="ru-RU" sz="1300" kern="1200" dirty="0" err="1" smtClean="0"/>
            <a:t>госаккредитации</a:t>
          </a:r>
          <a:r>
            <a:rPr lang="ru-RU" sz="1300" kern="1200" dirty="0" smtClean="0"/>
            <a:t>.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Сведения о ПОА </a:t>
          </a:r>
          <a:br>
            <a:rPr lang="ru-RU" sz="1300" kern="1200" dirty="0" smtClean="0"/>
          </a:br>
          <a:r>
            <a:rPr lang="ru-RU" sz="1300" kern="1200" dirty="0" smtClean="0"/>
            <a:t>в документах об образовании, </a:t>
          </a:r>
          <a:r>
            <a:rPr lang="ru-RU" sz="1300" kern="1200" dirty="0" err="1" smtClean="0"/>
            <a:t>уч.изданиях</a:t>
          </a:r>
          <a:endParaRPr lang="ru-RU" sz="1300" kern="1200" dirty="0"/>
        </a:p>
      </dsp:txBody>
      <dsp:txXfrm>
        <a:off x="3211624" y="3258994"/>
        <a:ext cx="2044955" cy="935454"/>
      </dsp:txXfrm>
    </dsp:sp>
    <dsp:sp modelId="{E35642C6-6EBF-4CA2-967A-37AB5F85E426}">
      <dsp:nvSpPr>
        <dsp:cNvPr id="0" name=""/>
        <dsp:cNvSpPr/>
      </dsp:nvSpPr>
      <dsp:spPr>
        <a:xfrm rot="240000">
          <a:off x="3233605" y="2242433"/>
          <a:ext cx="2201376" cy="86909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Добавление баллов </a:t>
          </a:r>
          <a:br>
            <a:rPr lang="ru-RU" sz="1300" kern="1200" dirty="0" smtClean="0"/>
          </a:br>
          <a:r>
            <a:rPr lang="ru-RU" sz="1300" kern="1200" dirty="0" smtClean="0"/>
            <a:t>в </a:t>
          </a:r>
          <a:r>
            <a:rPr lang="ru-RU" sz="1300" kern="1200" dirty="0" err="1" smtClean="0"/>
            <a:t>госконкурсах</a:t>
          </a:r>
          <a:r>
            <a:rPr lang="ru-RU" sz="1300" kern="1200" dirty="0" smtClean="0"/>
            <a:t>, </a:t>
          </a:r>
          <a:br>
            <a:rPr lang="ru-RU" sz="1300" kern="1200" dirty="0" smtClean="0"/>
          </a:br>
          <a:r>
            <a:rPr lang="ru-RU" sz="1300" kern="1200" dirty="0" smtClean="0"/>
            <a:t>при формировании рейтингов</a:t>
          </a:r>
          <a:endParaRPr lang="ru-RU" sz="1300" kern="1200" dirty="0"/>
        </a:p>
      </dsp:txBody>
      <dsp:txXfrm>
        <a:off x="3276031" y="2284859"/>
        <a:ext cx="2116524" cy="784239"/>
      </dsp:txXfrm>
    </dsp:sp>
    <dsp:sp modelId="{7BC98415-93B9-47E5-A515-9EE3BC77F913}">
      <dsp:nvSpPr>
        <dsp:cNvPr id="0" name=""/>
        <dsp:cNvSpPr/>
      </dsp:nvSpPr>
      <dsp:spPr>
        <a:xfrm rot="240000">
          <a:off x="3281380" y="1290766"/>
          <a:ext cx="2183803" cy="870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Увеличение заявки на бюджетные и целевые места -востребованность выпускников</a:t>
          </a:r>
          <a:endParaRPr lang="ru-RU" sz="1300" kern="1200" dirty="0"/>
        </a:p>
      </dsp:txBody>
      <dsp:txXfrm>
        <a:off x="3323866" y="1333252"/>
        <a:ext cx="2098831" cy="785348"/>
      </dsp:txXfrm>
    </dsp:sp>
    <dsp:sp modelId="{4CB45D84-59FC-4B0A-AD5E-B234E105132F}">
      <dsp:nvSpPr>
        <dsp:cNvPr id="0" name=""/>
        <dsp:cNvSpPr/>
      </dsp:nvSpPr>
      <dsp:spPr>
        <a:xfrm rot="240000">
          <a:off x="26737" y="3146978"/>
          <a:ext cx="2887421" cy="8674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Мониторинг лучших практик,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совершенствование и развитие образовательных программ</a:t>
          </a:r>
        </a:p>
      </dsp:txBody>
      <dsp:txXfrm>
        <a:off x="69081" y="3189322"/>
        <a:ext cx="2802733" cy="782742"/>
      </dsp:txXfrm>
    </dsp:sp>
    <dsp:sp modelId="{5A8F787C-8444-459F-BA74-A49E5BE016B0}">
      <dsp:nvSpPr>
        <dsp:cNvPr id="0" name=""/>
        <dsp:cNvSpPr/>
      </dsp:nvSpPr>
      <dsp:spPr>
        <a:xfrm rot="240000">
          <a:off x="133207" y="2214503"/>
          <a:ext cx="2879482" cy="82167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Качество выпускников соответствует требованиям профессиональных стандартов </a:t>
          </a:r>
          <a:br>
            <a:rPr lang="ru-RU" sz="1300" kern="1200" dirty="0" smtClean="0"/>
          </a:br>
          <a:r>
            <a:rPr lang="ru-RU" sz="1300" kern="1200" dirty="0" smtClean="0"/>
            <a:t>и рынка труда</a:t>
          </a:r>
          <a:endParaRPr lang="ru-RU" sz="1300" kern="1200" dirty="0"/>
        </a:p>
      </dsp:txBody>
      <dsp:txXfrm>
        <a:off x="173318" y="2254614"/>
        <a:ext cx="2799260" cy="7414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1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67246-77B2-4344-9893-334D8154F247}" type="datetimeFigureOut">
              <a:rPr lang="ru-RU" smtClean="0"/>
              <a:pPr/>
              <a:t>26.09.2016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1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1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5276E6-B0E2-4618-967A-2B95B37EF3A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47637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5" y="1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37DFC8-2296-42BE-AF57-01D9CC086316}" type="datetimeFigureOut">
              <a:rPr lang="ru-RU" smtClean="0"/>
              <a:pPr/>
              <a:t>26.09.2016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9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5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11C500-324F-43DB-BEBD-CF585816617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0145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1C500-324F-43DB-BEBD-CF585816617E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81173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1C500-324F-43DB-BEBD-CF585816617E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57504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1C500-324F-43DB-BEBD-CF585816617E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0625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A59F9F-BD97-49DF-8BDE-2497A997F3D6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0422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1C500-324F-43DB-BEBD-CF585816617E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95088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1C500-324F-43DB-BEBD-CF585816617E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49905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1C500-324F-43DB-BEBD-CF585816617E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3699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1C500-324F-43DB-BEBD-CF585816617E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5939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800" b="0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1C500-324F-43DB-BEBD-CF585816617E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1248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Оценка каждого показателя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носит экспертный характер  (если показатель описательного характера)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или оценивается по результатам измерения (если показатель информативного характера)</a:t>
            </a:r>
          </a:p>
          <a:p>
            <a:endParaRPr lang="ru-RU" sz="800" b="0" i="0" u="none" strike="noStrike" baseline="0" dirty="0" smtClean="0">
              <a:latin typeface="OfficinaSansCTT"/>
            </a:endParaRPr>
          </a:p>
          <a:p>
            <a:r>
              <a:rPr lang="ru-RU" sz="800" b="1" i="0" u="none" strike="noStrike" baseline="0" dirty="0" smtClean="0">
                <a:latin typeface="OfficinaSansCTT"/>
              </a:rPr>
              <a:t>Каждый показатель определяется степенью его выполнения и оценивается по 3-х бальной шкале:</a:t>
            </a:r>
          </a:p>
          <a:p>
            <a:endParaRPr lang="ru-RU" sz="800" b="0" i="0" u="none" strike="noStrike" baseline="0" dirty="0" smtClean="0">
              <a:latin typeface="OfficinaSansCT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1C500-324F-43DB-BEBD-CF585816617E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04290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1C500-324F-43DB-BEBD-CF585816617E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32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B1C8F-23B8-40E9-88A6-AF207BE98666}" type="datetime1">
              <a:rPr lang="ru-RU" smtClean="0"/>
              <a:pPr/>
              <a:t>26.09.2016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8B954-1A97-4058-B670-A238466B588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5014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4EB40-A1B6-48EB-B043-11C57B3AEE82}" type="datetime1">
              <a:rPr lang="ru-RU" smtClean="0"/>
              <a:pPr/>
              <a:t>26.09.2016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8B954-1A97-4058-B670-A238466B588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2227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C564B-B941-476E-8F5E-A7189C90F56B}" type="datetime1">
              <a:rPr lang="ru-RU" smtClean="0"/>
              <a:pPr/>
              <a:t>26.09.2016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8B954-1A97-4058-B670-A238466B588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78472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rontpp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"/>
          <a:stretch>
            <a:fillRect/>
          </a:stretch>
        </p:blipFill>
        <p:spPr bwMode="auto">
          <a:xfrm>
            <a:off x="0" y="0"/>
            <a:ext cx="12192000" cy="6877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905" y="297089"/>
            <a:ext cx="4623405" cy="820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39433" y="2682897"/>
            <a:ext cx="7689851" cy="1470025"/>
          </a:xfrm>
        </p:spPr>
        <p:txBody>
          <a:bodyPr/>
          <a:lstStyle>
            <a:lvl1pPr>
              <a:defRPr>
                <a:solidFill>
                  <a:srgbClr val="00237E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39433" y="4438651"/>
            <a:ext cx="7689851" cy="261610"/>
          </a:xfrm>
        </p:spPr>
        <p:txBody>
          <a:bodyPr/>
          <a:lstStyle>
            <a:lvl1pPr algn="ctr">
              <a:defRPr>
                <a:solidFill>
                  <a:srgbClr val="606A74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308429" y="6007554"/>
            <a:ext cx="3138714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121748" tIns="60875" rIns="121748" bIns="60875" numCol="1" anchor="t" anchorCtr="0" compatLnSpc="1">
            <a:prstTxWarp prst="textNoShape">
              <a:avLst/>
            </a:prstTxWarp>
          </a:bodyPr>
          <a:lstStyle>
            <a:lvl1pPr algn="r">
              <a:defRPr sz="1357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43552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 sz="2286" i="1">
                <a:solidFill>
                  <a:srgbClr val="0070C0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751" y="933450"/>
            <a:ext cx="11106149" cy="13603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fld id="{06E1D26D-27C8-4641-BE7B-B216E573DBCD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2100630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5" y="4406922"/>
            <a:ext cx="10363200" cy="1362075"/>
          </a:xfrm>
        </p:spPr>
        <p:txBody>
          <a:bodyPr/>
          <a:lstStyle>
            <a:lvl1pPr algn="l">
              <a:defRPr sz="3786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5" y="4099124"/>
            <a:ext cx="10363200" cy="307777"/>
          </a:xfrm>
        </p:spPr>
        <p:txBody>
          <a:bodyPr anchor="b"/>
          <a:lstStyle>
            <a:lvl1pPr marL="0" indent="0">
              <a:buNone/>
              <a:defRPr sz="1929"/>
            </a:lvl1pPr>
            <a:lvl2pPr marL="434834" indent="0">
              <a:buNone/>
              <a:defRPr sz="1714"/>
            </a:lvl2pPr>
            <a:lvl3pPr marL="869670" indent="0">
              <a:buNone/>
              <a:defRPr sz="1500"/>
            </a:lvl3pPr>
            <a:lvl4pPr marL="1304504" indent="0">
              <a:buNone/>
              <a:defRPr sz="1357"/>
            </a:lvl4pPr>
            <a:lvl5pPr marL="1739338" indent="0">
              <a:buNone/>
              <a:defRPr sz="1357"/>
            </a:lvl5pPr>
            <a:lvl6pPr marL="2174175" indent="0">
              <a:buNone/>
              <a:defRPr sz="1357"/>
            </a:lvl6pPr>
            <a:lvl7pPr marL="2609010" indent="0">
              <a:buNone/>
              <a:defRPr sz="1357"/>
            </a:lvl7pPr>
            <a:lvl8pPr marL="3043841" indent="0">
              <a:buNone/>
              <a:defRPr sz="1357"/>
            </a:lvl8pPr>
            <a:lvl9pPr marL="3478678" indent="0">
              <a:buNone/>
              <a:defRPr sz="135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fld id="{AF03DDDF-4845-420C-BEAB-7B66A0781703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8232564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39752" y="933451"/>
            <a:ext cx="5450416" cy="1635613"/>
          </a:xfrm>
        </p:spPr>
        <p:txBody>
          <a:bodyPr/>
          <a:lstStyle>
            <a:lvl1pPr>
              <a:defRPr sz="2643"/>
            </a:lvl1pPr>
            <a:lvl2pPr>
              <a:defRPr sz="2286"/>
            </a:lvl2pPr>
            <a:lvl3pPr>
              <a:defRPr sz="1929"/>
            </a:lvl3pPr>
            <a:lvl4pPr>
              <a:defRPr sz="1714"/>
            </a:lvl4pPr>
            <a:lvl5pPr>
              <a:defRPr sz="1714"/>
            </a:lvl5pPr>
            <a:lvl6pPr>
              <a:defRPr sz="1714"/>
            </a:lvl6pPr>
            <a:lvl7pPr>
              <a:defRPr sz="1714"/>
            </a:lvl7pPr>
            <a:lvl8pPr>
              <a:defRPr sz="1714"/>
            </a:lvl8pPr>
            <a:lvl9pPr>
              <a:defRPr sz="171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3368" y="933451"/>
            <a:ext cx="5452533" cy="1635613"/>
          </a:xfrm>
        </p:spPr>
        <p:txBody>
          <a:bodyPr/>
          <a:lstStyle>
            <a:lvl1pPr>
              <a:defRPr sz="2643"/>
            </a:lvl1pPr>
            <a:lvl2pPr>
              <a:defRPr sz="2286"/>
            </a:lvl2pPr>
            <a:lvl3pPr>
              <a:defRPr sz="1929"/>
            </a:lvl3pPr>
            <a:lvl4pPr>
              <a:defRPr sz="1714"/>
            </a:lvl4pPr>
            <a:lvl5pPr>
              <a:defRPr sz="1714"/>
            </a:lvl5pPr>
            <a:lvl6pPr>
              <a:defRPr sz="1714"/>
            </a:lvl6pPr>
            <a:lvl7pPr>
              <a:defRPr sz="1714"/>
            </a:lvl7pPr>
            <a:lvl8pPr>
              <a:defRPr sz="1714"/>
            </a:lvl8pPr>
            <a:lvl9pPr>
              <a:defRPr sz="171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fld id="{ECD6F51D-3AA4-4692-94D8-F7E3A59B2D5F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2126532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1" y="1823156"/>
            <a:ext cx="5386917" cy="351745"/>
          </a:xfrm>
        </p:spPr>
        <p:txBody>
          <a:bodyPr anchor="b"/>
          <a:lstStyle>
            <a:lvl1pPr marL="0" indent="0">
              <a:buNone/>
              <a:defRPr sz="2286" b="1"/>
            </a:lvl1pPr>
            <a:lvl2pPr marL="434834" indent="0">
              <a:buNone/>
              <a:defRPr sz="1929" b="1"/>
            </a:lvl2pPr>
            <a:lvl3pPr marL="869670" indent="0">
              <a:buNone/>
              <a:defRPr sz="1714" b="1"/>
            </a:lvl3pPr>
            <a:lvl4pPr marL="1304504" indent="0">
              <a:buNone/>
              <a:defRPr sz="1500" b="1"/>
            </a:lvl4pPr>
            <a:lvl5pPr marL="1739338" indent="0">
              <a:buNone/>
              <a:defRPr sz="1500" b="1"/>
            </a:lvl5pPr>
            <a:lvl6pPr marL="2174175" indent="0">
              <a:buNone/>
              <a:defRPr sz="1500" b="1"/>
            </a:lvl6pPr>
            <a:lvl7pPr marL="2609010" indent="0">
              <a:buNone/>
              <a:defRPr sz="1500" b="1"/>
            </a:lvl7pPr>
            <a:lvl8pPr marL="3043841" indent="0">
              <a:buNone/>
              <a:defRPr sz="1500" b="1"/>
            </a:lvl8pPr>
            <a:lvl9pPr marL="3478678" indent="0">
              <a:buNone/>
              <a:defRPr sz="15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1" y="2174876"/>
            <a:ext cx="5386917" cy="1420169"/>
          </a:xfrm>
        </p:spPr>
        <p:txBody>
          <a:bodyPr/>
          <a:lstStyle>
            <a:lvl1pPr>
              <a:defRPr sz="2286"/>
            </a:lvl1pPr>
            <a:lvl2pPr>
              <a:defRPr sz="1929"/>
            </a:lvl2pPr>
            <a:lvl3pPr>
              <a:defRPr sz="1714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823156"/>
            <a:ext cx="5389034" cy="351745"/>
          </a:xfrm>
        </p:spPr>
        <p:txBody>
          <a:bodyPr anchor="b"/>
          <a:lstStyle>
            <a:lvl1pPr marL="0" indent="0">
              <a:buNone/>
              <a:defRPr sz="2286" b="1"/>
            </a:lvl1pPr>
            <a:lvl2pPr marL="434834" indent="0">
              <a:buNone/>
              <a:defRPr sz="1929" b="1"/>
            </a:lvl2pPr>
            <a:lvl3pPr marL="869670" indent="0">
              <a:buNone/>
              <a:defRPr sz="1714" b="1"/>
            </a:lvl3pPr>
            <a:lvl4pPr marL="1304504" indent="0">
              <a:buNone/>
              <a:defRPr sz="1500" b="1"/>
            </a:lvl4pPr>
            <a:lvl5pPr marL="1739338" indent="0">
              <a:buNone/>
              <a:defRPr sz="1500" b="1"/>
            </a:lvl5pPr>
            <a:lvl6pPr marL="2174175" indent="0">
              <a:buNone/>
              <a:defRPr sz="1500" b="1"/>
            </a:lvl6pPr>
            <a:lvl7pPr marL="2609010" indent="0">
              <a:buNone/>
              <a:defRPr sz="1500" b="1"/>
            </a:lvl7pPr>
            <a:lvl8pPr marL="3043841" indent="0">
              <a:buNone/>
              <a:defRPr sz="1500" b="1"/>
            </a:lvl8pPr>
            <a:lvl9pPr marL="3478678" indent="0">
              <a:buNone/>
              <a:defRPr sz="15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6"/>
            <a:ext cx="5389034" cy="1420169"/>
          </a:xfrm>
        </p:spPr>
        <p:txBody>
          <a:bodyPr/>
          <a:lstStyle>
            <a:lvl1pPr>
              <a:defRPr sz="2286"/>
            </a:lvl1pPr>
            <a:lvl2pPr>
              <a:defRPr sz="1929"/>
            </a:lvl2pPr>
            <a:lvl3pPr>
              <a:defRPr sz="1714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fld id="{A6FCA51E-1257-4974-AD16-912F82444255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9700811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fld id="{2B618C9C-8C81-46CA-BBDE-56BEC33520BD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9319894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fld id="{76A4D60E-846D-466B-87DC-B1DC94F7126A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3240149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5" cy="1162050"/>
          </a:xfrm>
        </p:spPr>
        <p:txBody>
          <a:bodyPr anchor="b"/>
          <a:lstStyle>
            <a:lvl1pPr algn="l">
              <a:defRPr sz="1929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5" y="273051"/>
            <a:ext cx="6815667" cy="1884032"/>
          </a:xfrm>
        </p:spPr>
        <p:txBody>
          <a:bodyPr/>
          <a:lstStyle>
            <a:lvl1pPr>
              <a:defRPr sz="3071"/>
            </a:lvl1pPr>
            <a:lvl2pPr>
              <a:defRPr sz="2643"/>
            </a:lvl2pPr>
            <a:lvl3pPr>
              <a:defRPr sz="2286"/>
            </a:lvl3pPr>
            <a:lvl4pPr>
              <a:defRPr sz="1929"/>
            </a:lvl4pPr>
            <a:lvl5pPr>
              <a:defRPr sz="1929"/>
            </a:lvl5pPr>
            <a:lvl6pPr>
              <a:defRPr sz="1929"/>
            </a:lvl6pPr>
            <a:lvl7pPr>
              <a:defRPr sz="1929"/>
            </a:lvl7pPr>
            <a:lvl8pPr>
              <a:defRPr sz="1929"/>
            </a:lvl8pPr>
            <a:lvl9pPr>
              <a:defRPr sz="1929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5" cy="215444"/>
          </a:xfrm>
        </p:spPr>
        <p:txBody>
          <a:bodyPr/>
          <a:lstStyle>
            <a:lvl1pPr marL="0" indent="0">
              <a:buNone/>
              <a:defRPr sz="1357"/>
            </a:lvl1pPr>
            <a:lvl2pPr marL="434834" indent="0">
              <a:buNone/>
              <a:defRPr sz="1143"/>
            </a:lvl2pPr>
            <a:lvl3pPr marL="869670" indent="0">
              <a:buNone/>
              <a:defRPr sz="929"/>
            </a:lvl3pPr>
            <a:lvl4pPr marL="1304504" indent="0">
              <a:buNone/>
              <a:defRPr sz="857"/>
            </a:lvl4pPr>
            <a:lvl5pPr marL="1739338" indent="0">
              <a:buNone/>
              <a:defRPr sz="857"/>
            </a:lvl5pPr>
            <a:lvl6pPr marL="2174175" indent="0">
              <a:buNone/>
              <a:defRPr sz="857"/>
            </a:lvl6pPr>
            <a:lvl7pPr marL="2609010" indent="0">
              <a:buNone/>
              <a:defRPr sz="857"/>
            </a:lvl7pPr>
            <a:lvl8pPr marL="3043841" indent="0">
              <a:buNone/>
              <a:defRPr sz="857"/>
            </a:lvl8pPr>
            <a:lvl9pPr marL="3478678" indent="0">
              <a:buNone/>
              <a:defRPr sz="85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fld id="{5749C651-29CB-4B71-86C9-63921F43A424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76553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90021-DAA5-4977-8D3A-EE5A6ED519A7}" type="datetime1">
              <a:rPr lang="ru-RU" smtClean="0"/>
              <a:pPr/>
              <a:t>26.09.2016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8B954-1A97-4058-B670-A238466B588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25324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929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9"/>
            <a:ext cx="7315200" cy="472657"/>
          </a:xfrm>
        </p:spPr>
        <p:txBody>
          <a:bodyPr/>
          <a:lstStyle>
            <a:lvl1pPr marL="0" indent="0">
              <a:buNone/>
              <a:defRPr sz="3071"/>
            </a:lvl1pPr>
            <a:lvl2pPr marL="434834" indent="0">
              <a:buNone/>
              <a:defRPr sz="2643"/>
            </a:lvl2pPr>
            <a:lvl3pPr marL="869670" indent="0">
              <a:buNone/>
              <a:defRPr sz="2286"/>
            </a:lvl3pPr>
            <a:lvl4pPr marL="1304504" indent="0">
              <a:buNone/>
              <a:defRPr sz="1929"/>
            </a:lvl4pPr>
            <a:lvl5pPr marL="1739338" indent="0">
              <a:buNone/>
              <a:defRPr sz="1929"/>
            </a:lvl5pPr>
            <a:lvl6pPr marL="2174175" indent="0">
              <a:buNone/>
              <a:defRPr sz="1929"/>
            </a:lvl6pPr>
            <a:lvl7pPr marL="2609010" indent="0">
              <a:buNone/>
              <a:defRPr sz="1929"/>
            </a:lvl7pPr>
            <a:lvl8pPr marL="3043841" indent="0">
              <a:buNone/>
              <a:defRPr sz="1929"/>
            </a:lvl8pPr>
            <a:lvl9pPr marL="3478678" indent="0">
              <a:buNone/>
              <a:defRPr sz="1929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215444"/>
          </a:xfrm>
        </p:spPr>
        <p:txBody>
          <a:bodyPr/>
          <a:lstStyle>
            <a:lvl1pPr marL="0" indent="0">
              <a:buNone/>
              <a:defRPr sz="1357"/>
            </a:lvl1pPr>
            <a:lvl2pPr marL="434834" indent="0">
              <a:buNone/>
              <a:defRPr sz="1143"/>
            </a:lvl2pPr>
            <a:lvl3pPr marL="869670" indent="0">
              <a:buNone/>
              <a:defRPr sz="929"/>
            </a:lvl3pPr>
            <a:lvl4pPr marL="1304504" indent="0">
              <a:buNone/>
              <a:defRPr sz="857"/>
            </a:lvl4pPr>
            <a:lvl5pPr marL="1739338" indent="0">
              <a:buNone/>
              <a:defRPr sz="857"/>
            </a:lvl5pPr>
            <a:lvl6pPr marL="2174175" indent="0">
              <a:buNone/>
              <a:defRPr sz="857"/>
            </a:lvl6pPr>
            <a:lvl7pPr marL="2609010" indent="0">
              <a:buNone/>
              <a:defRPr sz="857"/>
            </a:lvl7pPr>
            <a:lvl8pPr marL="3043841" indent="0">
              <a:buNone/>
              <a:defRPr sz="857"/>
            </a:lvl8pPr>
            <a:lvl9pPr marL="3478678" indent="0">
              <a:buNone/>
              <a:defRPr sz="85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fld id="{0E1C38A2-0D9E-47AB-9A3E-7607AB93B0C8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9831929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572730" y="933471"/>
            <a:ext cx="2073196" cy="26161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fld id="{F49F0AA1-5856-47BA-93A3-2E25373D995B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6583646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262533" y="47625"/>
            <a:ext cx="2906185" cy="34734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744615" y="47625"/>
            <a:ext cx="1314719" cy="3473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fld id="{0C4A7138-72DF-4E0C-8A9F-7570D88C0979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8791305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07267" y="47643"/>
            <a:ext cx="9061451" cy="5492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539752" y="933450"/>
            <a:ext cx="5450416" cy="13603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3368" y="933450"/>
            <a:ext cx="5452533" cy="13603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fld id="{80D52973-11F9-4DA5-839B-6436F7E03DFF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6039211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07267" y="47643"/>
            <a:ext cx="9061451" cy="5492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539751" y="933450"/>
            <a:ext cx="11106149" cy="261610"/>
          </a:xfrm>
        </p:spPr>
        <p:txBody>
          <a:bodyPr/>
          <a:lstStyle/>
          <a:p>
            <a:pPr lvl="0"/>
            <a:r>
              <a:rPr lang="ru-RU" noProof="0" dirty="0" smtClean="0"/>
              <a:t>Вставка таблицы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fld id="{86A76DA7-6FB4-4858-980A-7DB50ECC799B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6292798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158262" y="188914"/>
            <a:ext cx="11926277" cy="13603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2511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450DD-C1EF-4AB7-8B9D-73A829108D84}" type="datetime1">
              <a:rPr lang="ru-RU" smtClean="0"/>
              <a:pPr/>
              <a:t>26.09.2016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8B954-1A97-4058-B670-A238466B588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757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6B664-8041-4102-B7E0-4FE5209F52FB}" type="datetime1">
              <a:rPr lang="ru-RU" smtClean="0"/>
              <a:pPr/>
              <a:t>26.09.2016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8B954-1A97-4058-B670-A238466B588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6559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41A25-0188-433E-995C-CED895B04C63}" type="datetime1">
              <a:rPr lang="ru-RU" smtClean="0"/>
              <a:pPr/>
              <a:t>26.09.2016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8B954-1A97-4058-B670-A238466B588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0566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151E8-7401-4576-B291-980E60D63001}" type="datetime1">
              <a:rPr lang="ru-RU" smtClean="0"/>
              <a:pPr/>
              <a:t>26.09.2016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8B954-1A97-4058-B670-A238466B588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6792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6DBEC-79D6-49AB-8054-1C41DD051D4B}" type="datetime1">
              <a:rPr lang="ru-RU" smtClean="0"/>
              <a:pPr/>
              <a:t>26.09.2016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8B954-1A97-4058-B670-A238466B588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7961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B493B-AA9B-4F0E-BA1F-0B1285E10A13}" type="datetime1">
              <a:rPr lang="ru-RU" smtClean="0"/>
              <a:pPr/>
              <a:t>26.09.2016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8B954-1A97-4058-B670-A238466B588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0100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FB797-F3DB-4AC0-8E3E-5F987D433A3A}" type="datetime1">
              <a:rPr lang="ru-RU" smtClean="0"/>
              <a:pPr/>
              <a:t>26.09.2016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8B954-1A97-4058-B670-A238466B588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4822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925B23-7076-452A-B5AE-13A5302D6101}" type="datetime1">
              <a:rPr lang="ru-RU" smtClean="0"/>
              <a:pPr/>
              <a:t>26.09.2016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18B954-1A97-4058-B670-A238466B588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9288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06965" y="47625"/>
            <a:ext cx="9062357" cy="548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add title</a:t>
            </a:r>
            <a:endParaRPr lang="en-US" altLang="ru-RU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1" y="933224"/>
            <a:ext cx="11106452" cy="2615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de-DE" smtClean="0"/>
              <a:t>Click to change format</a:t>
            </a:r>
            <a:endParaRPr lang="en-US" altLang="ru-RU" smtClean="0"/>
          </a:p>
          <a:p>
            <a:pPr lvl="1"/>
            <a:r>
              <a:rPr lang="en-US" altLang="ru-RU" smtClean="0"/>
              <a:t>Level 1</a:t>
            </a:r>
          </a:p>
          <a:p>
            <a:pPr lvl="2"/>
            <a:r>
              <a:rPr lang="en-US" altLang="ru-RU" smtClean="0"/>
              <a:t>Level 2</a:t>
            </a:r>
          </a:p>
          <a:p>
            <a:pPr lvl="3"/>
            <a:r>
              <a:rPr lang="en-US" altLang="ru-RU" smtClean="0"/>
              <a:t>Level 3</a:t>
            </a:r>
          </a:p>
          <a:p>
            <a:pPr lvl="3"/>
            <a:r>
              <a:rPr lang="en-US" altLang="ru-RU" smtClean="0"/>
              <a:t>Level 3</a:t>
            </a:r>
          </a:p>
          <a:p>
            <a:pPr lvl="3"/>
            <a:r>
              <a:rPr lang="en-US" altLang="ru-RU" smtClean="0"/>
              <a:t>Level 3</a:t>
            </a:r>
          </a:p>
          <a:p>
            <a:pPr lvl="1"/>
            <a:r>
              <a:rPr lang="en-US" altLang="ru-RU" smtClean="0"/>
              <a:t>Level 1</a:t>
            </a:r>
          </a:p>
          <a:p>
            <a:pPr lvl="2"/>
            <a:r>
              <a:rPr lang="en-US" altLang="ru-RU" smtClean="0"/>
              <a:t>Level 2</a:t>
            </a:r>
          </a:p>
          <a:p>
            <a:pPr lvl="2"/>
            <a:r>
              <a:rPr lang="en-US" altLang="ru-RU" smtClean="0"/>
              <a:t>Level 2</a:t>
            </a:r>
          </a:p>
          <a:p>
            <a:pPr lvl="1"/>
            <a:r>
              <a:rPr lang="en-US" altLang="ru-RU" smtClean="0"/>
              <a:t>Level 1</a:t>
            </a:r>
          </a:p>
        </p:txBody>
      </p:sp>
      <p:sp>
        <p:nvSpPr>
          <p:cNvPr id="11268" name="Line 4"/>
          <p:cNvSpPr>
            <a:spLocks noChangeShapeType="1"/>
          </p:cNvSpPr>
          <p:nvPr/>
        </p:nvSpPr>
        <p:spPr bwMode="auto">
          <a:xfrm>
            <a:off x="11420929" y="6676572"/>
            <a:ext cx="0" cy="124732"/>
          </a:xfrm>
          <a:prstGeom prst="line">
            <a:avLst/>
          </a:prstGeom>
          <a:noFill/>
          <a:ln w="19050">
            <a:solidFill>
              <a:srgbClr val="DC241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86" dirty="0" smtClean="0">
              <a:solidFill>
                <a:prstClr val="black"/>
              </a:solidFill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550953" y="6640286"/>
            <a:ext cx="177934" cy="17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1143">
                <a:solidFill>
                  <a:srgbClr val="606A74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1C2AFDD-E6A5-4111-A7A1-2C1A5183B953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dirty="0" smtClean="0"/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0" y="638402"/>
            <a:ext cx="12192000" cy="36286"/>
          </a:xfrm>
          <a:prstGeom prst="rect">
            <a:avLst/>
          </a:prstGeom>
          <a:solidFill>
            <a:srgbClr val="606A7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ru-RU" sz="1714" dirty="0" smtClean="0">
              <a:solidFill>
                <a:srgbClr val="000000"/>
              </a:solidFill>
            </a:endParaRPr>
          </a:p>
        </p:txBody>
      </p:sp>
      <p:pic>
        <p:nvPicPr>
          <p:cNvPr id="11271" name="Picture 7" descr="logo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03" y="122464"/>
            <a:ext cx="2344964" cy="417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9413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 ftr="0" dt="0"/>
  <p:txStyles>
    <p:titleStyle>
      <a:lvl1pPr algn="r" rtl="0" eaLnBrk="0" fontAlgn="base" hangingPunct="0">
        <a:lnSpc>
          <a:spcPct val="93000"/>
        </a:lnSpc>
        <a:spcBef>
          <a:spcPct val="0"/>
        </a:spcBef>
        <a:spcAft>
          <a:spcPct val="0"/>
        </a:spcAft>
        <a:defRPr sz="1929" b="1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lnSpc>
          <a:spcPct val="93000"/>
        </a:lnSpc>
        <a:spcBef>
          <a:spcPct val="0"/>
        </a:spcBef>
        <a:spcAft>
          <a:spcPct val="0"/>
        </a:spcAft>
        <a:defRPr sz="1929" b="1">
          <a:solidFill>
            <a:schemeClr val="tx2"/>
          </a:solidFill>
          <a:latin typeface="Arial" charset="0"/>
        </a:defRPr>
      </a:lvl2pPr>
      <a:lvl3pPr algn="r" rtl="0" eaLnBrk="0" fontAlgn="base" hangingPunct="0">
        <a:lnSpc>
          <a:spcPct val="93000"/>
        </a:lnSpc>
        <a:spcBef>
          <a:spcPct val="0"/>
        </a:spcBef>
        <a:spcAft>
          <a:spcPct val="0"/>
        </a:spcAft>
        <a:defRPr sz="1929" b="1">
          <a:solidFill>
            <a:schemeClr val="tx2"/>
          </a:solidFill>
          <a:latin typeface="Arial" charset="0"/>
        </a:defRPr>
      </a:lvl3pPr>
      <a:lvl4pPr algn="r" rtl="0" eaLnBrk="0" fontAlgn="base" hangingPunct="0">
        <a:lnSpc>
          <a:spcPct val="93000"/>
        </a:lnSpc>
        <a:spcBef>
          <a:spcPct val="0"/>
        </a:spcBef>
        <a:spcAft>
          <a:spcPct val="0"/>
        </a:spcAft>
        <a:defRPr sz="1929" b="1">
          <a:solidFill>
            <a:schemeClr val="tx2"/>
          </a:solidFill>
          <a:latin typeface="Arial" charset="0"/>
        </a:defRPr>
      </a:lvl4pPr>
      <a:lvl5pPr algn="r" rtl="0" eaLnBrk="0" fontAlgn="base" hangingPunct="0">
        <a:lnSpc>
          <a:spcPct val="93000"/>
        </a:lnSpc>
        <a:spcBef>
          <a:spcPct val="0"/>
        </a:spcBef>
        <a:spcAft>
          <a:spcPct val="0"/>
        </a:spcAft>
        <a:defRPr sz="1929" b="1">
          <a:solidFill>
            <a:schemeClr val="tx2"/>
          </a:solidFill>
          <a:latin typeface="Arial" charset="0"/>
        </a:defRPr>
      </a:lvl5pPr>
      <a:lvl6pPr marL="434834" algn="r" rtl="0" eaLnBrk="1" fontAlgn="base" hangingPunct="1">
        <a:lnSpc>
          <a:spcPct val="93000"/>
        </a:lnSpc>
        <a:spcBef>
          <a:spcPct val="0"/>
        </a:spcBef>
        <a:spcAft>
          <a:spcPct val="0"/>
        </a:spcAft>
        <a:defRPr sz="1929" b="1">
          <a:solidFill>
            <a:schemeClr val="tx2"/>
          </a:solidFill>
          <a:latin typeface="Arial" charset="0"/>
        </a:defRPr>
      </a:lvl6pPr>
      <a:lvl7pPr marL="869670" algn="r" rtl="0" eaLnBrk="1" fontAlgn="base" hangingPunct="1">
        <a:lnSpc>
          <a:spcPct val="93000"/>
        </a:lnSpc>
        <a:spcBef>
          <a:spcPct val="0"/>
        </a:spcBef>
        <a:spcAft>
          <a:spcPct val="0"/>
        </a:spcAft>
        <a:defRPr sz="1929" b="1">
          <a:solidFill>
            <a:schemeClr val="tx2"/>
          </a:solidFill>
          <a:latin typeface="Arial" charset="0"/>
        </a:defRPr>
      </a:lvl7pPr>
      <a:lvl8pPr marL="1304504" algn="r" rtl="0" eaLnBrk="1" fontAlgn="base" hangingPunct="1">
        <a:lnSpc>
          <a:spcPct val="93000"/>
        </a:lnSpc>
        <a:spcBef>
          <a:spcPct val="0"/>
        </a:spcBef>
        <a:spcAft>
          <a:spcPct val="0"/>
        </a:spcAft>
        <a:defRPr sz="1929" b="1">
          <a:solidFill>
            <a:schemeClr val="tx2"/>
          </a:solidFill>
          <a:latin typeface="Arial" charset="0"/>
        </a:defRPr>
      </a:lvl8pPr>
      <a:lvl9pPr marL="1739338" algn="r" rtl="0" eaLnBrk="1" fontAlgn="base" hangingPunct="1">
        <a:lnSpc>
          <a:spcPct val="93000"/>
        </a:lnSpc>
        <a:spcBef>
          <a:spcPct val="0"/>
        </a:spcBef>
        <a:spcAft>
          <a:spcPct val="0"/>
        </a:spcAft>
        <a:defRPr sz="1929" b="1">
          <a:solidFill>
            <a:schemeClr val="tx2"/>
          </a:solidFill>
          <a:latin typeface="Arial" charset="0"/>
        </a:defRPr>
      </a:lvl9pPr>
    </p:titleStyle>
    <p:bodyStyle>
      <a:lvl1pPr marL="325444" indent="-325444" algn="l" defTabSz="904893" rtl="0" eaLnBrk="0" fontAlgn="base" hangingPunct="0">
        <a:spcBef>
          <a:spcPct val="0"/>
        </a:spcBef>
        <a:spcAft>
          <a:spcPct val="0"/>
        </a:spcAft>
        <a:buChar char="•"/>
        <a:defRPr sz="1643" b="1">
          <a:solidFill>
            <a:schemeClr val="tx1"/>
          </a:solidFill>
          <a:latin typeface="+mn-lt"/>
          <a:ea typeface="+mn-ea"/>
          <a:cs typeface="+mn-cs"/>
        </a:defRPr>
      </a:lvl1pPr>
      <a:lvl2pPr marL="278952" indent="-276684" algn="l" defTabSz="904893" rtl="0" eaLnBrk="0" fontAlgn="base" hangingPunct="0">
        <a:spcBef>
          <a:spcPct val="0"/>
        </a:spcBef>
        <a:spcAft>
          <a:spcPct val="0"/>
        </a:spcAft>
        <a:buChar char="•"/>
        <a:defRPr sz="1643">
          <a:solidFill>
            <a:schemeClr val="tx1"/>
          </a:solidFill>
          <a:latin typeface="+mn-lt"/>
        </a:defRPr>
      </a:lvl2pPr>
      <a:lvl3pPr marL="548832" indent="-268747" algn="l" defTabSz="904893" rtl="0" eaLnBrk="0" fontAlgn="base" hangingPunct="0">
        <a:spcBef>
          <a:spcPct val="0"/>
        </a:spcBef>
        <a:spcAft>
          <a:spcPct val="0"/>
        </a:spcAft>
        <a:buChar char="–"/>
        <a:defRPr sz="1643">
          <a:solidFill>
            <a:schemeClr val="tx1"/>
          </a:solidFill>
          <a:latin typeface="+mn-lt"/>
        </a:defRPr>
      </a:lvl3pPr>
      <a:lvl4pPr marL="827784" indent="-269880" algn="l" defTabSz="904893" rtl="0" eaLnBrk="0" fontAlgn="base" hangingPunct="0">
        <a:spcBef>
          <a:spcPct val="0"/>
        </a:spcBef>
        <a:spcAft>
          <a:spcPct val="0"/>
        </a:spcAft>
        <a:buChar char="-"/>
        <a:defRPr sz="1643">
          <a:solidFill>
            <a:schemeClr val="tx1"/>
          </a:solidFill>
          <a:latin typeface="+mn-lt"/>
        </a:defRPr>
      </a:lvl4pPr>
      <a:lvl5pPr marL="1956066" indent="-216585" algn="l" defTabSz="904893" rtl="0" eaLnBrk="0" fontAlgn="base" hangingPunct="0">
        <a:spcBef>
          <a:spcPct val="20000"/>
        </a:spcBef>
        <a:spcAft>
          <a:spcPct val="0"/>
        </a:spcAft>
        <a:buChar char="»"/>
        <a:defRPr sz="1643">
          <a:solidFill>
            <a:schemeClr val="tx1"/>
          </a:solidFill>
          <a:latin typeface="+mn-lt"/>
        </a:defRPr>
      </a:lvl5pPr>
      <a:lvl6pPr marL="2391594" indent="-217419" algn="l" defTabSz="905904" rtl="0" eaLnBrk="1" fontAlgn="base" hangingPunct="1">
        <a:spcBef>
          <a:spcPct val="20000"/>
        </a:spcBef>
        <a:spcAft>
          <a:spcPct val="0"/>
        </a:spcAft>
        <a:buChar char="»"/>
        <a:defRPr sz="1643">
          <a:solidFill>
            <a:schemeClr val="tx1"/>
          </a:solidFill>
          <a:latin typeface="+mn-lt"/>
        </a:defRPr>
      </a:lvl6pPr>
      <a:lvl7pPr marL="2826427" indent="-217419" algn="l" defTabSz="905904" rtl="0" eaLnBrk="1" fontAlgn="base" hangingPunct="1">
        <a:spcBef>
          <a:spcPct val="20000"/>
        </a:spcBef>
        <a:spcAft>
          <a:spcPct val="0"/>
        </a:spcAft>
        <a:buChar char="»"/>
        <a:defRPr sz="1643">
          <a:solidFill>
            <a:schemeClr val="tx1"/>
          </a:solidFill>
          <a:latin typeface="+mn-lt"/>
        </a:defRPr>
      </a:lvl7pPr>
      <a:lvl8pPr marL="3261263" indent="-217419" algn="l" defTabSz="905904" rtl="0" eaLnBrk="1" fontAlgn="base" hangingPunct="1">
        <a:spcBef>
          <a:spcPct val="20000"/>
        </a:spcBef>
        <a:spcAft>
          <a:spcPct val="0"/>
        </a:spcAft>
        <a:buChar char="»"/>
        <a:defRPr sz="1643">
          <a:solidFill>
            <a:schemeClr val="tx1"/>
          </a:solidFill>
          <a:latin typeface="+mn-lt"/>
        </a:defRPr>
      </a:lvl8pPr>
      <a:lvl9pPr marL="3696095" indent="-217419" algn="l" defTabSz="905904" rtl="0" eaLnBrk="1" fontAlgn="base" hangingPunct="1">
        <a:spcBef>
          <a:spcPct val="20000"/>
        </a:spcBef>
        <a:spcAft>
          <a:spcPct val="0"/>
        </a:spcAft>
        <a:buChar char="»"/>
        <a:defRPr sz="1643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869670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1pPr>
      <a:lvl2pPr marL="434834" algn="l" defTabSz="869670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2pPr>
      <a:lvl3pPr marL="869670" algn="l" defTabSz="869670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3pPr>
      <a:lvl4pPr marL="1304504" algn="l" defTabSz="869670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4pPr>
      <a:lvl5pPr marL="1739338" algn="l" defTabSz="869670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5pPr>
      <a:lvl6pPr marL="2174175" algn="l" defTabSz="869670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6pPr>
      <a:lvl7pPr marL="2609010" algn="l" defTabSz="869670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7pPr>
      <a:lvl8pPr marL="3043841" algn="l" defTabSz="869670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8pPr>
      <a:lvl9pPr marL="3478678" algn="l" defTabSz="869670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mailto:fomina.oe@roscosmos.ru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72567" y="2130117"/>
            <a:ext cx="110468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>
              <a:solidFill>
                <a:schemeClr val="accent5">
                  <a:lumMod val="75000"/>
                </a:schemeClr>
              </a:solidFill>
              <a:latin typeface="Franklin Gothic Demi Cond" panose="020B0706030402020204" pitchFamily="34" charset="0"/>
            </a:endParaRPr>
          </a:p>
          <a:p>
            <a:pPr algn="ctr"/>
            <a:endParaRPr lang="ru-RU" sz="3600" dirty="0">
              <a:solidFill>
                <a:schemeClr val="accent5">
                  <a:lumMod val="75000"/>
                </a:scheme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33041" y="6087565"/>
            <a:ext cx="21990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Elektra Light Pro" panose="02000503030000020004" pitchFamily="50" charset="-52"/>
              </a:rPr>
              <a:t>г. Алушта</a:t>
            </a:r>
          </a:p>
          <a:p>
            <a:r>
              <a:rPr lang="ru-RU" sz="1600" dirty="0" smtClean="0">
                <a:solidFill>
                  <a:schemeClr val="bg1"/>
                </a:solidFill>
                <a:latin typeface="Elektra Light Pro" panose="02000503030000020004" pitchFamily="50" charset="-52"/>
              </a:rPr>
              <a:t>23 сентября 2016 г.</a:t>
            </a:r>
            <a:endParaRPr lang="ru-RU" sz="1600" dirty="0">
              <a:solidFill>
                <a:schemeClr val="bg1"/>
              </a:solidFill>
              <a:latin typeface="Elektra Light Pro" panose="02000503030000020004" pitchFamily="50" charset="-5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534583" y="288886"/>
            <a:ext cx="67787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b="1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40773" y="5348901"/>
            <a:ext cx="55663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 err="1" smtClean="0">
                <a:solidFill>
                  <a:schemeClr val="bg1"/>
                </a:solidFill>
                <a:latin typeface="Elektra Light Pro" panose="02000503030000020004" pitchFamily="50" charset="-52"/>
              </a:rPr>
              <a:t>О.Э.Фомина</a:t>
            </a:r>
            <a:r>
              <a:rPr lang="ru-RU" sz="2000" dirty="0" smtClean="0">
                <a:solidFill>
                  <a:schemeClr val="bg1"/>
                </a:solidFill>
                <a:latin typeface="Elektra Light Pro" panose="02000503030000020004" pitchFamily="50" charset="-52"/>
              </a:rPr>
              <a:t>, заместитель директора департамента развития персонала </a:t>
            </a:r>
          </a:p>
          <a:p>
            <a:pPr algn="r"/>
            <a:r>
              <a:rPr lang="ru-RU" sz="2000" dirty="0" smtClean="0">
                <a:solidFill>
                  <a:schemeClr val="bg1"/>
                </a:solidFill>
                <a:latin typeface="Elektra Light Pro" panose="02000503030000020004" pitchFamily="50" charset="-52"/>
              </a:rPr>
              <a:t>Госкорпорации </a:t>
            </a:r>
            <a:r>
              <a:rPr lang="ru-RU" sz="2000" dirty="0">
                <a:solidFill>
                  <a:schemeClr val="bg1"/>
                </a:solidFill>
                <a:latin typeface="Elektra Light Pro" panose="02000503030000020004" pitchFamily="50" charset="-52"/>
              </a:rPr>
              <a:t>«РОСКОСМОС</a:t>
            </a:r>
            <a:r>
              <a:rPr lang="ru-RU" sz="2000" dirty="0" smtClean="0">
                <a:solidFill>
                  <a:schemeClr val="bg1"/>
                </a:solidFill>
                <a:latin typeface="Elektra Light Pro" panose="02000503030000020004" pitchFamily="50" charset="-52"/>
              </a:rPr>
              <a:t>»,</a:t>
            </a:r>
          </a:p>
          <a:p>
            <a:pPr algn="r"/>
            <a:r>
              <a:rPr lang="ru-RU" sz="2000" dirty="0" smtClean="0">
                <a:solidFill>
                  <a:schemeClr val="bg1"/>
                </a:solidFill>
                <a:latin typeface="Elektra Light Pro" panose="02000503030000020004" pitchFamily="50" charset="-52"/>
              </a:rPr>
              <a:t>Ответственный секретарь СПК в РТ и КД</a:t>
            </a:r>
            <a:endParaRPr lang="ru-RU" sz="2000" dirty="0" smtClean="0">
              <a:solidFill>
                <a:schemeClr val="bg1"/>
              </a:solidFill>
              <a:latin typeface="Elektra Light Pro" panose="02000503030000020004" pitchFamily="50" charset="-52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41" y="113010"/>
            <a:ext cx="1319534" cy="160454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464231" y="138075"/>
            <a:ext cx="931136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sz="2800" dirty="0">
                <a:solidFill>
                  <a:schemeClr val="bg1"/>
                </a:solidFill>
                <a:latin typeface="Elektra Light Pro" panose="02000503030000020004" pitchFamily="50" charset="-52"/>
              </a:rPr>
              <a:t>О </a:t>
            </a:r>
            <a:r>
              <a:rPr lang="ru-RU" sz="2800" dirty="0" smtClean="0">
                <a:solidFill>
                  <a:schemeClr val="bg1"/>
                </a:solidFill>
                <a:latin typeface="Elektra Light Pro" panose="02000503030000020004" pitchFamily="50" charset="-52"/>
              </a:rPr>
              <a:t>деятельности СПК РТ</a:t>
            </a:r>
            <a:r>
              <a:rPr lang="en-US" sz="2800" dirty="0" smtClean="0">
                <a:solidFill>
                  <a:schemeClr val="bg1"/>
                </a:solidFill>
                <a:latin typeface="Elektra Light Pro" panose="02000503030000020004" pitchFamily="50" charset="-52"/>
              </a:rPr>
              <a:t> </a:t>
            </a:r>
            <a:r>
              <a:rPr lang="ru-RU" sz="2800" dirty="0" smtClean="0">
                <a:solidFill>
                  <a:schemeClr val="bg1"/>
                </a:solidFill>
                <a:latin typeface="Elektra Light Pro" panose="02000503030000020004" pitchFamily="50" charset="-52"/>
              </a:rPr>
              <a:t>и</a:t>
            </a:r>
            <a:r>
              <a:rPr lang="en-US" sz="2800" dirty="0" smtClean="0">
                <a:solidFill>
                  <a:schemeClr val="bg1"/>
                </a:solidFill>
                <a:latin typeface="Elektra Light Pro" panose="02000503030000020004" pitchFamily="50" charset="-52"/>
              </a:rPr>
              <a:t> </a:t>
            </a:r>
            <a:r>
              <a:rPr lang="ru-RU" sz="2800" dirty="0" smtClean="0">
                <a:solidFill>
                  <a:schemeClr val="bg1"/>
                </a:solidFill>
                <a:latin typeface="Elektra Light Pro" panose="02000503030000020004" pitchFamily="50" charset="-52"/>
              </a:rPr>
              <a:t>КД </a:t>
            </a:r>
            <a:r>
              <a:rPr lang="ru-RU" sz="2800" dirty="0">
                <a:solidFill>
                  <a:schemeClr val="bg1"/>
                </a:solidFill>
                <a:latin typeface="Elektra Light Pro" panose="02000503030000020004" pitchFamily="50" charset="-52"/>
              </a:rPr>
              <a:t>в сфере применения </a:t>
            </a:r>
            <a:r>
              <a:rPr lang="ru-RU" sz="2800" dirty="0" smtClean="0">
                <a:solidFill>
                  <a:schemeClr val="bg1"/>
                </a:solidFill>
                <a:latin typeface="Elektra Light Pro" panose="02000503030000020004" pitchFamily="50" charset="-52"/>
              </a:rPr>
              <a:t>профессиональных стандартов </a:t>
            </a:r>
            <a:r>
              <a:rPr lang="ru-RU" sz="2800" dirty="0">
                <a:solidFill>
                  <a:schemeClr val="bg1"/>
                </a:solidFill>
                <a:latin typeface="Elektra Light Pro" panose="02000503030000020004" pitchFamily="50" charset="-52"/>
              </a:rPr>
              <a:t>в системе профессионального образования и обучения</a:t>
            </a:r>
            <a:endParaRPr lang="en-US" sz="2800" i="1" kern="0" dirty="0">
              <a:solidFill>
                <a:schemeClr val="bg1"/>
              </a:solidFill>
              <a:latin typeface="Elektra Light Pro" panose="02000503030000020004" pitchFamily="50" charset="-52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817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10154" y="185795"/>
            <a:ext cx="9918828" cy="660407"/>
          </a:xfrm>
        </p:spPr>
        <p:txBody>
          <a:bodyPr>
            <a:noAutofit/>
          </a:bodyPr>
          <a:lstStyle/>
          <a:p>
            <a:pPr algn="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Elektra Light Pro" panose="02000503030000020004" pitchFamily="50" charset="-52"/>
                <a:cs typeface="Arial" pitchFamily="34" charset="0"/>
              </a:rPr>
              <a:t>Базовые подразделения вузов в организациях РКО </a:t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Elektra Light Pro" panose="02000503030000020004" pitchFamily="50" charset="-52"/>
                <a:cs typeface="Arial" pitchFamily="34" charset="0"/>
              </a:rPr>
            </a:b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Elektra Light Pro" panose="02000503030000020004" pitchFamily="50" charset="-52"/>
                <a:cs typeface="Arial" pitchFamily="34" charset="0"/>
              </a:rPr>
              <a:t>(базовые кафедры 2016) 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Elektra Light Pro" panose="02000503030000020004" pitchFamily="50" charset="-52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93792" y="590133"/>
            <a:ext cx="10857407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1079500" algn="l"/>
              </a:tabLst>
            </a:pPr>
            <a:r>
              <a:rPr lang="ru-RU" sz="2800" dirty="0" smtClean="0">
                <a:latin typeface="Elektra Light Pro" panose="02000503030000020004" pitchFamily="50" charset="-52"/>
              </a:rPr>
              <a:t>   67</a:t>
            </a:r>
            <a:r>
              <a:rPr lang="ru-RU" sz="3200" dirty="0" smtClean="0">
                <a:latin typeface="Elektra Light Pro" panose="02000503030000020004" pitchFamily="50" charset="-52"/>
              </a:rPr>
              <a:t> </a:t>
            </a:r>
            <a:r>
              <a:rPr lang="en-US" sz="3200" dirty="0" smtClean="0">
                <a:latin typeface="Elektra Light Pro" panose="02000503030000020004" pitchFamily="50" charset="-52"/>
              </a:rPr>
              <a:t>	</a:t>
            </a:r>
            <a:r>
              <a:rPr lang="ru-RU" sz="2000" dirty="0" smtClean="0">
                <a:latin typeface="Elektra Light Pro" panose="02000503030000020004" pitchFamily="50" charset="-52"/>
              </a:rPr>
              <a:t>количество базовых кафедр;</a:t>
            </a:r>
          </a:p>
          <a:p>
            <a:pPr lvl="0">
              <a:tabLst>
                <a:tab pos="1079500" algn="l"/>
              </a:tabLst>
            </a:pPr>
            <a:r>
              <a:rPr lang="ru-RU" sz="2800" dirty="0" smtClean="0">
                <a:latin typeface="Elektra Light Pro" panose="02000503030000020004" pitchFamily="50" charset="-52"/>
              </a:rPr>
              <a:t>   32</a:t>
            </a:r>
            <a:r>
              <a:rPr lang="en-US" sz="2800" dirty="0" smtClean="0">
                <a:latin typeface="Elektra Light Pro" panose="02000503030000020004" pitchFamily="50" charset="-52"/>
              </a:rPr>
              <a:t>	</a:t>
            </a:r>
            <a:r>
              <a:rPr lang="ru-RU" sz="2000" dirty="0" smtClean="0">
                <a:latin typeface="Elektra Light Pro" panose="02000503030000020004" pitchFamily="50" charset="-52"/>
              </a:rPr>
              <a:t>количество организаций РКО, имеющих базовые кафедры;</a:t>
            </a:r>
          </a:p>
          <a:p>
            <a:pPr lvl="0">
              <a:tabLst>
                <a:tab pos="1079500" algn="l"/>
              </a:tabLst>
            </a:pPr>
            <a:r>
              <a:rPr lang="ru-RU" sz="2800" dirty="0" smtClean="0">
                <a:latin typeface="Elektra Light Pro" panose="02000503030000020004" pitchFamily="50" charset="-52"/>
              </a:rPr>
              <a:t>   27</a:t>
            </a:r>
            <a:r>
              <a:rPr lang="ru-RU" sz="3200" dirty="0" smtClean="0">
                <a:latin typeface="Elektra Light Pro" panose="02000503030000020004" pitchFamily="50" charset="-52"/>
              </a:rPr>
              <a:t> </a:t>
            </a:r>
            <a:r>
              <a:rPr lang="en-US" sz="3200" dirty="0" smtClean="0">
                <a:latin typeface="Elektra Light Pro" panose="02000503030000020004" pitchFamily="50" charset="-52"/>
              </a:rPr>
              <a:t>	</a:t>
            </a:r>
            <a:r>
              <a:rPr lang="ru-RU" sz="2000" dirty="0" smtClean="0">
                <a:latin typeface="Elektra Light Pro" panose="02000503030000020004" pitchFamily="50" charset="-52"/>
              </a:rPr>
              <a:t>количество образовательных учреждений ВО, имеющих базовые кафедры 	в организациях РКО;</a:t>
            </a:r>
          </a:p>
          <a:p>
            <a:pPr lvl="0">
              <a:tabLst>
                <a:tab pos="1079500" algn="l"/>
              </a:tabLst>
            </a:pPr>
            <a:r>
              <a:rPr lang="ru-RU" sz="2800" dirty="0" smtClean="0">
                <a:latin typeface="Elektra Light Pro" panose="02000503030000020004" pitchFamily="50" charset="-52"/>
              </a:rPr>
              <a:t>  108</a:t>
            </a:r>
            <a:r>
              <a:rPr lang="ru-RU" sz="2000" dirty="0" smtClean="0">
                <a:latin typeface="Elektra Light Pro" panose="02000503030000020004" pitchFamily="50" charset="-52"/>
              </a:rPr>
              <a:t> </a:t>
            </a:r>
            <a:r>
              <a:rPr lang="en-US" sz="2000" dirty="0" smtClean="0">
                <a:latin typeface="Elektra Light Pro" panose="02000503030000020004" pitchFamily="50" charset="-52"/>
              </a:rPr>
              <a:t>	</a:t>
            </a:r>
            <a:r>
              <a:rPr lang="ru-RU" sz="2000" dirty="0" smtClean="0">
                <a:latin typeface="Elektra Light Pro" panose="02000503030000020004" pitchFamily="50" charset="-52"/>
              </a:rPr>
              <a:t>количество реализуемых образовательных программ;</a:t>
            </a:r>
          </a:p>
          <a:p>
            <a:pPr lvl="0">
              <a:tabLst>
                <a:tab pos="1079500" algn="l"/>
              </a:tabLst>
            </a:pPr>
            <a:r>
              <a:rPr lang="ru-RU" sz="2800" dirty="0" smtClean="0">
                <a:latin typeface="Elektra Light Pro" panose="02000503030000020004" pitchFamily="50" charset="-52"/>
              </a:rPr>
              <a:t>2944</a:t>
            </a:r>
            <a:r>
              <a:rPr lang="en-US" sz="2800" dirty="0" smtClean="0">
                <a:latin typeface="Elektra Light Pro" panose="02000503030000020004" pitchFamily="50" charset="-52"/>
              </a:rPr>
              <a:t>	</a:t>
            </a:r>
            <a:r>
              <a:rPr lang="ru-RU" sz="2000" dirty="0" smtClean="0">
                <a:latin typeface="Elektra Light Pro" panose="02000503030000020004" pitchFamily="50" charset="-52"/>
              </a:rPr>
              <a:t>количество обучающихся на базовых кафедрах</a:t>
            </a:r>
            <a:r>
              <a:rPr lang="en-US" sz="2000" dirty="0" smtClean="0">
                <a:latin typeface="Elektra Light Pro" panose="02000503030000020004" pitchFamily="50" charset="-52"/>
              </a:rPr>
              <a:t>;</a:t>
            </a:r>
            <a:endParaRPr lang="ru-RU" sz="2000" dirty="0" smtClean="0">
              <a:latin typeface="Elektra Light Pro" panose="02000503030000020004" pitchFamily="50" charset="-52"/>
            </a:endParaRPr>
          </a:p>
          <a:p>
            <a:pPr>
              <a:tabLst>
                <a:tab pos="1079500" algn="l"/>
              </a:tabLst>
            </a:pPr>
            <a:r>
              <a:rPr lang="ru-RU" sz="2800" dirty="0" smtClean="0">
                <a:latin typeface="Elektra Light Pro" panose="02000503030000020004" pitchFamily="50" charset="-52"/>
              </a:rPr>
              <a:t>  259	</a:t>
            </a:r>
            <a:r>
              <a:rPr lang="ru-RU" sz="2000" dirty="0" smtClean="0">
                <a:latin typeface="Elektra Light Pro" panose="02000503030000020004" pitchFamily="50" charset="-52"/>
              </a:rPr>
              <a:t>количество выпускников базовых кафедр, трудоустроенных в 	организациях РКО в 2015 г.</a:t>
            </a:r>
            <a:r>
              <a:rPr lang="en-US" sz="2000" dirty="0" smtClean="0">
                <a:latin typeface="Elektra Light Pro" panose="02000503030000020004" pitchFamily="50" charset="-52"/>
              </a:rPr>
              <a:t>;</a:t>
            </a:r>
            <a:r>
              <a:rPr lang="ru-RU" sz="2000" dirty="0" smtClean="0">
                <a:latin typeface="Elektra Light Pro" panose="02000503030000020004" pitchFamily="50" charset="-52"/>
              </a:rPr>
              <a:t/>
            </a:r>
            <a:br>
              <a:rPr lang="ru-RU" sz="2000" dirty="0" smtClean="0">
                <a:latin typeface="Elektra Light Pro" panose="02000503030000020004" pitchFamily="50" charset="-52"/>
              </a:rPr>
            </a:br>
            <a:r>
              <a:rPr lang="ru-RU" sz="2000" dirty="0" smtClean="0">
                <a:latin typeface="Elektra Light Pro" panose="02000503030000020004" pitchFamily="50" charset="-52"/>
              </a:rPr>
              <a:t>  </a:t>
            </a:r>
            <a:r>
              <a:rPr lang="ru-RU" sz="2800" dirty="0" smtClean="0">
                <a:latin typeface="Elektra Light Pro" panose="02000503030000020004" pitchFamily="50" charset="-52"/>
              </a:rPr>
              <a:t>397</a:t>
            </a:r>
            <a:r>
              <a:rPr lang="en-US" sz="2800" dirty="0" smtClean="0">
                <a:latin typeface="Elektra Light Pro" panose="02000503030000020004" pitchFamily="50" charset="-52"/>
              </a:rPr>
              <a:t>	</a:t>
            </a:r>
            <a:r>
              <a:rPr lang="ru-RU" sz="2000" dirty="0" smtClean="0">
                <a:latin typeface="Elektra Light Pro" panose="02000503030000020004" pitchFamily="50" charset="-52"/>
              </a:rPr>
              <a:t>количество преподавателей базовых кафедр </a:t>
            </a:r>
            <a:r>
              <a:rPr lang="en-US" sz="2000" dirty="0" smtClean="0">
                <a:latin typeface="Elektra Light Pro" panose="02000503030000020004" pitchFamily="50" charset="-52"/>
              </a:rPr>
              <a:t>- </a:t>
            </a:r>
            <a:r>
              <a:rPr lang="ru-RU" sz="2000" dirty="0" smtClean="0">
                <a:latin typeface="Elektra Light Pro" panose="02000503030000020004" pitchFamily="50" charset="-52"/>
              </a:rPr>
              <a:t>работников организаций РКО</a:t>
            </a:r>
            <a:r>
              <a:rPr lang="en-US" sz="2000" dirty="0" smtClean="0">
                <a:latin typeface="Elektra Light Pro" panose="02000503030000020004" pitchFamily="50" charset="-52"/>
              </a:rPr>
              <a:t>.</a:t>
            </a:r>
            <a:endParaRPr lang="ru-RU" sz="2000" dirty="0">
              <a:latin typeface="Elektra Light Pro" panose="02000503030000020004" pitchFamily="50" charset="-52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285782" y="6381958"/>
            <a:ext cx="2743200" cy="365125"/>
          </a:xfrm>
        </p:spPr>
        <p:txBody>
          <a:bodyPr/>
          <a:lstStyle/>
          <a:p>
            <a:fld id="{7585F833-940D-4C3B-AF6E-681B43172852}" type="slidenum">
              <a:rPr lang="ru-RU" smtClean="0"/>
              <a:pPr/>
              <a:t>10</a:t>
            </a:fld>
            <a:endParaRPr lang="ru-RU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2668562" y="4435221"/>
            <a:ext cx="9270889" cy="63295"/>
          </a:xfrm>
          <a:prstGeom prst="line">
            <a:avLst/>
          </a:prstGeom>
          <a:ln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2668562" y="4439310"/>
            <a:ext cx="83533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tabLst>
                <a:tab pos="984250" algn="l"/>
              </a:tabLst>
            </a:pPr>
            <a:r>
              <a:rPr lang="ru-RU" sz="2800" dirty="0" smtClean="0">
                <a:solidFill>
                  <a:srgbClr val="FF0000"/>
                </a:solidFill>
                <a:latin typeface="Elektra Light Pro" panose="02000503030000020004" pitchFamily="50" charset="-52"/>
              </a:rPr>
              <a:t>30%</a:t>
            </a:r>
            <a:r>
              <a:rPr lang="ru-RU" sz="2800" dirty="0">
                <a:solidFill>
                  <a:srgbClr val="FF0000"/>
                </a:solidFill>
                <a:latin typeface="Elektra Light Pro" panose="02000503030000020004" pitchFamily="50" charset="-52"/>
              </a:rPr>
              <a:t> </a:t>
            </a:r>
            <a:r>
              <a:rPr lang="ru-RU" sz="2800" dirty="0" smtClean="0">
                <a:latin typeface="Elektra Light Pro" panose="02000503030000020004" pitchFamily="50" charset="-52"/>
              </a:rPr>
              <a:t>организаций РКО имеют базовые кафедры</a:t>
            </a:r>
            <a:endParaRPr lang="ru-RU" sz="2000" dirty="0">
              <a:latin typeface="Elektra Light Pro" panose="02000503030000020004" pitchFamily="50" charset="-52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62" y="104227"/>
            <a:ext cx="868313" cy="1055863"/>
          </a:xfrm>
          <a:prstGeom prst="rect">
            <a:avLst/>
          </a:prstGeom>
        </p:spPr>
      </p:pic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4571807"/>
              </p:ext>
            </p:extLst>
          </p:nvPr>
        </p:nvGraphicFramePr>
        <p:xfrm>
          <a:off x="1209822" y="5087987"/>
          <a:ext cx="10819160" cy="1293971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809975"/>
                <a:gridCol w="10009185"/>
              </a:tblGrid>
              <a:tr h="386972">
                <a:tc>
                  <a:txBody>
                    <a:bodyPr/>
                    <a:lstStyle/>
                    <a:p>
                      <a:pPr indent="-901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Elektra Light Pro" panose="02000503030000020004" pitchFamily="50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18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Elektra Light Pro" panose="02000503030000020004" pitchFamily="50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Elektra Light Pro" panose="02000503030000020004" pitchFamily="50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Качество образовательных программ</a:t>
                      </a:r>
                      <a:endParaRPr lang="ru-RU" sz="18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Elektra Light Pro" panose="02000503030000020004" pitchFamily="50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614">
                <a:tc>
                  <a:txBody>
                    <a:bodyPr/>
                    <a:lstStyle/>
                    <a:p>
                      <a:pPr indent="-9017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Elektra Light Pro" panose="02000503030000020004" pitchFamily="50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1.1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Elektra Light Pro" panose="02000503030000020004" pitchFamily="50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Elektra Light Pro" panose="02000503030000020004" pitchFamily="50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ОПОП актуализированы в соответствии с ПС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Elektra Light Pro" panose="02000503030000020004" pitchFamily="50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8385">
                <a:tc>
                  <a:txBody>
                    <a:bodyPr/>
                    <a:lstStyle/>
                    <a:p>
                      <a:pPr indent="-9017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Elektra Light Pro" panose="02000503030000020004" pitchFamily="50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1.2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Elektra Light Pro" panose="02000503030000020004" pitchFamily="50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Elektra Light Pro" panose="02000503030000020004" pitchFamily="50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Образовательные программы аккредитованы в рамках профессионально-общественной аккредитации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Elektra Light Pro" panose="02000503030000020004" pitchFamily="50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666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73172" y="491893"/>
            <a:ext cx="9623153" cy="726643"/>
          </a:xfrm>
        </p:spPr>
        <p:txBody>
          <a:bodyPr>
            <a:noAutofit/>
          </a:bodyPr>
          <a:lstStyle/>
          <a:p>
            <a:pPr algn="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Elektra Light Pro" panose="02000503030000020004" pitchFamily="50" charset="-52"/>
                <a:cs typeface="Arial" pitchFamily="34" charset="0"/>
              </a:rPr>
              <a:t>Регламент создания и организация деятельности </a:t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Elektra Light Pro" panose="02000503030000020004" pitchFamily="50" charset="-52"/>
                <a:cs typeface="Arial" pitchFamily="34" charset="0"/>
              </a:rPr>
            </a:b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Elektra Light Pro" panose="02000503030000020004" pitchFamily="50" charset="-52"/>
                <a:cs typeface="Arial" pitchFamily="34" charset="0"/>
              </a:rPr>
              <a:t>базовых кафедр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Elektra Light Pro" panose="02000503030000020004" pitchFamily="50" charset="-52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209822" y="1430427"/>
            <a:ext cx="10857407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1079500" algn="l"/>
              </a:tabLst>
            </a:pPr>
            <a:r>
              <a:rPr lang="ru-RU" sz="2800" dirty="0" smtClean="0">
                <a:latin typeface="Elektra Light Pro" panose="02000503030000020004" pitchFamily="50" charset="-52"/>
              </a:rPr>
              <a:t>   </a:t>
            </a:r>
            <a:r>
              <a:rPr lang="ru-RU" sz="2000" dirty="0" smtClean="0">
                <a:latin typeface="Elektra Light Pro" panose="02000503030000020004" pitchFamily="50" charset="-52"/>
              </a:rPr>
              <a:t/>
            </a:r>
            <a:br>
              <a:rPr lang="ru-RU" sz="2000" dirty="0" smtClean="0">
                <a:latin typeface="Elektra Light Pro" panose="02000503030000020004" pitchFamily="50" charset="-52"/>
              </a:rPr>
            </a:br>
            <a:r>
              <a:rPr lang="ru-RU" sz="2000" dirty="0">
                <a:latin typeface="Elektra Light Pro" panose="02000503030000020004" pitchFamily="50" charset="-52"/>
              </a:rPr>
              <a:t>	</a:t>
            </a:r>
            <a:endParaRPr lang="ru-RU" sz="2000" dirty="0" smtClean="0">
              <a:latin typeface="Elektra Light Pro" panose="02000503030000020004" pitchFamily="50" charset="-52"/>
            </a:endParaRPr>
          </a:p>
          <a:p>
            <a:pPr lvl="0">
              <a:tabLst>
                <a:tab pos="1079500" algn="l"/>
              </a:tabLst>
            </a:pPr>
            <a:endParaRPr lang="ru-RU" sz="2000" dirty="0">
              <a:latin typeface="Elektra Light Pro" panose="02000503030000020004" pitchFamily="50" charset="-52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285782" y="6381958"/>
            <a:ext cx="2743200" cy="365125"/>
          </a:xfrm>
        </p:spPr>
        <p:txBody>
          <a:bodyPr/>
          <a:lstStyle/>
          <a:p>
            <a:fld id="{7585F833-940D-4C3B-AF6E-681B43172852}" type="slidenum">
              <a:rPr lang="ru-RU" smtClean="0"/>
              <a:pPr/>
              <a:t>11</a:t>
            </a:fld>
            <a:endParaRPr lang="ru-RU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2976063" y="4314683"/>
            <a:ext cx="7738336" cy="3104"/>
          </a:xfrm>
          <a:prstGeom prst="line">
            <a:avLst/>
          </a:prstGeom>
          <a:ln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62" y="104227"/>
            <a:ext cx="868313" cy="1055863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6295701"/>
              </p:ext>
            </p:extLst>
          </p:nvPr>
        </p:nvGraphicFramePr>
        <p:xfrm>
          <a:off x="1380725" y="1430427"/>
          <a:ext cx="10515600" cy="47396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/>
              </a:tblGrid>
              <a:tr h="441552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Elektra Light Pro" panose="02000503030000020004" pitchFamily="50" charset="-52"/>
                        </a:rPr>
                        <a:t>ШАГИ 2017-2018 ДЛ</a:t>
                      </a:r>
                      <a:r>
                        <a:rPr lang="ru-RU" sz="1800" b="1" baseline="0" dirty="0" smtClean="0">
                          <a:effectLst/>
                          <a:latin typeface="Elektra Light Pro" panose="02000503030000020004" pitchFamily="50" charset="-52"/>
                        </a:rPr>
                        <a:t>Я РУКОВОДИТЕЛЕЙ БАЗОВЫХ КАФЕДР</a:t>
                      </a:r>
                      <a:r>
                        <a:rPr lang="ru-RU" sz="1800" b="1" dirty="0" smtClean="0">
                          <a:effectLst/>
                          <a:latin typeface="Elektra Light Pro" panose="02000503030000020004" pitchFamily="50" charset="-52"/>
                        </a:rPr>
                        <a:t>:</a:t>
                      </a:r>
                    </a:p>
                    <a:p>
                      <a:pPr marL="342900" indent="-34290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q"/>
                      </a:pPr>
                      <a:r>
                        <a:rPr lang="ru-RU" sz="2400" dirty="0" smtClean="0">
                          <a:effectLst/>
                          <a:latin typeface="Elektra Light Pro" panose="02000503030000020004" pitchFamily="50" charset="-52"/>
                        </a:rPr>
                        <a:t>изменения </a:t>
                      </a:r>
                      <a:r>
                        <a:rPr lang="ru-RU" sz="2400" dirty="0">
                          <a:effectLst/>
                          <a:latin typeface="Elektra Light Pro" panose="02000503030000020004" pitchFamily="50" charset="-52"/>
                        </a:rPr>
                        <a:t>в договоры и положения о создании базовых кафедр </a:t>
                      </a:r>
                      <a:r>
                        <a:rPr lang="ru-RU" sz="2400" dirty="0" smtClean="0">
                          <a:effectLst/>
                          <a:latin typeface="Elektra Light Pro" panose="02000503030000020004" pitchFamily="50" charset="-52"/>
                        </a:rPr>
                        <a:t>(до 30 </a:t>
                      </a:r>
                      <a:r>
                        <a:rPr lang="ru-RU" sz="2400" dirty="0">
                          <a:effectLst/>
                          <a:latin typeface="Elektra Light Pro" panose="02000503030000020004" pitchFamily="50" charset="-52"/>
                        </a:rPr>
                        <a:t>декабря </a:t>
                      </a:r>
                      <a:r>
                        <a:rPr lang="ru-RU" sz="2400" dirty="0" smtClean="0">
                          <a:effectLst/>
                          <a:latin typeface="Elektra Light Pro" panose="02000503030000020004" pitchFamily="50" charset="-52"/>
                        </a:rPr>
                        <a:t>2016);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Elektra Light Pro" panose="02000503030000020004" pitchFamily="50" charset="-52"/>
                          <a:ea typeface="Times New Roman" panose="02020603050405020304" pitchFamily="18" charset="0"/>
                        </a:rPr>
                        <a:t>план-график проведения профессионально-общественной аккредитации профессиональных образовательных программ, реализуемых на базовых кафедрах в 2017– 2018 (до 15 декабря 2016);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</a:pPr>
                      <a:r>
                        <a:rPr kumimoji="0" lang="ru-RU" altLang="ru-RU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Elektra Light Pro" panose="02000503030000020004" pitchFamily="50" charset="-52"/>
                          <a:ea typeface="Times New Roman" panose="02020603050405020304" pitchFamily="18" charset="0"/>
                        </a:rPr>
                        <a:t>самообследование</a:t>
                      </a: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Elektra Light Pro" panose="02000503030000020004" pitchFamily="50" charset="-52"/>
                          <a:ea typeface="Times New Roman" panose="02020603050405020304" pitchFamily="18" charset="0"/>
                        </a:rPr>
                        <a:t> деятельности базовых кафедр на основании критериев и параметров эффективности деятельности, представленных в Регламенте (до 30 апреля 2017)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Elektra Light Pro" panose="02000503030000020004" pitchFamily="50" charset="-52"/>
                          <a:ea typeface="Times New Roman" panose="02020603050405020304" pitchFamily="18" charset="0"/>
                        </a:rPr>
                        <a:t>очные визиты на базовые кафедры (май-июль 2017)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lektra Light Pro" panose="02000503030000020004" pitchFamily="50" charset="-52"/>
                        </a:rPr>
                        <a:t>секция в рамках НТК «Орбита молодежи»</a:t>
                      </a:r>
                    </a:p>
                    <a:p>
                      <a:pPr indent="450215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914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86195" y="151041"/>
            <a:ext cx="10381034" cy="726643"/>
          </a:xfrm>
        </p:spPr>
        <p:txBody>
          <a:bodyPr>
            <a:noAutofit/>
          </a:bodyPr>
          <a:lstStyle/>
          <a:p>
            <a:pPr algn="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Elektra Light Pro" panose="02000503030000020004" pitchFamily="50" charset="-52"/>
                <a:cs typeface="Arial" pitchFamily="34" charset="0"/>
              </a:rPr>
              <a:t>Независимая оценка профессиональных квалификаций 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Elektra Light Pro" panose="02000503030000020004" pitchFamily="50" charset="-52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209822" y="1430427"/>
            <a:ext cx="10857407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1079500" algn="l"/>
              </a:tabLst>
            </a:pPr>
            <a:r>
              <a:rPr lang="ru-RU" sz="2800" dirty="0" smtClean="0">
                <a:latin typeface="Elektra Light Pro" panose="02000503030000020004" pitchFamily="50" charset="-52"/>
              </a:rPr>
              <a:t>   </a:t>
            </a:r>
            <a:r>
              <a:rPr lang="ru-RU" sz="2000" dirty="0" smtClean="0">
                <a:latin typeface="Elektra Light Pro" panose="02000503030000020004" pitchFamily="50" charset="-52"/>
              </a:rPr>
              <a:t/>
            </a:r>
            <a:br>
              <a:rPr lang="ru-RU" sz="2000" dirty="0" smtClean="0">
                <a:latin typeface="Elektra Light Pro" panose="02000503030000020004" pitchFamily="50" charset="-52"/>
              </a:rPr>
            </a:br>
            <a:r>
              <a:rPr lang="ru-RU" sz="2000" dirty="0">
                <a:latin typeface="Elektra Light Pro" panose="02000503030000020004" pitchFamily="50" charset="-52"/>
              </a:rPr>
              <a:t>	</a:t>
            </a:r>
            <a:endParaRPr lang="ru-RU" sz="2000" dirty="0" smtClean="0">
              <a:latin typeface="Elektra Light Pro" panose="02000503030000020004" pitchFamily="50" charset="-52"/>
            </a:endParaRPr>
          </a:p>
          <a:p>
            <a:pPr lvl="0">
              <a:tabLst>
                <a:tab pos="1079500" algn="l"/>
              </a:tabLst>
            </a:pPr>
            <a:endParaRPr lang="ru-RU" sz="2000" dirty="0">
              <a:latin typeface="Elektra Light Pro" panose="02000503030000020004" pitchFamily="50" charset="-52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285782" y="6381958"/>
            <a:ext cx="2743200" cy="365125"/>
          </a:xfrm>
        </p:spPr>
        <p:txBody>
          <a:bodyPr/>
          <a:lstStyle/>
          <a:p>
            <a:fld id="{7585F833-940D-4C3B-AF6E-681B43172852}" type="slidenum">
              <a:rPr lang="ru-RU" smtClean="0"/>
              <a:pPr/>
              <a:t>12</a:t>
            </a:fld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62" y="104227"/>
            <a:ext cx="868313" cy="105586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225142" y="698425"/>
            <a:ext cx="7094635" cy="46166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5B9BD5">
                    <a:lumMod val="75000"/>
                  </a:srgbClr>
                </a:solidFill>
                <a:latin typeface="Elektra Light Pro" panose="02000503030000020004" pitchFamily="50" charset="-52"/>
              </a:rPr>
              <a:t>Комплекты оценочных средств (КОС) - 2016</a:t>
            </a:r>
            <a:endParaRPr lang="ru-RU" sz="800" b="1" dirty="0" smtClean="0">
              <a:solidFill>
                <a:srgbClr val="5B9BD5">
                  <a:lumMod val="75000"/>
                </a:srgbClr>
              </a:solidFill>
              <a:latin typeface="Elektra Light Pro" panose="02000503030000020004" pitchFamily="50" charset="-52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9172354"/>
              </p:ext>
            </p:extLst>
          </p:nvPr>
        </p:nvGraphicFramePr>
        <p:xfrm>
          <a:off x="2306704" y="1626902"/>
          <a:ext cx="8350678" cy="43917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1187"/>
                <a:gridCol w="3685057"/>
                <a:gridCol w="3100480"/>
                <a:gridCol w="1043954"/>
              </a:tblGrid>
              <a:tr h="6216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№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п\п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Наименование профессиональных квалификаций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Наименование профессиональных стандартов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Уровень (подуровень)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/>
                </a:tc>
              </a:tr>
              <a:tr h="4144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Слесарь-сборщик ракетно-космической техники 3 уровня квалификации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Слесарь-сборщик ракетно-космической техники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 anchor="ctr"/>
                </a:tc>
              </a:tr>
              <a:tr h="4144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Слесарь-сборщик ракетно-космической техники 4 уровня квалификации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 anchor="ctr"/>
                </a:tc>
              </a:tr>
              <a:tr h="6216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Инженер-технолог механосборочных работ в ракетно-космической промышленности 6 уровня квалификации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Инженер-технолог по изготовлению космических аппаратов и систем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 anchor="ctr"/>
                </a:tc>
              </a:tr>
              <a:tr h="6216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Контролёр комплектующих изделий ракетно-космической промышленности в состоянии поставки 3 уровня квалификации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Специалист по входному контролю комплектующих изделий в РКП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 anchor="ctr"/>
                </a:tc>
              </a:tr>
              <a:tr h="10360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Слесарь-сборщик по сопровождению основных и вспомогательных операций при сборке сборочных единиц автоматических космических аппаратов 3 уровня квалификации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Слесарь-сборщик автоматических космических аппаратов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 anchor="ctr"/>
                </a:tc>
              </a:tr>
              <a:tr h="6216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Слесарь-сборщик по сборке сборочных единиц автоматических космических аппаратов 3 уровня квалификации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399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39175" y="6337300"/>
            <a:ext cx="2743200" cy="365125"/>
          </a:xfrm>
        </p:spPr>
        <p:txBody>
          <a:bodyPr/>
          <a:lstStyle/>
          <a:p>
            <a:fld id="{8118B954-1A97-4058-B670-A238466B588C}" type="slidenum">
              <a:rPr lang="ru-RU" smtClean="0">
                <a:solidFill>
                  <a:prstClr val="black">
                    <a:tint val="75000"/>
                  </a:prstClr>
                </a:solidFill>
                <a:latin typeface="Franklin Gothic Demi Cond" panose="020B0706030402020204" pitchFamily="34" charset="0"/>
              </a:rPr>
              <a:pPr/>
              <a:t>13</a:t>
            </a:fld>
            <a:endParaRPr lang="ru-RU" dirty="0">
              <a:solidFill>
                <a:prstClr val="black">
                  <a:tint val="75000"/>
                </a:prst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5795" y="2009973"/>
            <a:ext cx="1219200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solidFill>
                  <a:schemeClr val="accent1">
                    <a:lumMod val="75000"/>
                  </a:schemeClr>
                </a:solidFill>
                <a:latin typeface="Elektra Light Pro" panose="02000503030000020004" pitchFamily="50" charset="-52"/>
              </a:rPr>
              <a:t>Благодарю за внимание</a:t>
            </a:r>
            <a:r>
              <a:rPr lang="en-US" sz="5400" dirty="0" smtClean="0">
                <a:solidFill>
                  <a:schemeClr val="accent1">
                    <a:lumMod val="75000"/>
                  </a:schemeClr>
                </a:solidFill>
                <a:latin typeface="Elektra Light Pro" panose="02000503030000020004" pitchFamily="50" charset="-52"/>
              </a:rPr>
              <a:t>!</a:t>
            </a:r>
            <a:endParaRPr lang="ru-RU" sz="5400" dirty="0" smtClean="0">
              <a:solidFill>
                <a:schemeClr val="accent1">
                  <a:lumMod val="75000"/>
                </a:schemeClr>
              </a:solidFill>
              <a:latin typeface="Elektra Light Pro" panose="02000503030000020004" pitchFamily="50" charset="-52"/>
            </a:endParaRPr>
          </a:p>
          <a:p>
            <a:pPr algn="ctr"/>
            <a:endParaRPr lang="en-US" sz="3200" dirty="0" smtClean="0">
              <a:solidFill>
                <a:schemeClr val="accent1">
                  <a:lumMod val="75000"/>
                </a:schemeClr>
              </a:solidFill>
              <a:latin typeface="Elektra Light Pro" panose="02000503030000020004" pitchFamily="50" charset="-52"/>
            </a:endParaRPr>
          </a:p>
          <a:p>
            <a:pPr algn="ctr"/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Elektra Light Pro" panose="02000503030000020004" pitchFamily="50" charset="-52"/>
                <a:hlinkClick r:id="rId2"/>
              </a:rPr>
              <a:t>fomina.oe@roscosmos.ru</a:t>
            </a:r>
            <a:endParaRPr lang="ru-RU" sz="3200" dirty="0" smtClean="0">
              <a:solidFill>
                <a:schemeClr val="accent1">
                  <a:lumMod val="75000"/>
                </a:schemeClr>
              </a:solidFill>
              <a:latin typeface="Elektra Light Pro" panose="02000503030000020004" pitchFamily="50" charset="-52"/>
            </a:endParaRPr>
          </a:p>
          <a:p>
            <a:pPr algn="ctr"/>
            <a:r>
              <a:rPr lang="ru-RU" sz="2800" dirty="0" smtClean="0">
                <a:solidFill>
                  <a:srgbClr val="3876C2"/>
                </a:solidFill>
                <a:latin typeface="Elektra Light Pro" panose="02000503030000020004" pitchFamily="50" charset="-52"/>
              </a:rPr>
              <a:t>+7-495-780-2244 (</a:t>
            </a:r>
            <a:r>
              <a:rPr lang="ru-RU" dirty="0" smtClean="0">
                <a:solidFill>
                  <a:srgbClr val="3876C2"/>
                </a:solidFill>
                <a:latin typeface="Elektra Light Pro" panose="02000503030000020004" pitchFamily="50" charset="-52"/>
              </a:rPr>
              <a:t>доб.</a:t>
            </a:r>
            <a:r>
              <a:rPr lang="ru-RU" sz="2800" dirty="0" smtClean="0">
                <a:solidFill>
                  <a:srgbClr val="3876C2"/>
                </a:solidFill>
                <a:latin typeface="Elektra Light Pro" panose="02000503030000020004" pitchFamily="50" charset="-52"/>
              </a:rPr>
              <a:t>2360)</a:t>
            </a:r>
            <a:endParaRPr lang="en-US" sz="2800" dirty="0" smtClean="0">
              <a:solidFill>
                <a:srgbClr val="3876C2"/>
              </a:solidFill>
              <a:latin typeface="Elektra Light Pro" panose="02000503030000020004" pitchFamily="50" charset="-52"/>
            </a:endParaRPr>
          </a:p>
          <a:p>
            <a:pPr algn="ctr"/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Elektra Light Pro" panose="02000503030000020004" pitchFamily="50" charset="-52"/>
              </a:rPr>
              <a:t> </a:t>
            </a:r>
            <a:endParaRPr lang="ru-RU" sz="3200" dirty="0">
              <a:solidFill>
                <a:schemeClr val="accent1">
                  <a:lumMod val="75000"/>
                </a:schemeClr>
              </a:solidFill>
              <a:latin typeface="Elektra Light Pro" panose="02000503030000020004" pitchFamily="50" charset="-52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62" y="104228"/>
            <a:ext cx="1037858" cy="126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02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890750" y="6311144"/>
            <a:ext cx="2743200" cy="365125"/>
          </a:xfrm>
        </p:spPr>
        <p:txBody>
          <a:bodyPr/>
          <a:lstStyle/>
          <a:p>
            <a:fld id="{8118B954-1A97-4058-B670-A238466B58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Полилиния 8"/>
          <p:cNvSpPr>
            <a:spLocks noChangeArrowheads="1"/>
          </p:cNvSpPr>
          <p:nvPr/>
        </p:nvSpPr>
        <p:spPr bwMode="auto">
          <a:xfrm>
            <a:off x="1757122" y="1768499"/>
            <a:ext cx="5039139" cy="632762"/>
          </a:xfrm>
          <a:custGeom>
            <a:avLst/>
            <a:gdLst>
              <a:gd name="T0" fmla="*/ 1373858 w 2747721"/>
              <a:gd name="T1" fmla="*/ 0 h 1209184"/>
              <a:gd name="T2" fmla="*/ 2747713 w 2747721"/>
              <a:gd name="T3" fmla="*/ 604592 h 1209184"/>
              <a:gd name="T4" fmla="*/ 1373858 w 2747721"/>
              <a:gd name="T5" fmla="*/ 1209184 h 1209184"/>
              <a:gd name="T6" fmla="*/ 0 w 2747721"/>
              <a:gd name="T7" fmla="*/ 604592 h 1209184"/>
              <a:gd name="T8" fmla="*/ 0 w 2747721"/>
              <a:gd name="T9" fmla="*/ 120918 h 1209184"/>
              <a:gd name="T10" fmla="*/ 120918 w 2747721"/>
              <a:gd name="T11" fmla="*/ 0 h 1209184"/>
              <a:gd name="T12" fmla="*/ 2626795 w 2747721"/>
              <a:gd name="T13" fmla="*/ 0 h 1209184"/>
              <a:gd name="T14" fmla="*/ 2747713 w 2747721"/>
              <a:gd name="T15" fmla="*/ 120918 h 1209184"/>
              <a:gd name="T16" fmla="*/ 2747713 w 2747721"/>
              <a:gd name="T17" fmla="*/ 1088266 h 1209184"/>
              <a:gd name="T18" fmla="*/ 2626795 w 2747721"/>
              <a:gd name="T19" fmla="*/ 1209184 h 1209184"/>
              <a:gd name="T20" fmla="*/ 120918 w 2747721"/>
              <a:gd name="T21" fmla="*/ 1209184 h 1209184"/>
              <a:gd name="T22" fmla="*/ 0 w 2747721"/>
              <a:gd name="T23" fmla="*/ 1088266 h 1209184"/>
              <a:gd name="T24" fmla="*/ 0 w 2747721"/>
              <a:gd name="T25" fmla="*/ 120918 h 1209184"/>
              <a:gd name="T26" fmla="*/ 17694720 60000 65536"/>
              <a:gd name="T27" fmla="*/ 0 60000 65536"/>
              <a:gd name="T28" fmla="*/ 5898240 60000 65536"/>
              <a:gd name="T29" fmla="*/ 1179648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747721"/>
              <a:gd name="T40" fmla="*/ 0 h 1209184"/>
              <a:gd name="T41" fmla="*/ 2747721 w 2747721"/>
              <a:gd name="T42" fmla="*/ 1209184 h 120918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747721" h="1209184">
                <a:moveTo>
                  <a:pt x="0" y="120918"/>
                </a:moveTo>
                <a:cubicBezTo>
                  <a:pt x="0" y="54137"/>
                  <a:pt x="54137" y="0"/>
                  <a:pt x="120918" y="0"/>
                </a:cubicBezTo>
                <a:lnTo>
                  <a:pt x="2626803" y="0"/>
                </a:lnTo>
                <a:cubicBezTo>
                  <a:pt x="2693585" y="0"/>
                  <a:pt x="2747721" y="54137"/>
                  <a:pt x="2747721" y="120918"/>
                </a:cubicBezTo>
                <a:lnTo>
                  <a:pt x="2747721" y="1088266"/>
                </a:lnTo>
                <a:cubicBezTo>
                  <a:pt x="2747721" y="1155047"/>
                  <a:pt x="2693585" y="1209184"/>
                  <a:pt x="2626803" y="1209184"/>
                </a:cubicBezTo>
                <a:lnTo>
                  <a:pt x="120918" y="1209184"/>
                </a:lnTo>
                <a:cubicBezTo>
                  <a:pt x="54137" y="1209184"/>
                  <a:pt x="0" y="1155047"/>
                  <a:pt x="0" y="1088266"/>
                </a:cubicBezTo>
                <a:lnTo>
                  <a:pt x="0" y="120918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5402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lIns="96377" tIns="96377" rIns="96377" bIns="96377" anchor="ctr" anchorCtr="1"/>
          <a:lstStyle>
            <a:lvl1pPr defTabSz="711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11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11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11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11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11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11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11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11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ts val="700"/>
              </a:spcAft>
            </a:pPr>
            <a:r>
              <a:rPr lang="ru-RU" altLang="ru-RU" sz="2000" dirty="0">
                <a:solidFill>
                  <a:prstClr val="black"/>
                </a:solidFill>
                <a:latin typeface="Franklin Gothic Medium Cond" panose="020B0606030402020204" pitchFamily="34" charset="0"/>
              </a:rPr>
              <a:t>Требования работодателей к квалификациям</a:t>
            </a:r>
          </a:p>
        </p:txBody>
      </p:sp>
      <p:cxnSp>
        <p:nvCxnSpPr>
          <p:cNvPr id="40" name="Прямая со стрелкой 39"/>
          <p:cNvCxnSpPr/>
          <p:nvPr/>
        </p:nvCxnSpPr>
        <p:spPr>
          <a:xfrm>
            <a:off x="4276687" y="2401261"/>
            <a:ext cx="7" cy="245042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Полилиния 12"/>
          <p:cNvSpPr>
            <a:spLocks noChangeArrowheads="1"/>
          </p:cNvSpPr>
          <p:nvPr/>
        </p:nvSpPr>
        <p:spPr bwMode="auto">
          <a:xfrm>
            <a:off x="1757122" y="2646303"/>
            <a:ext cx="5039137" cy="705932"/>
          </a:xfrm>
          <a:custGeom>
            <a:avLst/>
            <a:gdLst>
              <a:gd name="T0" fmla="*/ 1069236 w 2138469"/>
              <a:gd name="T1" fmla="*/ 0 h 1157833"/>
              <a:gd name="T2" fmla="*/ 2138472 w 2138469"/>
              <a:gd name="T3" fmla="*/ 578915 h 1157833"/>
              <a:gd name="T4" fmla="*/ 1069236 w 2138469"/>
              <a:gd name="T5" fmla="*/ 1157829 h 1157833"/>
              <a:gd name="T6" fmla="*/ 0 w 2138469"/>
              <a:gd name="T7" fmla="*/ 578915 h 1157833"/>
              <a:gd name="T8" fmla="*/ 0 w 2138469"/>
              <a:gd name="T9" fmla="*/ 115783 h 1157833"/>
              <a:gd name="T10" fmla="*/ 115783 w 2138469"/>
              <a:gd name="T11" fmla="*/ 0 h 1157833"/>
              <a:gd name="T12" fmla="*/ 2022688 w 2138469"/>
              <a:gd name="T13" fmla="*/ 0 h 1157833"/>
              <a:gd name="T14" fmla="*/ 2138472 w 2138469"/>
              <a:gd name="T15" fmla="*/ 115783 h 1157833"/>
              <a:gd name="T16" fmla="*/ 2138472 w 2138469"/>
              <a:gd name="T17" fmla="*/ 1042046 h 1157833"/>
              <a:gd name="T18" fmla="*/ 2022688 w 2138469"/>
              <a:gd name="T19" fmla="*/ 1157829 h 1157833"/>
              <a:gd name="T20" fmla="*/ 115783 w 2138469"/>
              <a:gd name="T21" fmla="*/ 1157829 h 1157833"/>
              <a:gd name="T22" fmla="*/ 0 w 2138469"/>
              <a:gd name="T23" fmla="*/ 1042046 h 1157833"/>
              <a:gd name="T24" fmla="*/ 0 w 2138469"/>
              <a:gd name="T25" fmla="*/ 115783 h 1157833"/>
              <a:gd name="T26" fmla="*/ 17694720 60000 65536"/>
              <a:gd name="T27" fmla="*/ 0 60000 65536"/>
              <a:gd name="T28" fmla="*/ 5898240 60000 65536"/>
              <a:gd name="T29" fmla="*/ 1179648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138469"/>
              <a:gd name="T40" fmla="*/ 0 h 1157833"/>
              <a:gd name="T41" fmla="*/ 2138469 w 2138469"/>
              <a:gd name="T42" fmla="*/ 1157833 h 115783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138469" h="1157833">
                <a:moveTo>
                  <a:pt x="0" y="115783"/>
                </a:moveTo>
                <a:cubicBezTo>
                  <a:pt x="0" y="51838"/>
                  <a:pt x="51838" y="0"/>
                  <a:pt x="115783" y="0"/>
                </a:cubicBezTo>
                <a:lnTo>
                  <a:pt x="2022686" y="0"/>
                </a:lnTo>
                <a:cubicBezTo>
                  <a:pt x="2086631" y="0"/>
                  <a:pt x="2138469" y="51838"/>
                  <a:pt x="2138469" y="115783"/>
                </a:cubicBezTo>
                <a:lnTo>
                  <a:pt x="2138469" y="1042050"/>
                </a:lnTo>
                <a:cubicBezTo>
                  <a:pt x="2138469" y="1105995"/>
                  <a:pt x="2086631" y="1157833"/>
                  <a:pt x="2022686" y="1157833"/>
                </a:cubicBezTo>
                <a:lnTo>
                  <a:pt x="115783" y="1157833"/>
                </a:lnTo>
                <a:cubicBezTo>
                  <a:pt x="51838" y="1157833"/>
                  <a:pt x="0" y="1105995"/>
                  <a:pt x="0" y="1042050"/>
                </a:cubicBezTo>
                <a:lnTo>
                  <a:pt x="0" y="115783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44450">
            <a:solidFill>
              <a:srgbClr val="FF0000"/>
            </a:solidFill>
            <a:miter lim="800000"/>
            <a:headEnd/>
            <a:tailEnd/>
          </a:ln>
        </p:spPr>
        <p:txBody>
          <a:bodyPr lIns="91065" tIns="91065" rIns="91065" bIns="91065" anchor="ctr" anchorCtr="1"/>
          <a:lstStyle>
            <a:lvl1pPr defTabSz="666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66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66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66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66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66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66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66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66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ts val="600"/>
              </a:spcAft>
            </a:pPr>
            <a:r>
              <a:rPr lang="ru-RU" altLang="ru-RU" sz="2800" b="1" dirty="0" smtClean="0">
                <a:solidFill>
                  <a:prstClr val="black"/>
                </a:solidFill>
                <a:latin typeface="Franklin Gothic Medium Cond" panose="020B0606030402020204" pitchFamily="34" charset="0"/>
              </a:rPr>
              <a:t>Профессиональные стандарты</a:t>
            </a:r>
            <a:endParaRPr lang="ru-RU" altLang="ru-RU" sz="2800" b="1" dirty="0">
              <a:solidFill>
                <a:prstClr val="black"/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43" name="Полилиния 12"/>
          <p:cNvSpPr>
            <a:spLocks noChangeArrowheads="1"/>
          </p:cNvSpPr>
          <p:nvPr/>
        </p:nvSpPr>
        <p:spPr bwMode="auto">
          <a:xfrm>
            <a:off x="8106185" y="1275996"/>
            <a:ext cx="3048793" cy="500206"/>
          </a:xfrm>
          <a:custGeom>
            <a:avLst/>
            <a:gdLst>
              <a:gd name="T0" fmla="*/ 1069236 w 2138469"/>
              <a:gd name="T1" fmla="*/ 0 h 1157833"/>
              <a:gd name="T2" fmla="*/ 2138472 w 2138469"/>
              <a:gd name="T3" fmla="*/ 578915 h 1157833"/>
              <a:gd name="T4" fmla="*/ 1069236 w 2138469"/>
              <a:gd name="T5" fmla="*/ 1157829 h 1157833"/>
              <a:gd name="T6" fmla="*/ 0 w 2138469"/>
              <a:gd name="T7" fmla="*/ 578915 h 1157833"/>
              <a:gd name="T8" fmla="*/ 0 w 2138469"/>
              <a:gd name="T9" fmla="*/ 115783 h 1157833"/>
              <a:gd name="T10" fmla="*/ 115783 w 2138469"/>
              <a:gd name="T11" fmla="*/ 0 h 1157833"/>
              <a:gd name="T12" fmla="*/ 2022688 w 2138469"/>
              <a:gd name="T13" fmla="*/ 0 h 1157833"/>
              <a:gd name="T14" fmla="*/ 2138472 w 2138469"/>
              <a:gd name="T15" fmla="*/ 115783 h 1157833"/>
              <a:gd name="T16" fmla="*/ 2138472 w 2138469"/>
              <a:gd name="T17" fmla="*/ 1042046 h 1157833"/>
              <a:gd name="T18" fmla="*/ 2022688 w 2138469"/>
              <a:gd name="T19" fmla="*/ 1157829 h 1157833"/>
              <a:gd name="T20" fmla="*/ 115783 w 2138469"/>
              <a:gd name="T21" fmla="*/ 1157829 h 1157833"/>
              <a:gd name="T22" fmla="*/ 0 w 2138469"/>
              <a:gd name="T23" fmla="*/ 1042046 h 1157833"/>
              <a:gd name="T24" fmla="*/ 0 w 2138469"/>
              <a:gd name="T25" fmla="*/ 115783 h 1157833"/>
              <a:gd name="T26" fmla="*/ 17694720 60000 65536"/>
              <a:gd name="T27" fmla="*/ 0 60000 65536"/>
              <a:gd name="T28" fmla="*/ 5898240 60000 65536"/>
              <a:gd name="T29" fmla="*/ 1179648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138469"/>
              <a:gd name="T40" fmla="*/ 0 h 1157833"/>
              <a:gd name="T41" fmla="*/ 2138469 w 2138469"/>
              <a:gd name="T42" fmla="*/ 1157833 h 115783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138469" h="1157833">
                <a:moveTo>
                  <a:pt x="0" y="115783"/>
                </a:moveTo>
                <a:cubicBezTo>
                  <a:pt x="0" y="51838"/>
                  <a:pt x="51838" y="0"/>
                  <a:pt x="115783" y="0"/>
                </a:cubicBezTo>
                <a:lnTo>
                  <a:pt x="2022686" y="0"/>
                </a:lnTo>
                <a:cubicBezTo>
                  <a:pt x="2086631" y="0"/>
                  <a:pt x="2138469" y="51838"/>
                  <a:pt x="2138469" y="115783"/>
                </a:cubicBezTo>
                <a:lnTo>
                  <a:pt x="2138469" y="1042050"/>
                </a:lnTo>
                <a:cubicBezTo>
                  <a:pt x="2138469" y="1105995"/>
                  <a:pt x="2086631" y="1157833"/>
                  <a:pt x="2022686" y="1157833"/>
                </a:cubicBezTo>
                <a:lnTo>
                  <a:pt x="115783" y="1157833"/>
                </a:lnTo>
                <a:cubicBezTo>
                  <a:pt x="51838" y="1157833"/>
                  <a:pt x="0" y="1105995"/>
                  <a:pt x="0" y="1042050"/>
                </a:cubicBezTo>
                <a:lnTo>
                  <a:pt x="0" y="115783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  <a:headEnd/>
            <a:tailEnd/>
          </a:ln>
          <a:effectLst>
            <a:outerShdw blurRad="107950" dist="12700" dir="5400000" algn="ctr">
              <a:srgbClr val="000000"/>
            </a:outerShdw>
          </a:effectLst>
        </p:spPr>
        <p:style>
          <a:lnRef idx="0">
            <a:schemeClr val="accent1"/>
          </a:lnRef>
          <a:fillRef idx="1002">
            <a:schemeClr val="dk2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065" tIns="91065" rIns="91065" bIns="91065" anchor="ctr" anchorCtr="1"/>
          <a:lstStyle>
            <a:lvl1pPr defTabSz="666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66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66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66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66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66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66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66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66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ts val="600"/>
              </a:spcAft>
            </a:pPr>
            <a:r>
              <a:rPr lang="ru-RU" altLang="ru-RU" sz="1600" b="1" dirty="0" smtClean="0">
                <a:solidFill>
                  <a:prstClr val="black"/>
                </a:solidFill>
                <a:latin typeface="Franklin Gothic Medium Cond" panose="020B0606030402020204" pitchFamily="34" charset="0"/>
              </a:rPr>
              <a:t>Национальная рамка квалификаций</a:t>
            </a:r>
            <a:endParaRPr lang="ru-RU" altLang="ru-RU" sz="1600" b="1" dirty="0">
              <a:solidFill>
                <a:prstClr val="black"/>
              </a:solidFill>
              <a:latin typeface="Franklin Gothic Medium Cond" panose="020B0606030402020204" pitchFamily="34" charset="0"/>
            </a:endParaRPr>
          </a:p>
        </p:txBody>
      </p:sp>
      <p:cxnSp>
        <p:nvCxnSpPr>
          <p:cNvPr id="45" name="Соединительная линия уступом 44"/>
          <p:cNvCxnSpPr/>
          <p:nvPr/>
        </p:nvCxnSpPr>
        <p:spPr>
          <a:xfrm flipV="1">
            <a:off x="6796266" y="2213969"/>
            <a:ext cx="1309919" cy="502927"/>
          </a:xfrm>
          <a:prstGeom prst="bentConnector3">
            <a:avLst>
              <a:gd name="adj1" fmla="val 50000"/>
            </a:avLst>
          </a:prstGeom>
          <a:ln>
            <a:solidFill>
              <a:schemeClr val="accent5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Полилиния 12"/>
          <p:cNvSpPr>
            <a:spLocks noChangeArrowheads="1"/>
          </p:cNvSpPr>
          <p:nvPr/>
        </p:nvSpPr>
        <p:spPr bwMode="auto">
          <a:xfrm>
            <a:off x="8106185" y="1949709"/>
            <a:ext cx="3048793" cy="528522"/>
          </a:xfrm>
          <a:custGeom>
            <a:avLst/>
            <a:gdLst>
              <a:gd name="T0" fmla="*/ 1069236 w 2138469"/>
              <a:gd name="T1" fmla="*/ 0 h 1157833"/>
              <a:gd name="T2" fmla="*/ 2138472 w 2138469"/>
              <a:gd name="T3" fmla="*/ 578915 h 1157833"/>
              <a:gd name="T4" fmla="*/ 1069236 w 2138469"/>
              <a:gd name="T5" fmla="*/ 1157829 h 1157833"/>
              <a:gd name="T6" fmla="*/ 0 w 2138469"/>
              <a:gd name="T7" fmla="*/ 578915 h 1157833"/>
              <a:gd name="T8" fmla="*/ 0 w 2138469"/>
              <a:gd name="T9" fmla="*/ 115783 h 1157833"/>
              <a:gd name="T10" fmla="*/ 115783 w 2138469"/>
              <a:gd name="T11" fmla="*/ 0 h 1157833"/>
              <a:gd name="T12" fmla="*/ 2022688 w 2138469"/>
              <a:gd name="T13" fmla="*/ 0 h 1157833"/>
              <a:gd name="T14" fmla="*/ 2138472 w 2138469"/>
              <a:gd name="T15" fmla="*/ 115783 h 1157833"/>
              <a:gd name="T16" fmla="*/ 2138472 w 2138469"/>
              <a:gd name="T17" fmla="*/ 1042046 h 1157833"/>
              <a:gd name="T18" fmla="*/ 2022688 w 2138469"/>
              <a:gd name="T19" fmla="*/ 1157829 h 1157833"/>
              <a:gd name="T20" fmla="*/ 115783 w 2138469"/>
              <a:gd name="T21" fmla="*/ 1157829 h 1157833"/>
              <a:gd name="T22" fmla="*/ 0 w 2138469"/>
              <a:gd name="T23" fmla="*/ 1042046 h 1157833"/>
              <a:gd name="T24" fmla="*/ 0 w 2138469"/>
              <a:gd name="T25" fmla="*/ 115783 h 1157833"/>
              <a:gd name="T26" fmla="*/ 17694720 60000 65536"/>
              <a:gd name="T27" fmla="*/ 0 60000 65536"/>
              <a:gd name="T28" fmla="*/ 5898240 60000 65536"/>
              <a:gd name="T29" fmla="*/ 1179648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138469"/>
              <a:gd name="T40" fmla="*/ 0 h 1157833"/>
              <a:gd name="T41" fmla="*/ 2138469 w 2138469"/>
              <a:gd name="T42" fmla="*/ 1157833 h 115783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138469" h="1157833">
                <a:moveTo>
                  <a:pt x="0" y="115783"/>
                </a:moveTo>
                <a:cubicBezTo>
                  <a:pt x="0" y="51838"/>
                  <a:pt x="51838" y="0"/>
                  <a:pt x="115783" y="0"/>
                </a:cubicBezTo>
                <a:lnTo>
                  <a:pt x="2022686" y="0"/>
                </a:lnTo>
                <a:cubicBezTo>
                  <a:pt x="2086631" y="0"/>
                  <a:pt x="2138469" y="51838"/>
                  <a:pt x="2138469" y="115783"/>
                </a:cubicBezTo>
                <a:lnTo>
                  <a:pt x="2138469" y="1042050"/>
                </a:lnTo>
                <a:cubicBezTo>
                  <a:pt x="2138469" y="1105995"/>
                  <a:pt x="2086631" y="1157833"/>
                  <a:pt x="2022686" y="1157833"/>
                </a:cubicBezTo>
                <a:lnTo>
                  <a:pt x="115783" y="1157833"/>
                </a:lnTo>
                <a:cubicBezTo>
                  <a:pt x="51838" y="1157833"/>
                  <a:pt x="0" y="1105995"/>
                  <a:pt x="0" y="1042050"/>
                </a:cubicBezTo>
                <a:lnTo>
                  <a:pt x="0" y="115783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5402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lIns="91065" tIns="91065" rIns="91065" bIns="91065" anchor="ctr" anchorCtr="1"/>
          <a:lstStyle>
            <a:lvl1pPr defTabSz="666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66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66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66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66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66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66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66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66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ts val="600"/>
              </a:spcAft>
            </a:pPr>
            <a:r>
              <a:rPr lang="ru-RU" altLang="ru-RU" dirty="0" smtClean="0">
                <a:solidFill>
                  <a:prstClr val="black"/>
                </a:solidFill>
                <a:latin typeface="Franklin Gothic Medium Cond" panose="020B0606030402020204" pitchFamily="34" charset="0"/>
              </a:rPr>
              <a:t>Отраслевая рамка квалификаций</a:t>
            </a:r>
            <a:endParaRPr lang="ru-RU" altLang="ru-RU" dirty="0">
              <a:solidFill>
                <a:prstClr val="black"/>
              </a:solidFill>
              <a:latin typeface="Franklin Gothic Medium Cond" panose="020B0606030402020204" pitchFamily="34" charset="0"/>
            </a:endParaRPr>
          </a:p>
        </p:txBody>
      </p:sp>
      <p:cxnSp>
        <p:nvCxnSpPr>
          <p:cNvPr id="48" name="Прямая со стрелкой 47"/>
          <p:cNvCxnSpPr/>
          <p:nvPr/>
        </p:nvCxnSpPr>
        <p:spPr>
          <a:xfrm flipV="1">
            <a:off x="6796266" y="2981644"/>
            <a:ext cx="1518088" cy="17624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Полилиния 12"/>
          <p:cNvSpPr>
            <a:spLocks noChangeArrowheads="1"/>
          </p:cNvSpPr>
          <p:nvPr/>
        </p:nvSpPr>
        <p:spPr bwMode="auto">
          <a:xfrm>
            <a:off x="8314354" y="2727825"/>
            <a:ext cx="2733331" cy="507639"/>
          </a:xfrm>
          <a:custGeom>
            <a:avLst/>
            <a:gdLst>
              <a:gd name="T0" fmla="*/ 1069236 w 2138469"/>
              <a:gd name="T1" fmla="*/ 0 h 1157833"/>
              <a:gd name="T2" fmla="*/ 2138472 w 2138469"/>
              <a:gd name="T3" fmla="*/ 578915 h 1157833"/>
              <a:gd name="T4" fmla="*/ 1069236 w 2138469"/>
              <a:gd name="T5" fmla="*/ 1157829 h 1157833"/>
              <a:gd name="T6" fmla="*/ 0 w 2138469"/>
              <a:gd name="T7" fmla="*/ 578915 h 1157833"/>
              <a:gd name="T8" fmla="*/ 0 w 2138469"/>
              <a:gd name="T9" fmla="*/ 115783 h 1157833"/>
              <a:gd name="T10" fmla="*/ 115783 w 2138469"/>
              <a:gd name="T11" fmla="*/ 0 h 1157833"/>
              <a:gd name="T12" fmla="*/ 2022688 w 2138469"/>
              <a:gd name="T13" fmla="*/ 0 h 1157833"/>
              <a:gd name="T14" fmla="*/ 2138472 w 2138469"/>
              <a:gd name="T15" fmla="*/ 115783 h 1157833"/>
              <a:gd name="T16" fmla="*/ 2138472 w 2138469"/>
              <a:gd name="T17" fmla="*/ 1042046 h 1157833"/>
              <a:gd name="T18" fmla="*/ 2022688 w 2138469"/>
              <a:gd name="T19" fmla="*/ 1157829 h 1157833"/>
              <a:gd name="T20" fmla="*/ 115783 w 2138469"/>
              <a:gd name="T21" fmla="*/ 1157829 h 1157833"/>
              <a:gd name="T22" fmla="*/ 0 w 2138469"/>
              <a:gd name="T23" fmla="*/ 1042046 h 1157833"/>
              <a:gd name="T24" fmla="*/ 0 w 2138469"/>
              <a:gd name="T25" fmla="*/ 115783 h 1157833"/>
              <a:gd name="T26" fmla="*/ 17694720 60000 65536"/>
              <a:gd name="T27" fmla="*/ 0 60000 65536"/>
              <a:gd name="T28" fmla="*/ 5898240 60000 65536"/>
              <a:gd name="T29" fmla="*/ 1179648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138469"/>
              <a:gd name="T40" fmla="*/ 0 h 1157833"/>
              <a:gd name="T41" fmla="*/ 2138469 w 2138469"/>
              <a:gd name="T42" fmla="*/ 1157833 h 115783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138469" h="1157833">
                <a:moveTo>
                  <a:pt x="0" y="115783"/>
                </a:moveTo>
                <a:cubicBezTo>
                  <a:pt x="0" y="51838"/>
                  <a:pt x="51838" y="0"/>
                  <a:pt x="115783" y="0"/>
                </a:cubicBezTo>
                <a:lnTo>
                  <a:pt x="2022686" y="0"/>
                </a:lnTo>
                <a:cubicBezTo>
                  <a:pt x="2086631" y="0"/>
                  <a:pt x="2138469" y="51838"/>
                  <a:pt x="2138469" y="115783"/>
                </a:cubicBezTo>
                <a:lnTo>
                  <a:pt x="2138469" y="1042050"/>
                </a:lnTo>
                <a:cubicBezTo>
                  <a:pt x="2138469" y="1105995"/>
                  <a:pt x="2086631" y="1157833"/>
                  <a:pt x="2022686" y="1157833"/>
                </a:cubicBezTo>
                <a:lnTo>
                  <a:pt x="115783" y="1157833"/>
                </a:lnTo>
                <a:cubicBezTo>
                  <a:pt x="51838" y="1157833"/>
                  <a:pt x="0" y="1105995"/>
                  <a:pt x="0" y="1042050"/>
                </a:cubicBezTo>
                <a:lnTo>
                  <a:pt x="0" y="115783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44450">
            <a:solidFill>
              <a:srgbClr val="FF0000"/>
            </a:solidFill>
            <a:miter lim="800000"/>
            <a:headEnd/>
            <a:tailEnd/>
          </a:ln>
        </p:spPr>
        <p:txBody>
          <a:bodyPr lIns="91065" tIns="91065" rIns="91065" bIns="91065" anchor="ctr" anchorCtr="1"/>
          <a:lstStyle>
            <a:lvl1pPr defTabSz="666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66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66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66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66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66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66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66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66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ts val="600"/>
              </a:spcAft>
            </a:pPr>
            <a:r>
              <a:rPr lang="ru-RU" altLang="ru-RU" dirty="0" smtClean="0">
                <a:solidFill>
                  <a:prstClr val="black"/>
                </a:solidFill>
                <a:latin typeface="Franklin Gothic Medium Cond" panose="020B0606030402020204" pitchFamily="34" charset="0"/>
              </a:rPr>
              <a:t>Образовательные стандарты</a:t>
            </a:r>
            <a:endParaRPr lang="ru-RU" altLang="ru-RU" dirty="0">
              <a:solidFill>
                <a:prstClr val="black"/>
              </a:solidFill>
              <a:latin typeface="Franklin Gothic Medium Cond" panose="020B0606030402020204" pitchFamily="34" charset="0"/>
            </a:endParaRPr>
          </a:p>
        </p:txBody>
      </p:sp>
      <p:cxnSp>
        <p:nvCxnSpPr>
          <p:cNvPr id="50" name="Прямая со стрелкой 49"/>
          <p:cNvCxnSpPr/>
          <p:nvPr/>
        </p:nvCxnSpPr>
        <p:spPr>
          <a:xfrm>
            <a:off x="9889717" y="3235464"/>
            <a:ext cx="1926" cy="1625229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Полилиния 50"/>
          <p:cNvSpPr>
            <a:spLocks noChangeArrowheads="1"/>
          </p:cNvSpPr>
          <p:nvPr/>
        </p:nvSpPr>
        <p:spPr bwMode="auto">
          <a:xfrm>
            <a:off x="8314354" y="4868428"/>
            <a:ext cx="2733337" cy="1204898"/>
          </a:xfrm>
          <a:custGeom>
            <a:avLst/>
            <a:gdLst>
              <a:gd name="T0" fmla="*/ 1069236 w 2138469"/>
              <a:gd name="T1" fmla="*/ 0 h 1157833"/>
              <a:gd name="T2" fmla="*/ 2138472 w 2138469"/>
              <a:gd name="T3" fmla="*/ 578915 h 1157833"/>
              <a:gd name="T4" fmla="*/ 1069236 w 2138469"/>
              <a:gd name="T5" fmla="*/ 1157829 h 1157833"/>
              <a:gd name="T6" fmla="*/ 0 w 2138469"/>
              <a:gd name="T7" fmla="*/ 578915 h 1157833"/>
              <a:gd name="T8" fmla="*/ 0 w 2138469"/>
              <a:gd name="T9" fmla="*/ 115783 h 1157833"/>
              <a:gd name="T10" fmla="*/ 115783 w 2138469"/>
              <a:gd name="T11" fmla="*/ 0 h 1157833"/>
              <a:gd name="T12" fmla="*/ 2022688 w 2138469"/>
              <a:gd name="T13" fmla="*/ 0 h 1157833"/>
              <a:gd name="T14" fmla="*/ 2138472 w 2138469"/>
              <a:gd name="T15" fmla="*/ 115783 h 1157833"/>
              <a:gd name="T16" fmla="*/ 2138472 w 2138469"/>
              <a:gd name="T17" fmla="*/ 1042046 h 1157833"/>
              <a:gd name="T18" fmla="*/ 2022688 w 2138469"/>
              <a:gd name="T19" fmla="*/ 1157829 h 1157833"/>
              <a:gd name="T20" fmla="*/ 115783 w 2138469"/>
              <a:gd name="T21" fmla="*/ 1157829 h 1157833"/>
              <a:gd name="T22" fmla="*/ 0 w 2138469"/>
              <a:gd name="T23" fmla="*/ 1042046 h 1157833"/>
              <a:gd name="T24" fmla="*/ 0 w 2138469"/>
              <a:gd name="T25" fmla="*/ 115783 h 1157833"/>
              <a:gd name="T26" fmla="*/ 17694720 60000 65536"/>
              <a:gd name="T27" fmla="*/ 0 60000 65536"/>
              <a:gd name="T28" fmla="*/ 5898240 60000 65536"/>
              <a:gd name="T29" fmla="*/ 1179648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138469"/>
              <a:gd name="T40" fmla="*/ 0 h 1157833"/>
              <a:gd name="T41" fmla="*/ 2138469 w 2138469"/>
              <a:gd name="T42" fmla="*/ 1157833 h 115783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138469" h="1157833">
                <a:moveTo>
                  <a:pt x="0" y="115783"/>
                </a:moveTo>
                <a:cubicBezTo>
                  <a:pt x="0" y="51838"/>
                  <a:pt x="51838" y="0"/>
                  <a:pt x="115783" y="0"/>
                </a:cubicBezTo>
                <a:lnTo>
                  <a:pt x="2022686" y="0"/>
                </a:lnTo>
                <a:cubicBezTo>
                  <a:pt x="2086631" y="0"/>
                  <a:pt x="2138469" y="51838"/>
                  <a:pt x="2138469" y="115783"/>
                </a:cubicBezTo>
                <a:lnTo>
                  <a:pt x="2138469" y="1042050"/>
                </a:lnTo>
                <a:cubicBezTo>
                  <a:pt x="2138469" y="1105995"/>
                  <a:pt x="2086631" y="1157833"/>
                  <a:pt x="2022686" y="1157833"/>
                </a:cubicBezTo>
                <a:lnTo>
                  <a:pt x="115783" y="1157833"/>
                </a:lnTo>
                <a:cubicBezTo>
                  <a:pt x="51838" y="1157833"/>
                  <a:pt x="0" y="1105995"/>
                  <a:pt x="0" y="1042050"/>
                </a:cubicBezTo>
                <a:lnTo>
                  <a:pt x="0" y="115783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44450">
            <a:solidFill>
              <a:srgbClr val="FF0000"/>
            </a:solidFill>
            <a:miter lim="800000"/>
            <a:headEnd/>
            <a:tailEnd/>
          </a:ln>
        </p:spPr>
        <p:txBody>
          <a:bodyPr lIns="91065" tIns="91065" rIns="91065" bIns="91065" anchor="ctr" anchorCtr="1"/>
          <a:lstStyle>
            <a:lvl1pPr defTabSz="666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66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66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66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66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66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66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66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66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ts val="600"/>
              </a:spcAft>
            </a:pPr>
            <a:r>
              <a:rPr lang="ru-RU" altLang="ru-RU" sz="2000" dirty="0" smtClean="0">
                <a:solidFill>
                  <a:prstClr val="black"/>
                </a:solidFill>
                <a:latin typeface="Franklin Gothic Medium Cond" panose="020B0606030402020204" pitchFamily="34" charset="0"/>
              </a:rPr>
              <a:t>Образовательные программы</a:t>
            </a:r>
            <a:endParaRPr lang="ru-RU" altLang="ru-RU" sz="2000" dirty="0">
              <a:solidFill>
                <a:prstClr val="black"/>
              </a:solidFill>
              <a:latin typeface="Franklin Gothic Medium Cond" panose="020B0606030402020204" pitchFamily="34" charset="0"/>
            </a:endParaRPr>
          </a:p>
        </p:txBody>
      </p:sp>
      <p:cxnSp>
        <p:nvCxnSpPr>
          <p:cNvPr id="52" name="Прямая со стрелкой 51"/>
          <p:cNvCxnSpPr/>
          <p:nvPr/>
        </p:nvCxnSpPr>
        <p:spPr>
          <a:xfrm>
            <a:off x="7794217" y="2981156"/>
            <a:ext cx="0" cy="764252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Полилиния 14"/>
          <p:cNvSpPr>
            <a:spLocks noChangeArrowheads="1"/>
          </p:cNvSpPr>
          <p:nvPr/>
        </p:nvSpPr>
        <p:spPr bwMode="auto">
          <a:xfrm>
            <a:off x="7053384" y="3763986"/>
            <a:ext cx="2552206" cy="679578"/>
          </a:xfrm>
          <a:custGeom>
            <a:avLst/>
            <a:gdLst>
              <a:gd name="T0" fmla="*/ 1176771 w 2353551"/>
              <a:gd name="T1" fmla="*/ 0 h 1073426"/>
              <a:gd name="T2" fmla="*/ 2353542 w 2353551"/>
              <a:gd name="T3" fmla="*/ 536711 h 1073426"/>
              <a:gd name="T4" fmla="*/ 1176771 w 2353551"/>
              <a:gd name="T5" fmla="*/ 1073420 h 1073426"/>
              <a:gd name="T6" fmla="*/ 0 w 2353551"/>
              <a:gd name="T7" fmla="*/ 536711 h 1073426"/>
              <a:gd name="T8" fmla="*/ 0 w 2353551"/>
              <a:gd name="T9" fmla="*/ 107343 h 1073426"/>
              <a:gd name="T10" fmla="*/ 107343 w 2353551"/>
              <a:gd name="T11" fmla="*/ 0 h 1073426"/>
              <a:gd name="T12" fmla="*/ 2246200 w 2353551"/>
              <a:gd name="T13" fmla="*/ 0 h 1073426"/>
              <a:gd name="T14" fmla="*/ 2353542 w 2353551"/>
              <a:gd name="T15" fmla="*/ 107343 h 1073426"/>
              <a:gd name="T16" fmla="*/ 2353542 w 2353551"/>
              <a:gd name="T17" fmla="*/ 966077 h 1073426"/>
              <a:gd name="T18" fmla="*/ 2246200 w 2353551"/>
              <a:gd name="T19" fmla="*/ 1073420 h 1073426"/>
              <a:gd name="T20" fmla="*/ 107343 w 2353551"/>
              <a:gd name="T21" fmla="*/ 1073420 h 1073426"/>
              <a:gd name="T22" fmla="*/ 0 w 2353551"/>
              <a:gd name="T23" fmla="*/ 966077 h 1073426"/>
              <a:gd name="T24" fmla="*/ 0 w 2353551"/>
              <a:gd name="T25" fmla="*/ 107343 h 1073426"/>
              <a:gd name="T26" fmla="*/ 17694720 60000 65536"/>
              <a:gd name="T27" fmla="*/ 0 60000 65536"/>
              <a:gd name="T28" fmla="*/ 5898240 60000 65536"/>
              <a:gd name="T29" fmla="*/ 1179648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353551"/>
              <a:gd name="T40" fmla="*/ 0 h 1073426"/>
              <a:gd name="T41" fmla="*/ 2353551 w 2353551"/>
              <a:gd name="T42" fmla="*/ 1073426 h 107342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353551" h="1073426">
                <a:moveTo>
                  <a:pt x="0" y="107343"/>
                </a:moveTo>
                <a:cubicBezTo>
                  <a:pt x="0" y="48059"/>
                  <a:pt x="48059" y="0"/>
                  <a:pt x="107343" y="0"/>
                </a:cubicBezTo>
                <a:lnTo>
                  <a:pt x="2246209" y="0"/>
                </a:lnTo>
                <a:cubicBezTo>
                  <a:pt x="2305493" y="0"/>
                  <a:pt x="2353551" y="48059"/>
                  <a:pt x="2353551" y="107343"/>
                </a:cubicBezTo>
                <a:lnTo>
                  <a:pt x="2353551" y="966083"/>
                </a:lnTo>
                <a:cubicBezTo>
                  <a:pt x="2353551" y="1025367"/>
                  <a:pt x="2305493" y="1073426"/>
                  <a:pt x="2246209" y="1073426"/>
                </a:cubicBezTo>
                <a:lnTo>
                  <a:pt x="107343" y="1073426"/>
                </a:lnTo>
                <a:cubicBezTo>
                  <a:pt x="48059" y="1073426"/>
                  <a:pt x="0" y="1025367"/>
                  <a:pt x="0" y="966083"/>
                </a:cubicBezTo>
                <a:lnTo>
                  <a:pt x="0" y="107343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44450">
            <a:solidFill>
              <a:srgbClr val="FF0000"/>
            </a:solidFill>
            <a:miter lim="800000"/>
            <a:headEnd/>
            <a:tailEnd/>
          </a:ln>
        </p:spPr>
        <p:txBody>
          <a:bodyPr lIns="88587" tIns="88587" rIns="88587" bIns="88587" anchor="ctr" anchorCtr="1"/>
          <a:lstStyle>
            <a:lvl1pPr defTabSz="666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66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66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66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66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66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66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66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66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ts val="600"/>
              </a:spcAft>
            </a:pPr>
            <a:r>
              <a:rPr lang="ru-RU" altLang="ru-RU" sz="1400" dirty="0">
                <a:solidFill>
                  <a:prstClr val="black"/>
                </a:solidFill>
                <a:latin typeface="Franklin Gothic Medium Cond" panose="020B0606030402020204" pitchFamily="34" charset="0"/>
              </a:rPr>
              <a:t>Профессионально-общественная аккредитация </a:t>
            </a:r>
            <a:r>
              <a:rPr lang="ru-RU" altLang="ru-RU" sz="1400" dirty="0" smtClean="0">
                <a:solidFill>
                  <a:prstClr val="black"/>
                </a:solidFill>
                <a:latin typeface="Franklin Gothic Medium Cond" panose="020B0606030402020204" pitchFamily="34" charset="0"/>
              </a:rPr>
              <a:t>образовательных  </a:t>
            </a:r>
            <a:r>
              <a:rPr lang="ru-RU" altLang="ru-RU" sz="1400" dirty="0">
                <a:solidFill>
                  <a:prstClr val="black"/>
                </a:solidFill>
                <a:latin typeface="Franklin Gothic Medium Cond" panose="020B0606030402020204" pitchFamily="34" charset="0"/>
              </a:rPr>
              <a:t>программ</a:t>
            </a:r>
          </a:p>
        </p:txBody>
      </p:sp>
      <p:cxnSp>
        <p:nvCxnSpPr>
          <p:cNvPr id="54" name="Прямая со стрелкой 53"/>
          <p:cNvCxnSpPr/>
          <p:nvPr/>
        </p:nvCxnSpPr>
        <p:spPr>
          <a:xfrm flipH="1">
            <a:off x="8967812" y="4462142"/>
            <a:ext cx="2714" cy="398551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Соединительная линия уступом 54"/>
          <p:cNvCxnSpPr/>
          <p:nvPr/>
        </p:nvCxnSpPr>
        <p:spPr>
          <a:xfrm rot="10800000" flipV="1">
            <a:off x="5802282" y="5470874"/>
            <a:ext cx="2512072" cy="602451"/>
          </a:xfrm>
          <a:prstGeom prst="bentConnector3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Полилиния 12"/>
          <p:cNvSpPr>
            <a:spLocks noChangeArrowheads="1"/>
          </p:cNvSpPr>
          <p:nvPr/>
        </p:nvSpPr>
        <p:spPr bwMode="auto">
          <a:xfrm>
            <a:off x="2755578" y="5835509"/>
            <a:ext cx="3046700" cy="475635"/>
          </a:xfrm>
          <a:custGeom>
            <a:avLst/>
            <a:gdLst>
              <a:gd name="T0" fmla="*/ 1069236 w 2138469"/>
              <a:gd name="T1" fmla="*/ 0 h 1157833"/>
              <a:gd name="T2" fmla="*/ 2138472 w 2138469"/>
              <a:gd name="T3" fmla="*/ 578915 h 1157833"/>
              <a:gd name="T4" fmla="*/ 1069236 w 2138469"/>
              <a:gd name="T5" fmla="*/ 1157829 h 1157833"/>
              <a:gd name="T6" fmla="*/ 0 w 2138469"/>
              <a:gd name="T7" fmla="*/ 578915 h 1157833"/>
              <a:gd name="T8" fmla="*/ 0 w 2138469"/>
              <a:gd name="T9" fmla="*/ 115783 h 1157833"/>
              <a:gd name="T10" fmla="*/ 115783 w 2138469"/>
              <a:gd name="T11" fmla="*/ 0 h 1157833"/>
              <a:gd name="T12" fmla="*/ 2022688 w 2138469"/>
              <a:gd name="T13" fmla="*/ 0 h 1157833"/>
              <a:gd name="T14" fmla="*/ 2138472 w 2138469"/>
              <a:gd name="T15" fmla="*/ 115783 h 1157833"/>
              <a:gd name="T16" fmla="*/ 2138472 w 2138469"/>
              <a:gd name="T17" fmla="*/ 1042046 h 1157833"/>
              <a:gd name="T18" fmla="*/ 2022688 w 2138469"/>
              <a:gd name="T19" fmla="*/ 1157829 h 1157833"/>
              <a:gd name="T20" fmla="*/ 115783 w 2138469"/>
              <a:gd name="T21" fmla="*/ 1157829 h 1157833"/>
              <a:gd name="T22" fmla="*/ 0 w 2138469"/>
              <a:gd name="T23" fmla="*/ 1042046 h 1157833"/>
              <a:gd name="T24" fmla="*/ 0 w 2138469"/>
              <a:gd name="T25" fmla="*/ 115783 h 1157833"/>
              <a:gd name="T26" fmla="*/ 17694720 60000 65536"/>
              <a:gd name="T27" fmla="*/ 0 60000 65536"/>
              <a:gd name="T28" fmla="*/ 5898240 60000 65536"/>
              <a:gd name="T29" fmla="*/ 1179648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138469"/>
              <a:gd name="T40" fmla="*/ 0 h 1157833"/>
              <a:gd name="T41" fmla="*/ 2138469 w 2138469"/>
              <a:gd name="T42" fmla="*/ 1157833 h 115783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138469" h="1157833">
                <a:moveTo>
                  <a:pt x="0" y="115783"/>
                </a:moveTo>
                <a:cubicBezTo>
                  <a:pt x="0" y="51838"/>
                  <a:pt x="51838" y="0"/>
                  <a:pt x="115783" y="0"/>
                </a:cubicBezTo>
                <a:lnTo>
                  <a:pt x="2022686" y="0"/>
                </a:lnTo>
                <a:cubicBezTo>
                  <a:pt x="2086631" y="0"/>
                  <a:pt x="2138469" y="51838"/>
                  <a:pt x="2138469" y="115783"/>
                </a:cubicBezTo>
                <a:lnTo>
                  <a:pt x="2138469" y="1042050"/>
                </a:lnTo>
                <a:cubicBezTo>
                  <a:pt x="2138469" y="1105995"/>
                  <a:pt x="2086631" y="1157833"/>
                  <a:pt x="2022686" y="1157833"/>
                </a:cubicBezTo>
                <a:lnTo>
                  <a:pt x="115783" y="1157833"/>
                </a:lnTo>
                <a:cubicBezTo>
                  <a:pt x="51838" y="1157833"/>
                  <a:pt x="0" y="1105995"/>
                  <a:pt x="0" y="1042050"/>
                </a:cubicBezTo>
                <a:lnTo>
                  <a:pt x="0" y="115783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69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25402">
            <a:solidFill>
              <a:srgbClr val="FF0000"/>
            </a:solidFill>
            <a:miter lim="800000"/>
            <a:headEnd/>
            <a:tailEnd/>
          </a:ln>
        </p:spPr>
        <p:txBody>
          <a:bodyPr lIns="91065" tIns="91065" rIns="91065" bIns="91065" anchor="ctr" anchorCtr="1"/>
          <a:lstStyle>
            <a:lvl1pPr defTabSz="666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66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66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66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66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66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66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66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66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ts val="600"/>
              </a:spcAft>
            </a:pPr>
            <a:r>
              <a:rPr lang="ru-RU" altLang="ru-RU" sz="1400" dirty="0" smtClean="0">
                <a:solidFill>
                  <a:prstClr val="black"/>
                </a:solidFill>
                <a:latin typeface="Franklin Gothic Medium Cond" panose="020B0606030402020204" pitchFamily="34" charset="0"/>
              </a:rPr>
              <a:t>Подготовка выпускников вузов/ссузов </a:t>
            </a:r>
            <a:endParaRPr lang="ru-RU" altLang="ru-RU" sz="1400" dirty="0">
              <a:solidFill>
                <a:srgbClr val="0070C0"/>
              </a:solidFill>
              <a:latin typeface="Franklin Gothic Medium Cond" panose="020B0606030402020204" pitchFamily="34" charset="0"/>
            </a:endParaRPr>
          </a:p>
        </p:txBody>
      </p:sp>
      <p:cxnSp>
        <p:nvCxnSpPr>
          <p:cNvPr id="58" name="Соединительная линия уступом 57"/>
          <p:cNvCxnSpPr/>
          <p:nvPr/>
        </p:nvCxnSpPr>
        <p:spPr>
          <a:xfrm rot="10800000">
            <a:off x="5797366" y="5451591"/>
            <a:ext cx="2516989" cy="19285"/>
          </a:xfrm>
          <a:prstGeom prst="bentConnector3">
            <a:avLst/>
          </a:prstGeom>
          <a:ln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Полилиния 12"/>
          <p:cNvSpPr>
            <a:spLocks noChangeArrowheads="1"/>
          </p:cNvSpPr>
          <p:nvPr/>
        </p:nvSpPr>
        <p:spPr bwMode="auto">
          <a:xfrm>
            <a:off x="2751101" y="5201997"/>
            <a:ext cx="3051177" cy="472256"/>
          </a:xfrm>
          <a:custGeom>
            <a:avLst/>
            <a:gdLst>
              <a:gd name="T0" fmla="*/ 1069236 w 2138469"/>
              <a:gd name="T1" fmla="*/ 0 h 1157833"/>
              <a:gd name="T2" fmla="*/ 2138472 w 2138469"/>
              <a:gd name="T3" fmla="*/ 578915 h 1157833"/>
              <a:gd name="T4" fmla="*/ 1069236 w 2138469"/>
              <a:gd name="T5" fmla="*/ 1157829 h 1157833"/>
              <a:gd name="T6" fmla="*/ 0 w 2138469"/>
              <a:gd name="T7" fmla="*/ 578915 h 1157833"/>
              <a:gd name="T8" fmla="*/ 0 w 2138469"/>
              <a:gd name="T9" fmla="*/ 115783 h 1157833"/>
              <a:gd name="T10" fmla="*/ 115783 w 2138469"/>
              <a:gd name="T11" fmla="*/ 0 h 1157833"/>
              <a:gd name="T12" fmla="*/ 2022688 w 2138469"/>
              <a:gd name="T13" fmla="*/ 0 h 1157833"/>
              <a:gd name="T14" fmla="*/ 2138472 w 2138469"/>
              <a:gd name="T15" fmla="*/ 115783 h 1157833"/>
              <a:gd name="T16" fmla="*/ 2138472 w 2138469"/>
              <a:gd name="T17" fmla="*/ 1042046 h 1157833"/>
              <a:gd name="T18" fmla="*/ 2022688 w 2138469"/>
              <a:gd name="T19" fmla="*/ 1157829 h 1157833"/>
              <a:gd name="T20" fmla="*/ 115783 w 2138469"/>
              <a:gd name="T21" fmla="*/ 1157829 h 1157833"/>
              <a:gd name="T22" fmla="*/ 0 w 2138469"/>
              <a:gd name="T23" fmla="*/ 1042046 h 1157833"/>
              <a:gd name="T24" fmla="*/ 0 w 2138469"/>
              <a:gd name="T25" fmla="*/ 115783 h 1157833"/>
              <a:gd name="T26" fmla="*/ 17694720 60000 65536"/>
              <a:gd name="T27" fmla="*/ 0 60000 65536"/>
              <a:gd name="T28" fmla="*/ 5898240 60000 65536"/>
              <a:gd name="T29" fmla="*/ 1179648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138469"/>
              <a:gd name="T40" fmla="*/ 0 h 1157833"/>
              <a:gd name="T41" fmla="*/ 2138469 w 2138469"/>
              <a:gd name="T42" fmla="*/ 1157833 h 115783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138469" h="1157833">
                <a:moveTo>
                  <a:pt x="0" y="115783"/>
                </a:moveTo>
                <a:cubicBezTo>
                  <a:pt x="0" y="51838"/>
                  <a:pt x="51838" y="0"/>
                  <a:pt x="115783" y="0"/>
                </a:cubicBezTo>
                <a:lnTo>
                  <a:pt x="2022686" y="0"/>
                </a:lnTo>
                <a:cubicBezTo>
                  <a:pt x="2086631" y="0"/>
                  <a:pt x="2138469" y="51838"/>
                  <a:pt x="2138469" y="115783"/>
                </a:cubicBezTo>
                <a:lnTo>
                  <a:pt x="2138469" y="1042050"/>
                </a:lnTo>
                <a:cubicBezTo>
                  <a:pt x="2138469" y="1105995"/>
                  <a:pt x="2086631" y="1157833"/>
                  <a:pt x="2022686" y="1157833"/>
                </a:cubicBezTo>
                <a:lnTo>
                  <a:pt x="115783" y="1157833"/>
                </a:lnTo>
                <a:cubicBezTo>
                  <a:pt x="51838" y="1157833"/>
                  <a:pt x="0" y="1105995"/>
                  <a:pt x="0" y="1042050"/>
                </a:cubicBezTo>
                <a:lnTo>
                  <a:pt x="0" y="115783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69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25402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  <p:txBody>
          <a:bodyPr lIns="91065" tIns="91065" rIns="91065" bIns="91065" anchor="ctr" anchorCtr="1"/>
          <a:lstStyle>
            <a:lvl1pPr defTabSz="666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66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66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66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66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66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66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66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66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ts val="600"/>
              </a:spcAft>
            </a:pPr>
            <a:r>
              <a:rPr lang="ru-RU" altLang="ru-RU" sz="1400" dirty="0" smtClean="0">
                <a:solidFill>
                  <a:prstClr val="black"/>
                </a:solidFill>
                <a:latin typeface="Franklin Gothic Medium Cond" panose="020B0606030402020204" pitchFamily="34" charset="0"/>
              </a:rPr>
              <a:t>Повышение квалификации работников</a:t>
            </a:r>
            <a:endParaRPr lang="ru-RU" altLang="ru-RU" sz="1400" dirty="0">
              <a:solidFill>
                <a:srgbClr val="0070C0"/>
              </a:solidFill>
              <a:latin typeface="Franklin Gothic Medium Cond" panose="020B0606030402020204" pitchFamily="34" charset="0"/>
            </a:endParaRPr>
          </a:p>
        </p:txBody>
      </p:sp>
      <p:cxnSp>
        <p:nvCxnSpPr>
          <p:cNvPr id="61" name="Соединительная линия уступом 60"/>
          <p:cNvCxnSpPr/>
          <p:nvPr/>
        </p:nvCxnSpPr>
        <p:spPr>
          <a:xfrm rot="10800000">
            <a:off x="5792414" y="4754223"/>
            <a:ext cx="2521940" cy="716653"/>
          </a:xfrm>
          <a:prstGeom prst="bentConnector3">
            <a:avLst/>
          </a:prstGeom>
          <a:ln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Полилиния 12"/>
          <p:cNvSpPr>
            <a:spLocks noChangeArrowheads="1"/>
          </p:cNvSpPr>
          <p:nvPr/>
        </p:nvSpPr>
        <p:spPr bwMode="auto">
          <a:xfrm>
            <a:off x="2741097" y="4467704"/>
            <a:ext cx="3051313" cy="573037"/>
          </a:xfrm>
          <a:custGeom>
            <a:avLst/>
            <a:gdLst>
              <a:gd name="T0" fmla="*/ 1069236 w 2138469"/>
              <a:gd name="T1" fmla="*/ 0 h 1157833"/>
              <a:gd name="T2" fmla="*/ 2138472 w 2138469"/>
              <a:gd name="T3" fmla="*/ 578915 h 1157833"/>
              <a:gd name="T4" fmla="*/ 1069236 w 2138469"/>
              <a:gd name="T5" fmla="*/ 1157829 h 1157833"/>
              <a:gd name="T6" fmla="*/ 0 w 2138469"/>
              <a:gd name="T7" fmla="*/ 578915 h 1157833"/>
              <a:gd name="T8" fmla="*/ 0 w 2138469"/>
              <a:gd name="T9" fmla="*/ 115783 h 1157833"/>
              <a:gd name="T10" fmla="*/ 115783 w 2138469"/>
              <a:gd name="T11" fmla="*/ 0 h 1157833"/>
              <a:gd name="T12" fmla="*/ 2022688 w 2138469"/>
              <a:gd name="T13" fmla="*/ 0 h 1157833"/>
              <a:gd name="T14" fmla="*/ 2138472 w 2138469"/>
              <a:gd name="T15" fmla="*/ 115783 h 1157833"/>
              <a:gd name="T16" fmla="*/ 2138472 w 2138469"/>
              <a:gd name="T17" fmla="*/ 1042046 h 1157833"/>
              <a:gd name="T18" fmla="*/ 2022688 w 2138469"/>
              <a:gd name="T19" fmla="*/ 1157829 h 1157833"/>
              <a:gd name="T20" fmla="*/ 115783 w 2138469"/>
              <a:gd name="T21" fmla="*/ 1157829 h 1157833"/>
              <a:gd name="T22" fmla="*/ 0 w 2138469"/>
              <a:gd name="T23" fmla="*/ 1042046 h 1157833"/>
              <a:gd name="T24" fmla="*/ 0 w 2138469"/>
              <a:gd name="T25" fmla="*/ 115783 h 1157833"/>
              <a:gd name="T26" fmla="*/ 17694720 60000 65536"/>
              <a:gd name="T27" fmla="*/ 0 60000 65536"/>
              <a:gd name="T28" fmla="*/ 5898240 60000 65536"/>
              <a:gd name="T29" fmla="*/ 1179648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138469"/>
              <a:gd name="T40" fmla="*/ 0 h 1157833"/>
              <a:gd name="T41" fmla="*/ 2138469 w 2138469"/>
              <a:gd name="T42" fmla="*/ 1157833 h 115783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138469" h="1157833">
                <a:moveTo>
                  <a:pt x="0" y="115783"/>
                </a:moveTo>
                <a:cubicBezTo>
                  <a:pt x="0" y="51838"/>
                  <a:pt x="51838" y="0"/>
                  <a:pt x="115783" y="0"/>
                </a:cubicBezTo>
                <a:lnTo>
                  <a:pt x="2022686" y="0"/>
                </a:lnTo>
                <a:cubicBezTo>
                  <a:pt x="2086631" y="0"/>
                  <a:pt x="2138469" y="51838"/>
                  <a:pt x="2138469" y="115783"/>
                </a:cubicBezTo>
                <a:lnTo>
                  <a:pt x="2138469" y="1042050"/>
                </a:lnTo>
                <a:cubicBezTo>
                  <a:pt x="2138469" y="1105995"/>
                  <a:pt x="2086631" y="1157833"/>
                  <a:pt x="2022686" y="1157833"/>
                </a:cubicBezTo>
                <a:lnTo>
                  <a:pt x="115783" y="1157833"/>
                </a:lnTo>
                <a:cubicBezTo>
                  <a:pt x="51838" y="1157833"/>
                  <a:pt x="0" y="1105995"/>
                  <a:pt x="0" y="1042050"/>
                </a:cubicBezTo>
                <a:lnTo>
                  <a:pt x="0" y="115783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69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2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  <p:txBody>
          <a:bodyPr lIns="91065" tIns="91065" rIns="91065" bIns="91065" anchor="ctr" anchorCtr="1"/>
          <a:lstStyle>
            <a:lvl1pPr defTabSz="666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66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66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66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66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66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66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66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66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ru-RU" altLang="ru-RU" dirty="0" smtClean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ru-RU" altLang="ru-RU" sz="1400" dirty="0">
                <a:solidFill>
                  <a:prstClr val="black"/>
                </a:solidFill>
                <a:latin typeface="Franklin Gothic Medium Cond" panose="020B0606030402020204" pitchFamily="34" charset="0"/>
              </a:rPr>
              <a:t>Профессиональная переподготовка работников </a:t>
            </a:r>
            <a:r>
              <a:rPr lang="ru-RU" altLang="ru-RU" sz="1400" dirty="0" smtClean="0">
                <a:solidFill>
                  <a:prstClr val="black"/>
                </a:solidFill>
                <a:latin typeface="Franklin Gothic Medium Cond" panose="020B0606030402020204" pitchFamily="34" charset="0"/>
              </a:rPr>
              <a:t>предприятий</a:t>
            </a:r>
            <a:endParaRPr lang="ru-RU" altLang="ru-RU" sz="1400" dirty="0">
              <a:solidFill>
                <a:prstClr val="black"/>
              </a:solidFill>
              <a:latin typeface="Franklin Gothic Medium Cond" panose="020B0606030402020204" pitchFamily="34" charset="0"/>
            </a:endParaRPr>
          </a:p>
          <a:p>
            <a:pPr algn="ctr" eaLnBrk="1" hangingPunct="1">
              <a:lnSpc>
                <a:spcPct val="90000"/>
              </a:lnSpc>
              <a:spcAft>
                <a:spcPts val="600"/>
              </a:spcAft>
            </a:pPr>
            <a:endParaRPr lang="ru-RU" altLang="ru-RU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cxnSp>
        <p:nvCxnSpPr>
          <p:cNvPr id="66" name="Прямая со стрелкой 65"/>
          <p:cNvCxnSpPr/>
          <p:nvPr/>
        </p:nvCxnSpPr>
        <p:spPr>
          <a:xfrm>
            <a:off x="4276694" y="3352233"/>
            <a:ext cx="0" cy="203378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Полилиния 12"/>
          <p:cNvSpPr>
            <a:spLocks noChangeArrowheads="1"/>
          </p:cNvSpPr>
          <p:nvPr/>
        </p:nvSpPr>
        <p:spPr bwMode="auto">
          <a:xfrm>
            <a:off x="1757122" y="3555611"/>
            <a:ext cx="5039137" cy="604687"/>
          </a:xfrm>
          <a:custGeom>
            <a:avLst/>
            <a:gdLst>
              <a:gd name="T0" fmla="*/ 1069236 w 2138469"/>
              <a:gd name="T1" fmla="*/ 0 h 1157833"/>
              <a:gd name="T2" fmla="*/ 2138472 w 2138469"/>
              <a:gd name="T3" fmla="*/ 578915 h 1157833"/>
              <a:gd name="T4" fmla="*/ 1069236 w 2138469"/>
              <a:gd name="T5" fmla="*/ 1157829 h 1157833"/>
              <a:gd name="T6" fmla="*/ 0 w 2138469"/>
              <a:gd name="T7" fmla="*/ 578915 h 1157833"/>
              <a:gd name="T8" fmla="*/ 0 w 2138469"/>
              <a:gd name="T9" fmla="*/ 115783 h 1157833"/>
              <a:gd name="T10" fmla="*/ 115783 w 2138469"/>
              <a:gd name="T11" fmla="*/ 0 h 1157833"/>
              <a:gd name="T12" fmla="*/ 2022688 w 2138469"/>
              <a:gd name="T13" fmla="*/ 0 h 1157833"/>
              <a:gd name="T14" fmla="*/ 2138472 w 2138469"/>
              <a:gd name="T15" fmla="*/ 115783 h 1157833"/>
              <a:gd name="T16" fmla="*/ 2138472 w 2138469"/>
              <a:gd name="T17" fmla="*/ 1042046 h 1157833"/>
              <a:gd name="T18" fmla="*/ 2022688 w 2138469"/>
              <a:gd name="T19" fmla="*/ 1157829 h 1157833"/>
              <a:gd name="T20" fmla="*/ 115783 w 2138469"/>
              <a:gd name="T21" fmla="*/ 1157829 h 1157833"/>
              <a:gd name="T22" fmla="*/ 0 w 2138469"/>
              <a:gd name="T23" fmla="*/ 1042046 h 1157833"/>
              <a:gd name="T24" fmla="*/ 0 w 2138469"/>
              <a:gd name="T25" fmla="*/ 115783 h 1157833"/>
              <a:gd name="T26" fmla="*/ 17694720 60000 65536"/>
              <a:gd name="T27" fmla="*/ 0 60000 65536"/>
              <a:gd name="T28" fmla="*/ 5898240 60000 65536"/>
              <a:gd name="T29" fmla="*/ 1179648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138469"/>
              <a:gd name="T40" fmla="*/ 0 h 1157833"/>
              <a:gd name="T41" fmla="*/ 2138469 w 2138469"/>
              <a:gd name="T42" fmla="*/ 1157833 h 115783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138469" h="1157833">
                <a:moveTo>
                  <a:pt x="0" y="115783"/>
                </a:moveTo>
                <a:cubicBezTo>
                  <a:pt x="0" y="51838"/>
                  <a:pt x="51838" y="0"/>
                  <a:pt x="115783" y="0"/>
                </a:cubicBezTo>
                <a:lnTo>
                  <a:pt x="2022686" y="0"/>
                </a:lnTo>
                <a:cubicBezTo>
                  <a:pt x="2086631" y="0"/>
                  <a:pt x="2138469" y="51838"/>
                  <a:pt x="2138469" y="115783"/>
                </a:cubicBezTo>
                <a:lnTo>
                  <a:pt x="2138469" y="1042050"/>
                </a:lnTo>
                <a:cubicBezTo>
                  <a:pt x="2138469" y="1105995"/>
                  <a:pt x="2086631" y="1157833"/>
                  <a:pt x="2022686" y="1157833"/>
                </a:cubicBezTo>
                <a:lnTo>
                  <a:pt x="115783" y="1157833"/>
                </a:lnTo>
                <a:cubicBezTo>
                  <a:pt x="51838" y="1157833"/>
                  <a:pt x="0" y="1105995"/>
                  <a:pt x="0" y="1042050"/>
                </a:cubicBezTo>
                <a:lnTo>
                  <a:pt x="0" y="115783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5402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lIns="91065" tIns="91065" rIns="91065" bIns="91065" anchor="ctr" anchorCtr="1"/>
          <a:lstStyle>
            <a:lvl1pPr defTabSz="666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66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66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66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66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66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66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66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66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ts val="600"/>
              </a:spcAft>
            </a:pPr>
            <a:r>
              <a:rPr lang="ru-RU" altLang="ru-RU" sz="2000" dirty="0">
                <a:solidFill>
                  <a:prstClr val="black"/>
                </a:solidFill>
                <a:latin typeface="Franklin Gothic Medium Cond" panose="020B0606030402020204" pitchFamily="34" charset="0"/>
              </a:rPr>
              <a:t>Независимая сертификация квалификаций</a:t>
            </a:r>
          </a:p>
        </p:txBody>
      </p:sp>
      <p:cxnSp>
        <p:nvCxnSpPr>
          <p:cNvPr id="69" name="Соединительная линия уступом 68"/>
          <p:cNvCxnSpPr/>
          <p:nvPr/>
        </p:nvCxnSpPr>
        <p:spPr>
          <a:xfrm>
            <a:off x="2029956" y="4160296"/>
            <a:ext cx="711141" cy="593926"/>
          </a:xfrm>
          <a:prstGeom prst="bentConnector5">
            <a:avLst>
              <a:gd name="adj1" fmla="val 32146"/>
              <a:gd name="adj2" fmla="val 25879"/>
              <a:gd name="adj3" fmla="val 67854"/>
            </a:avLst>
          </a:prstGeom>
          <a:ln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Соединительная линия уступом 69"/>
          <p:cNvCxnSpPr/>
          <p:nvPr/>
        </p:nvCxnSpPr>
        <p:spPr>
          <a:xfrm>
            <a:off x="2029956" y="4160296"/>
            <a:ext cx="725622" cy="1913030"/>
          </a:xfrm>
          <a:prstGeom prst="bentConnector5">
            <a:avLst>
              <a:gd name="adj1" fmla="val 31504"/>
              <a:gd name="adj2" fmla="val 43784"/>
              <a:gd name="adj3" fmla="val 68496"/>
            </a:avLst>
          </a:prstGeom>
          <a:ln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Соединительная линия уступом 71"/>
          <p:cNvCxnSpPr/>
          <p:nvPr/>
        </p:nvCxnSpPr>
        <p:spPr>
          <a:xfrm>
            <a:off x="2029956" y="4160296"/>
            <a:ext cx="721145" cy="1277828"/>
          </a:xfrm>
          <a:prstGeom prst="bentConnector5">
            <a:avLst>
              <a:gd name="adj1" fmla="val 31700"/>
              <a:gd name="adj2" fmla="val 40761"/>
              <a:gd name="adj3" fmla="val 68300"/>
            </a:avLst>
          </a:prstGeom>
          <a:ln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1757122" y="311791"/>
            <a:ext cx="103151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Elektra Light Pro" panose="02000503030000020004" pitchFamily="50" charset="-52"/>
              </a:rPr>
              <a:t>Отраслевая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Elektra Light Pro" panose="02000503030000020004" pitchFamily="50" charset="-52"/>
              </a:rPr>
              <a:t>система профессиональных квалификаций 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Elektra Light Pro" panose="02000503030000020004" pitchFamily="50" charset="-52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62" y="104227"/>
            <a:ext cx="868313" cy="1055863"/>
          </a:xfrm>
          <a:prstGeom prst="rect">
            <a:avLst/>
          </a:prstGeom>
        </p:spPr>
      </p:pic>
      <p:cxnSp>
        <p:nvCxnSpPr>
          <p:cNvPr id="5" name="Прямая со стрелкой 4"/>
          <p:cNvCxnSpPr>
            <a:stCxn id="43" idx="2"/>
            <a:endCxn id="46" idx="0"/>
          </p:cNvCxnSpPr>
          <p:nvPr/>
        </p:nvCxnSpPr>
        <p:spPr>
          <a:xfrm>
            <a:off x="9630584" y="1776200"/>
            <a:ext cx="0" cy="17350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04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39175" y="6337300"/>
            <a:ext cx="2743200" cy="365125"/>
          </a:xfrm>
        </p:spPr>
        <p:txBody>
          <a:bodyPr/>
          <a:lstStyle/>
          <a:p>
            <a:fld id="{8118B954-1A97-4058-B670-A238466B588C}" type="slidenum">
              <a:rPr lang="ru-RU" smtClean="0">
                <a:solidFill>
                  <a:prstClr val="black">
                    <a:tint val="75000"/>
                  </a:prstClr>
                </a:solidFill>
                <a:latin typeface="Franklin Gothic Demi Cond" panose="020B0706030402020204" pitchFamily="34" charset="0"/>
              </a:rPr>
              <a:pPr/>
              <a:t>3</a:t>
            </a:fld>
            <a:endParaRPr lang="ru-RU" dirty="0">
              <a:solidFill>
                <a:prstClr val="black">
                  <a:tint val="75000"/>
                </a:prst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1" name="Freeform 1414"/>
          <p:cNvSpPr>
            <a:spLocks/>
          </p:cNvSpPr>
          <p:nvPr/>
        </p:nvSpPr>
        <p:spPr bwMode="auto">
          <a:xfrm>
            <a:off x="869579" y="1510733"/>
            <a:ext cx="6453326" cy="1027077"/>
          </a:xfrm>
          <a:custGeom>
            <a:avLst/>
            <a:gdLst>
              <a:gd name="T0" fmla="+- 0 720 720"/>
              <a:gd name="T1" fmla="*/ T0 w 2022"/>
              <a:gd name="T2" fmla="+- 0 4220 2519"/>
              <a:gd name="T3" fmla="*/ 4220 h 1701"/>
              <a:gd name="T4" fmla="+- 0 2742 720"/>
              <a:gd name="T5" fmla="*/ T4 w 2022"/>
              <a:gd name="T6" fmla="+- 0 4220 2519"/>
              <a:gd name="T7" fmla="*/ 4220 h 1701"/>
              <a:gd name="T8" fmla="+- 0 2742 720"/>
              <a:gd name="T9" fmla="*/ T8 w 2022"/>
              <a:gd name="T10" fmla="+- 0 2519 2519"/>
              <a:gd name="T11" fmla="*/ 2519 h 1701"/>
              <a:gd name="T12" fmla="+- 0 720 720"/>
              <a:gd name="T13" fmla="*/ T12 w 2022"/>
              <a:gd name="T14" fmla="+- 0 2519 2519"/>
              <a:gd name="T15" fmla="*/ 2519 h 1701"/>
              <a:gd name="T16" fmla="+- 0 720 720"/>
              <a:gd name="T17" fmla="*/ T16 w 2022"/>
              <a:gd name="T18" fmla="+- 0 4220 2519"/>
              <a:gd name="T19" fmla="*/ 4220 h 170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2022" h="1701">
                <a:moveTo>
                  <a:pt x="0" y="1701"/>
                </a:moveTo>
                <a:lnTo>
                  <a:pt x="2022" y="1701"/>
                </a:lnTo>
                <a:lnTo>
                  <a:pt x="2022" y="0"/>
                </a:lnTo>
                <a:lnTo>
                  <a:pt x="0" y="0"/>
                </a:lnTo>
                <a:lnTo>
                  <a:pt x="0" y="1701"/>
                </a:ln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Franklin Gothic Demi Cond" panose="020B0706030402020204" pitchFamily="34" charset="0"/>
              </a:rPr>
              <a:t>Разработка </a:t>
            </a:r>
            <a:r>
              <a:rPr lang="ru-RU" sz="2400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и </a:t>
            </a:r>
            <a:r>
              <a:rPr lang="ru-RU" sz="2400" dirty="0" smtClean="0">
                <a:solidFill>
                  <a:srgbClr val="FF0000"/>
                </a:solidFill>
                <a:latin typeface="Franklin Gothic Demi Cond" panose="020B0706030402020204" pitchFamily="34" charset="0"/>
              </a:rPr>
              <a:t>актуализация ФГОС </a:t>
            </a:r>
            <a:r>
              <a:rPr lang="ru-RU" sz="2400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и образовательных </a:t>
            </a:r>
            <a:r>
              <a:rPr lang="ru-RU" sz="2400" dirty="0" smtClean="0">
                <a:solidFill>
                  <a:srgbClr val="FF0000"/>
                </a:solidFill>
                <a:latin typeface="Franklin Gothic Demi Cond" panose="020B0706030402020204" pitchFamily="34" charset="0"/>
              </a:rPr>
              <a:t>программ </a:t>
            </a:r>
            <a:endParaRPr lang="ru-RU" dirty="0">
              <a:solidFill>
                <a:schemeClr val="accent5">
                  <a:lumMod val="75000"/>
                </a:scheme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3" name="Freeform 1414"/>
          <p:cNvSpPr>
            <a:spLocks/>
          </p:cNvSpPr>
          <p:nvPr/>
        </p:nvSpPr>
        <p:spPr bwMode="auto">
          <a:xfrm>
            <a:off x="5146461" y="4439319"/>
            <a:ext cx="6318191" cy="1272471"/>
          </a:xfrm>
          <a:custGeom>
            <a:avLst/>
            <a:gdLst>
              <a:gd name="T0" fmla="+- 0 720 720"/>
              <a:gd name="T1" fmla="*/ T0 w 2022"/>
              <a:gd name="T2" fmla="+- 0 4220 2519"/>
              <a:gd name="T3" fmla="*/ 4220 h 1701"/>
              <a:gd name="T4" fmla="+- 0 2742 720"/>
              <a:gd name="T5" fmla="*/ T4 w 2022"/>
              <a:gd name="T6" fmla="+- 0 4220 2519"/>
              <a:gd name="T7" fmla="*/ 4220 h 1701"/>
              <a:gd name="T8" fmla="+- 0 2742 720"/>
              <a:gd name="T9" fmla="*/ T8 w 2022"/>
              <a:gd name="T10" fmla="+- 0 2519 2519"/>
              <a:gd name="T11" fmla="*/ 2519 h 1701"/>
              <a:gd name="T12" fmla="+- 0 720 720"/>
              <a:gd name="T13" fmla="*/ T12 w 2022"/>
              <a:gd name="T14" fmla="+- 0 2519 2519"/>
              <a:gd name="T15" fmla="*/ 2519 h 1701"/>
              <a:gd name="T16" fmla="+- 0 720 720"/>
              <a:gd name="T17" fmla="*/ T16 w 2022"/>
              <a:gd name="T18" fmla="+- 0 4220 2519"/>
              <a:gd name="T19" fmla="*/ 4220 h 170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2022" h="1701">
                <a:moveTo>
                  <a:pt x="0" y="1701"/>
                </a:moveTo>
                <a:lnTo>
                  <a:pt x="2022" y="1701"/>
                </a:lnTo>
                <a:lnTo>
                  <a:pt x="2022" y="0"/>
                </a:lnTo>
                <a:lnTo>
                  <a:pt x="0" y="0"/>
                </a:lnTo>
                <a:lnTo>
                  <a:pt x="0" y="1701"/>
                </a:ln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Franklin Gothic Demi Cond" panose="020B0706030402020204" pitchFamily="34" charset="0"/>
              </a:rPr>
              <a:t>Проведение </a:t>
            </a:r>
            <a:r>
              <a:rPr lang="ru-RU" sz="2400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независимой оценки </a:t>
            </a:r>
            <a:r>
              <a:rPr lang="ru-RU" sz="2400" dirty="0" smtClean="0">
                <a:solidFill>
                  <a:srgbClr val="FF0000"/>
                </a:solidFill>
                <a:latin typeface="Franklin Gothic Demi Cond" panose="020B0706030402020204" pitchFamily="34" charset="0"/>
              </a:rPr>
              <a:t>профессиональных квалификаций </a:t>
            </a:r>
            <a:r>
              <a:rPr lang="ru-RU" sz="2400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в </a:t>
            </a:r>
            <a:r>
              <a:rPr lang="ru-RU" sz="2400" dirty="0" smtClean="0">
                <a:solidFill>
                  <a:srgbClr val="FF0000"/>
                </a:solidFill>
                <a:latin typeface="Franklin Gothic Demi Cond" panose="020B0706030402020204" pitchFamily="34" charset="0"/>
              </a:rPr>
              <a:t>Центрах </a:t>
            </a:r>
            <a:r>
              <a:rPr lang="ru-RU" sz="2400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оценки и </a:t>
            </a:r>
            <a:r>
              <a:rPr lang="ru-RU" sz="2400" dirty="0" smtClean="0">
                <a:solidFill>
                  <a:srgbClr val="FF0000"/>
                </a:solidFill>
                <a:latin typeface="Franklin Gothic Demi Cond" panose="020B0706030402020204" pitchFamily="34" charset="0"/>
              </a:rPr>
              <a:t>сертификации квалификаций</a:t>
            </a:r>
            <a:endParaRPr lang="ru-RU" sz="1600" dirty="0">
              <a:solidFill>
                <a:schemeClr val="accent5">
                  <a:lumMod val="75000"/>
                </a:scheme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6" name="Freeform 1414"/>
          <p:cNvSpPr>
            <a:spLocks/>
          </p:cNvSpPr>
          <p:nvPr/>
        </p:nvSpPr>
        <p:spPr bwMode="auto">
          <a:xfrm>
            <a:off x="3067240" y="2990278"/>
            <a:ext cx="6142107" cy="996573"/>
          </a:xfrm>
          <a:custGeom>
            <a:avLst/>
            <a:gdLst>
              <a:gd name="T0" fmla="+- 0 720 720"/>
              <a:gd name="T1" fmla="*/ T0 w 2022"/>
              <a:gd name="T2" fmla="+- 0 4220 2519"/>
              <a:gd name="T3" fmla="*/ 4220 h 1701"/>
              <a:gd name="T4" fmla="+- 0 2742 720"/>
              <a:gd name="T5" fmla="*/ T4 w 2022"/>
              <a:gd name="T6" fmla="+- 0 4220 2519"/>
              <a:gd name="T7" fmla="*/ 4220 h 1701"/>
              <a:gd name="T8" fmla="+- 0 2742 720"/>
              <a:gd name="T9" fmla="*/ T8 w 2022"/>
              <a:gd name="T10" fmla="+- 0 2519 2519"/>
              <a:gd name="T11" fmla="*/ 2519 h 1701"/>
              <a:gd name="T12" fmla="+- 0 720 720"/>
              <a:gd name="T13" fmla="*/ T12 w 2022"/>
              <a:gd name="T14" fmla="+- 0 2519 2519"/>
              <a:gd name="T15" fmla="*/ 2519 h 1701"/>
              <a:gd name="T16" fmla="+- 0 720 720"/>
              <a:gd name="T17" fmla="*/ T16 w 2022"/>
              <a:gd name="T18" fmla="+- 0 4220 2519"/>
              <a:gd name="T19" fmla="*/ 4220 h 170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2022" h="1701">
                <a:moveTo>
                  <a:pt x="0" y="1701"/>
                </a:moveTo>
                <a:lnTo>
                  <a:pt x="2022" y="1701"/>
                </a:lnTo>
                <a:lnTo>
                  <a:pt x="2022" y="0"/>
                </a:lnTo>
                <a:lnTo>
                  <a:pt x="0" y="0"/>
                </a:lnTo>
                <a:lnTo>
                  <a:pt x="0" y="1701"/>
                </a:ln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Franklin Gothic Demi Cond" panose="020B0706030402020204" pitchFamily="34" charset="0"/>
              </a:rPr>
              <a:t>Профессионально-общественная аккредитация профессиональных образовательных программ</a:t>
            </a:r>
            <a:endParaRPr lang="ru-RU" dirty="0">
              <a:solidFill>
                <a:schemeClr val="accent5">
                  <a:lumMod val="75000"/>
                </a:scheme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185784" y="370548"/>
            <a:ext cx="9621784" cy="52322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r"/>
            <a:r>
              <a:rPr lang="ru-RU" sz="2800" b="1" dirty="0" smtClean="0">
                <a:solidFill>
                  <a:srgbClr val="3876C2"/>
                </a:solidFill>
                <a:latin typeface="Elektra Light Pro" panose="02000503030000020004" pitchFamily="50" charset="-52"/>
              </a:rPr>
              <a:t>Внешнее применение профессиональных стандартов </a:t>
            </a:r>
            <a:endParaRPr lang="ru-RU" sz="2800" b="1" dirty="0">
              <a:solidFill>
                <a:srgbClr val="3876C2"/>
              </a:solidFill>
              <a:latin typeface="Elektra Light Pro" panose="02000503030000020004" pitchFamily="50" charset="-52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62" y="104227"/>
            <a:ext cx="868313" cy="105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91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/>
          <p:cNvSpPr txBox="1">
            <a:spLocks noGrp="1"/>
          </p:cNvSpPr>
          <p:nvPr>
            <p:ph type="title"/>
          </p:nvPr>
        </p:nvSpPr>
        <p:spPr>
          <a:xfrm>
            <a:off x="5713551" y="133594"/>
            <a:ext cx="6345635" cy="617442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Elektra Light Pro" panose="02000503030000020004" pitchFamily="50" charset="-52"/>
                <a:cs typeface="Arial" pitchFamily="34" charset="0"/>
              </a:rPr>
              <a:t>Взаимодействие УМО и СПК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Elektra Light Pro" panose="02000503030000020004" pitchFamily="50" charset="-52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285782" y="6335662"/>
            <a:ext cx="2743200" cy="365125"/>
          </a:xfrm>
        </p:spPr>
        <p:txBody>
          <a:bodyPr/>
          <a:lstStyle/>
          <a:p>
            <a:fld id="{7585F833-940D-4C3B-AF6E-681B43172852}" type="slidenum">
              <a:rPr lang="ru-RU" smtClean="0"/>
              <a:pPr/>
              <a:t>4</a:t>
            </a:fld>
            <a:endParaRPr lang="ru-RU" dirty="0"/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636287925"/>
              </p:ext>
            </p:extLst>
          </p:nvPr>
        </p:nvGraphicFramePr>
        <p:xfrm>
          <a:off x="6610207" y="1494112"/>
          <a:ext cx="5596966" cy="41678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613789102"/>
              </p:ext>
            </p:extLst>
          </p:nvPr>
        </p:nvGraphicFramePr>
        <p:xfrm>
          <a:off x="737418" y="1187425"/>
          <a:ext cx="8124126" cy="54501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62" y="104227"/>
            <a:ext cx="868313" cy="105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08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10154" y="185795"/>
            <a:ext cx="9918828" cy="869282"/>
          </a:xfrm>
        </p:spPr>
        <p:txBody>
          <a:bodyPr>
            <a:noAutofit/>
          </a:bodyPr>
          <a:lstStyle/>
          <a:p>
            <a:pPr algn="r"/>
            <a:r>
              <a:rPr lang="ru-RU" sz="2800" b="1" dirty="0" smtClean="0">
                <a:solidFill>
                  <a:srgbClr val="3876C2"/>
                </a:solidFill>
                <a:latin typeface="Elektra Light Pro" panose="02000503030000020004" pitchFamily="50" charset="-52"/>
                <a:cs typeface="Arial" pitchFamily="34" charset="0"/>
              </a:rPr>
              <a:t>ЭКСПЕРТИЗА ФГОС 24.00.00 </a:t>
            </a:r>
            <a:endParaRPr lang="ru-RU" sz="2800" b="1" dirty="0">
              <a:solidFill>
                <a:srgbClr val="3876C2"/>
              </a:solidFill>
              <a:latin typeface="Elektra Light Pro" panose="02000503030000020004" pitchFamily="50" charset="-52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285782" y="6381958"/>
            <a:ext cx="2743200" cy="365125"/>
          </a:xfrm>
        </p:spPr>
        <p:txBody>
          <a:bodyPr/>
          <a:lstStyle/>
          <a:p>
            <a:fld id="{7585F833-940D-4C3B-AF6E-681B43172852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62" y="104227"/>
            <a:ext cx="868313" cy="1055863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8339296"/>
              </p:ext>
            </p:extLst>
          </p:nvPr>
        </p:nvGraphicFramePr>
        <p:xfrm>
          <a:off x="1421942" y="889708"/>
          <a:ext cx="10607040" cy="50998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56504"/>
                <a:gridCol w="5250536"/>
              </a:tblGrid>
              <a:tr h="17438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Elektra Light Pro" panose="02000503030000020004" pitchFamily="50" charset="-52"/>
                          <a:cs typeface="Times New Roman" panose="02020603050405020304" pitchFamily="18" charset="0"/>
                        </a:rPr>
                        <a:t>Количество и наименование проектов ФГОС высшего образования, поступивших на экспертизу из федеральных учебно-методических объединений в системе высшего образования (по состоянию на сентябрь 2016 г.)</a:t>
                      </a:r>
                      <a:endParaRPr lang="ru-RU" sz="1600" b="0" dirty="0">
                        <a:effectLst/>
                        <a:latin typeface="Elektra Light Pro" panose="02000503030000020004" pitchFamily="50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76" marR="506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Elektra Light Pro" panose="02000503030000020004" pitchFamily="50" charset="-52"/>
                          <a:cs typeface="Times New Roman" panose="02020603050405020304" pitchFamily="18" charset="0"/>
                        </a:rPr>
                        <a:t>Количество экспертных заключений, подготовленных советом по профессиональным квалификациям (по состоянию на сентябрь 2016 г.), в том числе количество положительных и отрицательных заключений</a:t>
                      </a:r>
                      <a:endParaRPr lang="ru-RU" sz="1600" b="0" dirty="0">
                        <a:effectLst/>
                        <a:latin typeface="Elektra Light Pro" panose="02000503030000020004" pitchFamily="50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76" marR="50676" marT="0" marB="0"/>
                </a:tc>
              </a:tr>
              <a:tr h="6152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Elektra Light Pro" panose="02000503030000020004" pitchFamily="50" charset="-52"/>
                          <a:cs typeface="Times New Roman" panose="02020603050405020304" pitchFamily="18" charset="0"/>
                        </a:rPr>
                        <a:t>1. Проект ФГОС ВО 24.03.01 «Ракетные комплексы и космонавтика» (</a:t>
                      </a:r>
                      <a:r>
                        <a:rPr lang="ru-RU" sz="1600" b="0" dirty="0" err="1">
                          <a:effectLst/>
                          <a:latin typeface="Elektra Light Pro" panose="02000503030000020004" pitchFamily="50" charset="-52"/>
                          <a:cs typeface="Times New Roman" panose="02020603050405020304" pitchFamily="18" charset="0"/>
                        </a:rPr>
                        <a:t>бакалавриат</a:t>
                      </a:r>
                      <a:r>
                        <a:rPr lang="ru-RU" sz="1600" b="0" dirty="0" smtClean="0">
                          <a:effectLst/>
                          <a:latin typeface="Elektra Light Pro" panose="02000503030000020004" pitchFamily="50" charset="-52"/>
                          <a:cs typeface="Times New Roman" panose="02020603050405020304" pitchFamily="18" charset="0"/>
                        </a:rPr>
                        <a:t>);</a:t>
                      </a:r>
                      <a:endParaRPr lang="ru-RU" sz="1600" b="0" dirty="0">
                        <a:effectLst/>
                        <a:latin typeface="Elektra Light Pro" panose="02000503030000020004" pitchFamily="50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76" marR="506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Elektra Light Pro" panose="02000503030000020004" pitchFamily="50" charset="-52"/>
                          <a:cs typeface="Times New Roman" panose="02020603050405020304" pitchFamily="18" charset="0"/>
                        </a:rPr>
                        <a:t>подготовлено 11 экспертных заключений, </a:t>
                      </a:r>
                      <a:endParaRPr lang="ru-RU" sz="1600" b="0" dirty="0" smtClean="0">
                        <a:effectLst/>
                        <a:latin typeface="Elektra Light Pro" panose="02000503030000020004" pitchFamily="50" charset="-5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Elektra Light Pro" panose="02000503030000020004" pitchFamily="50" charset="-52"/>
                          <a:cs typeface="Times New Roman" panose="02020603050405020304" pitchFamily="18" charset="0"/>
                        </a:rPr>
                        <a:t>из </a:t>
                      </a:r>
                      <a:r>
                        <a:rPr lang="ru-RU" sz="1600" b="0" dirty="0">
                          <a:effectLst/>
                          <a:latin typeface="Elektra Light Pro" panose="02000503030000020004" pitchFamily="50" charset="-52"/>
                          <a:cs typeface="Times New Roman" panose="02020603050405020304" pitchFamily="18" charset="0"/>
                        </a:rPr>
                        <a:t>них 3 - </a:t>
                      </a:r>
                      <a:r>
                        <a:rPr lang="ru-RU" sz="1600" b="0" dirty="0" smtClean="0">
                          <a:effectLst/>
                          <a:latin typeface="Elektra Light Pro" panose="02000503030000020004" pitchFamily="50" charset="-52"/>
                          <a:cs typeface="Times New Roman" panose="02020603050405020304" pitchFamily="18" charset="0"/>
                        </a:rPr>
                        <a:t>положительных</a:t>
                      </a:r>
                      <a:endParaRPr lang="ru-RU" sz="1600" b="0" dirty="0">
                        <a:effectLst/>
                        <a:latin typeface="Elektra Light Pro" panose="02000503030000020004" pitchFamily="50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76" marR="50676" marT="0" marB="0"/>
                </a:tc>
              </a:tr>
              <a:tr h="6539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Elektra Light Pro" panose="02000503030000020004" pitchFamily="50" charset="-52"/>
                          <a:cs typeface="Times New Roman" panose="02020603050405020304" pitchFamily="18" charset="0"/>
                        </a:rPr>
                        <a:t>2. Проект ФГОС ВО 24.04.01 «Ракетные комплексы и космонавтика» (магистратура</a:t>
                      </a:r>
                      <a:r>
                        <a:rPr lang="ru-RU" sz="1600" b="0" dirty="0" smtClean="0">
                          <a:effectLst/>
                          <a:latin typeface="Elektra Light Pro" panose="02000503030000020004" pitchFamily="50" charset="-52"/>
                          <a:cs typeface="Times New Roman" panose="02020603050405020304" pitchFamily="18" charset="0"/>
                        </a:rPr>
                        <a:t>);</a:t>
                      </a:r>
                      <a:endParaRPr lang="ru-RU" sz="1600" b="0" dirty="0">
                        <a:effectLst/>
                        <a:latin typeface="Elektra Light Pro" panose="02000503030000020004" pitchFamily="50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76" marR="506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Elektra Light Pro" panose="02000503030000020004" pitchFamily="50" charset="-52"/>
                          <a:cs typeface="Times New Roman" panose="02020603050405020304" pitchFamily="18" charset="0"/>
                        </a:rPr>
                        <a:t>подготовлено 12 экспертных заключений, </a:t>
                      </a:r>
                      <a:endParaRPr lang="ru-RU" sz="1600" b="0" dirty="0" smtClean="0">
                        <a:effectLst/>
                        <a:latin typeface="Elektra Light Pro" panose="02000503030000020004" pitchFamily="50" charset="-5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Elektra Light Pro" panose="02000503030000020004" pitchFamily="50" charset="-52"/>
                          <a:cs typeface="Times New Roman" panose="02020603050405020304" pitchFamily="18" charset="0"/>
                        </a:rPr>
                        <a:t>из </a:t>
                      </a:r>
                      <a:r>
                        <a:rPr lang="ru-RU" sz="1600" b="0" dirty="0">
                          <a:effectLst/>
                          <a:latin typeface="Elektra Light Pro" panose="02000503030000020004" pitchFamily="50" charset="-52"/>
                          <a:cs typeface="Times New Roman" panose="02020603050405020304" pitchFamily="18" charset="0"/>
                        </a:rPr>
                        <a:t>них 6 - </a:t>
                      </a:r>
                      <a:r>
                        <a:rPr lang="ru-RU" sz="1600" b="0" dirty="0" smtClean="0">
                          <a:effectLst/>
                          <a:latin typeface="Elektra Light Pro" panose="02000503030000020004" pitchFamily="50" charset="-52"/>
                          <a:cs typeface="Times New Roman" panose="02020603050405020304" pitchFamily="18" charset="0"/>
                        </a:rPr>
                        <a:t>положительных</a:t>
                      </a:r>
                      <a:endParaRPr lang="ru-RU" sz="1600" b="0" dirty="0">
                        <a:effectLst/>
                        <a:latin typeface="Elektra Light Pro" panose="02000503030000020004" pitchFamily="50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76" marR="50676" marT="0" marB="0"/>
                </a:tc>
              </a:tr>
              <a:tr h="6539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Elektra Light Pro" panose="02000503030000020004" pitchFamily="50" charset="-52"/>
                          <a:cs typeface="Times New Roman" panose="02020603050405020304" pitchFamily="18" charset="0"/>
                        </a:rPr>
                        <a:t>3. Проект ФГОС ВО 24.03.05 «Двигатели летательных аппаратов» (</a:t>
                      </a:r>
                      <a:r>
                        <a:rPr lang="ru-RU" sz="1600" b="0" dirty="0" err="1">
                          <a:effectLst/>
                          <a:latin typeface="Elektra Light Pro" panose="02000503030000020004" pitchFamily="50" charset="-52"/>
                          <a:cs typeface="Times New Roman" panose="02020603050405020304" pitchFamily="18" charset="0"/>
                        </a:rPr>
                        <a:t>бакалавриат</a:t>
                      </a:r>
                      <a:r>
                        <a:rPr lang="ru-RU" sz="1600" b="0" dirty="0" smtClean="0">
                          <a:effectLst/>
                          <a:latin typeface="Elektra Light Pro" panose="02000503030000020004" pitchFamily="50" charset="-52"/>
                          <a:cs typeface="Times New Roman" panose="02020603050405020304" pitchFamily="18" charset="0"/>
                        </a:rPr>
                        <a:t>);</a:t>
                      </a:r>
                      <a:r>
                        <a:rPr lang="ru-RU" sz="1600" b="0" dirty="0">
                          <a:effectLst/>
                          <a:latin typeface="Elektra Light Pro" panose="02000503030000020004" pitchFamily="50" charset="-52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0" dirty="0">
                        <a:effectLst/>
                        <a:latin typeface="Elektra Light Pro" panose="02000503030000020004" pitchFamily="50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76" marR="506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Elektra Light Pro" panose="02000503030000020004" pitchFamily="50" charset="-52"/>
                          <a:cs typeface="Times New Roman" panose="02020603050405020304" pitchFamily="18" charset="0"/>
                        </a:rPr>
                        <a:t>подготовлено 2 экспертных заключений, </a:t>
                      </a:r>
                      <a:endParaRPr lang="ru-RU" sz="1600" b="0" dirty="0" smtClean="0">
                        <a:effectLst/>
                        <a:latin typeface="Elektra Light Pro" panose="02000503030000020004" pitchFamily="50" charset="-5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Elektra Light Pro" panose="02000503030000020004" pitchFamily="50" charset="-52"/>
                          <a:cs typeface="Times New Roman" panose="02020603050405020304" pitchFamily="18" charset="0"/>
                        </a:rPr>
                        <a:t>из </a:t>
                      </a:r>
                      <a:r>
                        <a:rPr lang="ru-RU" sz="1600" b="0" dirty="0">
                          <a:effectLst/>
                          <a:latin typeface="Elektra Light Pro" panose="02000503030000020004" pitchFamily="50" charset="-52"/>
                          <a:cs typeface="Times New Roman" panose="02020603050405020304" pitchFamily="18" charset="0"/>
                        </a:rPr>
                        <a:t>них 1 – </a:t>
                      </a:r>
                      <a:r>
                        <a:rPr lang="ru-RU" sz="1600" b="0" dirty="0" smtClean="0">
                          <a:effectLst/>
                          <a:latin typeface="Elektra Light Pro" panose="02000503030000020004" pitchFamily="50" charset="-52"/>
                          <a:cs typeface="Times New Roman" panose="02020603050405020304" pitchFamily="18" charset="0"/>
                        </a:rPr>
                        <a:t>положительное</a:t>
                      </a:r>
                      <a:endParaRPr lang="ru-RU" sz="1600" b="0" dirty="0">
                        <a:effectLst/>
                        <a:latin typeface="Elektra Light Pro" panose="02000503030000020004" pitchFamily="50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76" marR="50676" marT="0" marB="0"/>
                </a:tc>
              </a:tr>
              <a:tr h="5303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Elektra Light Pro" panose="02000503030000020004" pitchFamily="50" charset="-52"/>
                          <a:cs typeface="Times New Roman" panose="02020603050405020304" pitchFamily="18" charset="0"/>
                        </a:rPr>
                        <a:t>4. Проект ФГОС ВО 24.04.05 «Двигатели летательных аппаратов» (магистратура</a:t>
                      </a:r>
                      <a:r>
                        <a:rPr lang="ru-RU" sz="1600" b="0" dirty="0" smtClean="0">
                          <a:effectLst/>
                          <a:latin typeface="Elektra Light Pro" panose="02000503030000020004" pitchFamily="50" charset="-52"/>
                          <a:cs typeface="Times New Roman" panose="02020603050405020304" pitchFamily="18" charset="0"/>
                        </a:rPr>
                        <a:t>);</a:t>
                      </a:r>
                      <a:r>
                        <a:rPr lang="ru-RU" sz="1600" b="0" dirty="0">
                          <a:effectLst/>
                          <a:latin typeface="Elektra Light Pro" panose="02000503030000020004" pitchFamily="50" charset="-52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0" dirty="0">
                        <a:effectLst/>
                        <a:latin typeface="Elektra Light Pro" panose="02000503030000020004" pitchFamily="50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76" marR="506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Elektra Light Pro" panose="02000503030000020004" pitchFamily="50" charset="-52"/>
                          <a:cs typeface="Times New Roman" panose="02020603050405020304" pitchFamily="18" charset="0"/>
                        </a:rPr>
                        <a:t>экспертные заключения </a:t>
                      </a:r>
                      <a:r>
                        <a:rPr lang="ru-RU" sz="1600" b="0" dirty="0" smtClean="0">
                          <a:effectLst/>
                          <a:latin typeface="Elektra Light Pro" panose="02000503030000020004" pitchFamily="50" charset="-52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600" b="0" baseline="0" dirty="0" smtClean="0">
                          <a:effectLst/>
                          <a:latin typeface="Elektra Light Pro" panose="02000503030000020004" pitchFamily="50" charset="-52"/>
                          <a:cs typeface="Times New Roman" panose="02020603050405020304" pitchFamily="18" charset="0"/>
                        </a:rPr>
                        <a:t> работе</a:t>
                      </a:r>
                      <a:endParaRPr lang="ru-RU" sz="1600" b="0" dirty="0">
                        <a:effectLst/>
                        <a:latin typeface="Elektra Light Pro" panose="02000503030000020004" pitchFamily="50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76" marR="50676" marT="0" marB="0"/>
                </a:tc>
              </a:tr>
              <a:tr h="8719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Elektra Light Pro" panose="02000503030000020004" pitchFamily="50" charset="-52"/>
                          <a:cs typeface="Times New Roman" panose="02020603050405020304" pitchFamily="18" charset="0"/>
                        </a:rPr>
                        <a:t>5. Проект ФГОС ВО 24.05.05 «Проектирование авиационных и ракетных двигателей» (специалист</a:t>
                      </a:r>
                      <a:r>
                        <a:rPr lang="ru-RU" sz="1600" b="0" dirty="0" smtClean="0">
                          <a:effectLst/>
                          <a:latin typeface="Elektra Light Pro" panose="02000503030000020004" pitchFamily="50" charset="-52"/>
                          <a:cs typeface="Times New Roman" panose="02020603050405020304" pitchFamily="18" charset="0"/>
                        </a:rPr>
                        <a:t>); </a:t>
                      </a:r>
                      <a:r>
                        <a:rPr lang="ru-RU" sz="1600" b="0" dirty="0">
                          <a:effectLst/>
                          <a:latin typeface="Elektra Light Pro" panose="02000503030000020004" pitchFamily="50" charset="-52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0" dirty="0">
                        <a:effectLst/>
                        <a:latin typeface="Elektra Light Pro" panose="02000503030000020004" pitchFamily="50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76" marR="506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Elektra Light Pro" panose="02000503030000020004" pitchFamily="50" charset="-52"/>
                          <a:cs typeface="Times New Roman" panose="02020603050405020304" pitchFamily="18" charset="0"/>
                        </a:rPr>
                        <a:t>экспертные заключения </a:t>
                      </a:r>
                      <a:r>
                        <a:rPr lang="ru-RU" sz="1600" b="0" dirty="0" smtClean="0">
                          <a:effectLst/>
                          <a:latin typeface="Elektra Light Pro" panose="02000503030000020004" pitchFamily="50" charset="-52"/>
                          <a:cs typeface="Times New Roman" panose="02020603050405020304" pitchFamily="18" charset="0"/>
                        </a:rPr>
                        <a:t>в работе</a:t>
                      </a:r>
                      <a:endParaRPr lang="ru-RU" sz="1600" b="0" dirty="0">
                        <a:effectLst/>
                        <a:latin typeface="Elektra Light Pro" panose="02000503030000020004" pitchFamily="50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76" marR="50676" marT="0" marB="0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618979" y="6120348"/>
            <a:ext cx="114100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1079500" algn="l"/>
              </a:tabLst>
            </a:pPr>
            <a:r>
              <a:rPr lang="ru-RU" sz="2800" dirty="0" smtClean="0">
                <a:latin typeface="Elektra Light Pro" panose="02000503030000020004" pitchFamily="50" charset="-52"/>
              </a:rPr>
              <a:t>   </a:t>
            </a:r>
            <a:r>
              <a:rPr lang="en-US" sz="2800" dirty="0" smtClean="0">
                <a:latin typeface="Elektra Light Pro" panose="02000503030000020004" pitchFamily="50" charset="-52"/>
              </a:rPr>
              <a:t>12 </a:t>
            </a:r>
            <a:r>
              <a:rPr lang="ru-RU" sz="2800" dirty="0" smtClean="0">
                <a:latin typeface="Elektra Light Pro" panose="02000503030000020004" pitchFamily="50" charset="-52"/>
              </a:rPr>
              <a:t>октября 2016 – заседание РГ по образованию СПК РТ и КД</a:t>
            </a:r>
            <a:endParaRPr lang="ru-RU" sz="2000" dirty="0">
              <a:latin typeface="Elektra Light Pro" panose="02000503030000020004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64053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39175" y="6337300"/>
            <a:ext cx="2743200" cy="365125"/>
          </a:xfrm>
        </p:spPr>
        <p:txBody>
          <a:bodyPr/>
          <a:lstStyle/>
          <a:p>
            <a:fld id="{8118B954-1A97-4058-B670-A238466B588C}" type="slidenum">
              <a:rPr lang="ru-RU" smtClean="0">
                <a:solidFill>
                  <a:prstClr val="black">
                    <a:tint val="75000"/>
                  </a:prstClr>
                </a:solidFill>
                <a:latin typeface="Franklin Gothic Demi Cond" panose="020B0706030402020204" pitchFamily="34" charset="0"/>
              </a:rPr>
              <a:pPr/>
              <a:t>6</a:t>
            </a:fld>
            <a:endParaRPr lang="ru-RU" dirty="0">
              <a:solidFill>
                <a:prstClr val="black">
                  <a:tint val="75000"/>
                </a:prst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347416" y="235784"/>
            <a:ext cx="9636038" cy="52322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r"/>
            <a:r>
              <a:rPr lang="ru-RU" sz="2800" b="1" dirty="0">
                <a:solidFill>
                  <a:srgbClr val="3876C2"/>
                </a:solidFill>
                <a:latin typeface="Elektra Light Pro" panose="02000503030000020004" pitchFamily="50" charset="-52"/>
              </a:rPr>
              <a:t>Профессионально-общественная </a:t>
            </a:r>
            <a:r>
              <a:rPr lang="ru-RU" sz="2800" b="1" dirty="0" smtClean="0">
                <a:solidFill>
                  <a:srgbClr val="3876C2"/>
                </a:solidFill>
                <a:latin typeface="Elektra Light Pro" panose="02000503030000020004" pitchFamily="50" charset="-52"/>
              </a:rPr>
              <a:t>аккредитация</a:t>
            </a:r>
            <a:endParaRPr lang="ru-RU" sz="2800" b="1" dirty="0">
              <a:solidFill>
                <a:srgbClr val="3876C2"/>
              </a:solidFill>
              <a:latin typeface="Elektra Light Pro" panose="02000503030000020004" pitchFamily="50" charset="-52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028738" y="1477776"/>
            <a:ext cx="4721983" cy="255454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Elektra Light Pro" panose="02000503030000020004" pitchFamily="50" charset="-52"/>
              </a:rPr>
              <a:t>2016:</a:t>
            </a:r>
            <a:endParaRPr lang="en-US" sz="2000" dirty="0" smtClean="0">
              <a:latin typeface="Elektra Light Pro" panose="02000503030000020004" pitchFamily="50" charset="-52"/>
            </a:endParaRPr>
          </a:p>
          <a:p>
            <a:pPr algn="ctr"/>
            <a:r>
              <a:rPr lang="ru-RU" sz="2000" dirty="0" smtClean="0">
                <a:latin typeface="Elektra Light Pro" panose="02000503030000020004" pitchFamily="50" charset="-52"/>
              </a:rPr>
              <a:t>Заявлено на ПОА</a:t>
            </a:r>
            <a:endParaRPr lang="en-US" sz="2000" dirty="0" smtClean="0">
              <a:latin typeface="Elektra Light Pro" panose="02000503030000020004" pitchFamily="50" charset="-52"/>
            </a:endParaRPr>
          </a:p>
          <a:p>
            <a:pPr algn="ctr"/>
            <a:r>
              <a:rPr lang="ru-RU" sz="2000" dirty="0" smtClean="0">
                <a:latin typeface="Elektra Light Pro" panose="02000503030000020004" pitchFamily="50" charset="-52"/>
              </a:rPr>
              <a:t> – 22 программы (3 СПО, 19 ВО)</a:t>
            </a:r>
          </a:p>
          <a:p>
            <a:pPr algn="ctr"/>
            <a:endParaRPr lang="en-US" sz="2000" dirty="0" smtClean="0">
              <a:latin typeface="Elektra Light Pro" panose="02000503030000020004" pitchFamily="50" charset="-52"/>
            </a:endParaRPr>
          </a:p>
          <a:p>
            <a:pPr algn="ctr"/>
            <a:r>
              <a:rPr lang="ru-RU" sz="2000" dirty="0" smtClean="0">
                <a:latin typeface="Elektra Light Pro" panose="02000503030000020004" pitchFamily="50" charset="-52"/>
              </a:rPr>
              <a:t>Представлено для рассмотрения </a:t>
            </a:r>
            <a:r>
              <a:rPr lang="ru-RU" sz="2000" dirty="0" err="1" smtClean="0">
                <a:latin typeface="Elektra Light Pro" panose="02000503030000020004" pitchFamily="50" charset="-52"/>
              </a:rPr>
              <a:t>Аккредитационным</a:t>
            </a:r>
            <a:r>
              <a:rPr lang="ru-RU" sz="2000" dirty="0" smtClean="0">
                <a:latin typeface="Elektra Light Pro" panose="02000503030000020004" pitchFamily="50" charset="-52"/>
              </a:rPr>
              <a:t> советом</a:t>
            </a:r>
            <a:endParaRPr lang="en-US" sz="2000" dirty="0" smtClean="0">
              <a:latin typeface="Elektra Light Pro" panose="02000503030000020004" pitchFamily="50" charset="-52"/>
            </a:endParaRPr>
          </a:p>
          <a:p>
            <a:pPr algn="ctr"/>
            <a:r>
              <a:rPr lang="ru-RU" sz="2000" dirty="0" smtClean="0">
                <a:latin typeface="Elektra Light Pro" panose="02000503030000020004" pitchFamily="50" charset="-52"/>
              </a:rPr>
              <a:t> – 14 </a:t>
            </a:r>
            <a:r>
              <a:rPr lang="ru-RU" sz="2000" dirty="0">
                <a:latin typeface="Elektra Light Pro" panose="02000503030000020004" pitchFamily="50" charset="-52"/>
              </a:rPr>
              <a:t>программ </a:t>
            </a:r>
            <a:r>
              <a:rPr lang="ru-RU" sz="2000" dirty="0" smtClean="0">
                <a:latin typeface="Elektra Light Pro" panose="02000503030000020004" pitchFamily="50" charset="-52"/>
              </a:rPr>
              <a:t>(1 колледж, </a:t>
            </a:r>
            <a:r>
              <a:rPr lang="ru-RU" sz="2000" dirty="0">
                <a:latin typeface="Elektra Light Pro" panose="02000503030000020004" pitchFamily="50" charset="-52"/>
              </a:rPr>
              <a:t>6 </a:t>
            </a:r>
            <a:r>
              <a:rPr lang="ru-RU" sz="2000" dirty="0" smtClean="0">
                <a:latin typeface="Elektra Light Pro" panose="02000503030000020004" pitchFamily="50" charset="-52"/>
              </a:rPr>
              <a:t>вузов, 2 СПО, 12 ВО)</a:t>
            </a:r>
            <a:endParaRPr lang="ru-RU" sz="2000" dirty="0">
              <a:latin typeface="Elektra Light Pro" panose="02000503030000020004" pitchFamily="50" charset="-52"/>
            </a:endParaRPr>
          </a:p>
        </p:txBody>
      </p:sp>
      <p:graphicFrame>
        <p:nvGraphicFramePr>
          <p:cNvPr id="7" name="Схема 6"/>
          <p:cNvGraphicFramePr/>
          <p:nvPr>
            <p:extLst/>
          </p:nvPr>
        </p:nvGraphicFramePr>
        <p:xfrm>
          <a:off x="1528692" y="853776"/>
          <a:ext cx="5500046" cy="53551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62" y="104227"/>
            <a:ext cx="868313" cy="105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89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951577" y="4820316"/>
            <a:ext cx="4114800" cy="11755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951581" y="3429428"/>
            <a:ext cx="4114800" cy="124097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8B954-1A97-4058-B670-A238466B58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873" y="4907696"/>
            <a:ext cx="9525" cy="95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873" y="4907696"/>
            <a:ext cx="9525" cy="95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873" y="4907696"/>
            <a:ext cx="9525" cy="952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873" y="4907696"/>
            <a:ext cx="9525" cy="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873" y="4907696"/>
            <a:ext cx="9525" cy="9525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465" y="4910837"/>
            <a:ext cx="2277025" cy="1085026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089" y="3540189"/>
            <a:ext cx="3533775" cy="723900"/>
          </a:xfrm>
          <a:prstGeom prst="rect">
            <a:avLst/>
          </a:prstGeom>
        </p:spPr>
      </p:pic>
      <p:pic>
        <p:nvPicPr>
          <p:cNvPr id="36" name="Picture 10" descr="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719" y="4192703"/>
            <a:ext cx="2639093" cy="36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Прямоугольник 39"/>
          <p:cNvSpPr/>
          <p:nvPr/>
        </p:nvSpPr>
        <p:spPr>
          <a:xfrm>
            <a:off x="2444818" y="2648363"/>
            <a:ext cx="6856110" cy="707886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r"/>
            <a:r>
              <a:rPr lang="ru-RU" sz="4000" dirty="0" smtClean="0">
                <a:solidFill>
                  <a:srgbClr val="5B9BD5">
                    <a:lumMod val="75000"/>
                  </a:srgbClr>
                </a:solidFill>
                <a:latin typeface="Elektra Light Pro" panose="02000503030000020004" pitchFamily="50" charset="-52"/>
              </a:rPr>
              <a:t>Экспертные организации</a:t>
            </a:r>
            <a:endParaRPr lang="ru-RU" sz="4000" dirty="0">
              <a:solidFill>
                <a:srgbClr val="5B9BD5">
                  <a:lumMod val="75000"/>
                </a:srgbClr>
              </a:solidFill>
              <a:latin typeface="Elektra Light Pro" panose="02000503030000020004" pitchFamily="50" charset="-52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62" y="104227"/>
            <a:ext cx="868313" cy="1055863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2255396" y="382925"/>
            <a:ext cx="7507165" cy="707886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r"/>
            <a:r>
              <a:rPr lang="ru-RU" sz="4000" dirty="0" smtClean="0">
                <a:solidFill>
                  <a:srgbClr val="5B9BD5">
                    <a:lumMod val="75000"/>
                  </a:srgbClr>
                </a:solidFill>
                <a:latin typeface="Elektra Light Pro" panose="02000503030000020004" pitchFamily="50" charset="-52"/>
              </a:rPr>
              <a:t>Аккредитующая организация</a:t>
            </a:r>
            <a:endParaRPr lang="ru-RU" sz="4000" dirty="0">
              <a:solidFill>
                <a:srgbClr val="5B9BD5">
                  <a:lumMod val="75000"/>
                </a:srgbClr>
              </a:solidFill>
              <a:latin typeface="Elektra Light Pro" panose="02000503030000020004" pitchFamily="50" charset="-52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988" y="1106893"/>
            <a:ext cx="1129980" cy="137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4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39175" y="6337300"/>
            <a:ext cx="2743200" cy="365125"/>
          </a:xfrm>
        </p:spPr>
        <p:txBody>
          <a:bodyPr/>
          <a:lstStyle/>
          <a:p>
            <a:fld id="{8118B954-1A97-4058-B670-A238466B588C}" type="slidenum">
              <a:rPr lang="ru-RU" smtClean="0">
                <a:solidFill>
                  <a:prstClr val="black">
                    <a:tint val="75000"/>
                  </a:prstClr>
                </a:solidFill>
                <a:latin typeface="Franklin Gothic Demi Cond" panose="020B0706030402020204" pitchFamily="34" charset="0"/>
              </a:rPr>
              <a:pPr/>
              <a:t>8</a:t>
            </a:fld>
            <a:endParaRPr lang="ru-RU" dirty="0">
              <a:solidFill>
                <a:prstClr val="black">
                  <a:tint val="75000"/>
                </a:prstClr>
              </a:solidFill>
              <a:latin typeface="Franklin Gothic Demi Cond" panose="020B07060304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1" y="6148048"/>
            <a:ext cx="2765956" cy="51890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598728" y="5888934"/>
            <a:ext cx="8485832" cy="862159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sz="1200" i="1" dirty="0">
                <a:solidFill>
                  <a:srgbClr val="17365D"/>
                </a:solidFill>
                <a:ea typeface="Calibri"/>
                <a:cs typeface="Times New Roman"/>
              </a:rPr>
              <a:t>*</a:t>
            </a:r>
            <a:r>
              <a:rPr lang="ru-RU" sz="1050" i="1" dirty="0" smtClean="0">
                <a:solidFill>
                  <a:srgbClr val="17365D"/>
                </a:solidFill>
                <a:ea typeface="Calibri"/>
                <a:cs typeface="Times New Roman"/>
              </a:rPr>
              <a:t>Установлены </a:t>
            </a:r>
            <a:r>
              <a:rPr lang="ru-RU" sz="1050" b="1" i="1" dirty="0">
                <a:solidFill>
                  <a:srgbClr val="17365D"/>
                </a:solidFill>
                <a:ea typeface="Calibri"/>
                <a:cs typeface="Times New Roman"/>
              </a:rPr>
              <a:t>Базовыми принципами </a:t>
            </a:r>
            <a:r>
              <a:rPr lang="ru-RU" sz="1050" i="1" dirty="0">
                <a:solidFill>
                  <a:srgbClr val="17365D"/>
                </a:solidFill>
                <a:ea typeface="Calibri"/>
                <a:cs typeface="Times New Roman"/>
              </a:rPr>
              <a:t>профессионально-общественной аккредитации профессиональной образовательной </a:t>
            </a:r>
            <a:r>
              <a:rPr lang="ru-RU" sz="1050" i="1" dirty="0" smtClean="0">
                <a:solidFill>
                  <a:srgbClr val="17365D"/>
                </a:solidFill>
                <a:ea typeface="Calibri"/>
                <a:cs typeface="Times New Roman"/>
              </a:rPr>
              <a:t/>
            </a:r>
            <a:br>
              <a:rPr lang="ru-RU" sz="1050" i="1" dirty="0" smtClean="0">
                <a:solidFill>
                  <a:srgbClr val="17365D"/>
                </a:solidFill>
                <a:ea typeface="Calibri"/>
                <a:cs typeface="Times New Roman"/>
              </a:rPr>
            </a:br>
            <a:r>
              <a:rPr lang="ru-RU" sz="1050" i="1" dirty="0" smtClean="0">
                <a:solidFill>
                  <a:srgbClr val="17365D"/>
                </a:solidFill>
                <a:ea typeface="Calibri"/>
                <a:cs typeface="Times New Roman"/>
              </a:rPr>
              <a:t>программы в </a:t>
            </a:r>
            <a:r>
              <a:rPr lang="ru-RU" sz="1050" i="1" dirty="0">
                <a:solidFill>
                  <a:srgbClr val="17365D"/>
                </a:solidFill>
                <a:ea typeface="Calibri"/>
                <a:cs typeface="Times New Roman"/>
              </a:rPr>
              <a:t>рамках деятельности Национального совета при Президенте РФ по профессиональным </a:t>
            </a:r>
            <a:r>
              <a:rPr lang="ru-RU" sz="1050" i="1" dirty="0" smtClean="0">
                <a:solidFill>
                  <a:srgbClr val="17365D"/>
                </a:solidFill>
                <a:ea typeface="Calibri"/>
                <a:cs typeface="Times New Roman"/>
              </a:rPr>
              <a:t>квалификациям</a:t>
            </a:r>
          </a:p>
          <a:p>
            <a:pPr>
              <a:lnSpc>
                <a:spcPct val="115000"/>
              </a:lnSpc>
            </a:pPr>
            <a:r>
              <a:rPr lang="ru-RU" sz="1050" i="1" dirty="0" smtClean="0">
                <a:solidFill>
                  <a:srgbClr val="17365D"/>
                </a:solidFill>
                <a:ea typeface="Calibri"/>
                <a:cs typeface="Times New Roman"/>
              </a:rPr>
              <a:t>** В соответствии с Методикой проведения профессионально-общественной аккредитации образовательных программ в области </a:t>
            </a:r>
            <a:r>
              <a:rPr lang="ru-RU" sz="1050" i="1" dirty="0" err="1" smtClean="0">
                <a:solidFill>
                  <a:srgbClr val="17365D"/>
                </a:solidFill>
                <a:ea typeface="Calibri"/>
                <a:cs typeface="Times New Roman"/>
              </a:rPr>
              <a:t>РТиКД</a:t>
            </a:r>
            <a:endParaRPr lang="ru-RU" sz="1050" i="1" dirty="0" smtClean="0">
              <a:solidFill>
                <a:srgbClr val="17365D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ru-RU" sz="1050" i="1" dirty="0" smtClean="0">
                <a:solidFill>
                  <a:srgbClr val="17365D"/>
                </a:solidFill>
                <a:ea typeface="Calibri"/>
                <a:cs typeface="Times New Roman"/>
              </a:rPr>
              <a:t>(Приложение 2)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1128091"/>
              </p:ext>
            </p:extLst>
          </p:nvPr>
        </p:nvGraphicFramePr>
        <p:xfrm>
          <a:off x="1535691" y="708851"/>
          <a:ext cx="10455151" cy="50959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773"/>
                <a:gridCol w="8748212"/>
                <a:gridCol w="1408166"/>
              </a:tblGrid>
              <a:tr h="798494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rgbClr val="335BA3"/>
                          </a:solidFill>
                        </a:rPr>
                        <a:t>№</a:t>
                      </a:r>
                      <a:endParaRPr lang="ru-RU" sz="1300" dirty="0">
                        <a:solidFill>
                          <a:srgbClr val="335BA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Критерии</a:t>
                      </a:r>
                      <a:r>
                        <a:rPr lang="ru-RU" sz="1800" baseline="0" dirty="0" smtClean="0"/>
                        <a:t> оценки* 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Кол-во </a:t>
                      </a:r>
                    </a:p>
                    <a:p>
                      <a:pPr algn="ctr"/>
                      <a:r>
                        <a:rPr lang="ru-RU" sz="1400" dirty="0" smtClean="0"/>
                        <a:t>показателей критерия**</a:t>
                      </a:r>
                      <a:endParaRPr lang="ru-RU" sz="1400" dirty="0"/>
                    </a:p>
                  </a:txBody>
                  <a:tcPr/>
                </a:tc>
              </a:tr>
              <a:tr h="698682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Успешное прохождение выпускниками профессиональной образовательной программы процедуры независимой оценки квалификации (для профессиональных образовательных программ, ориентированных на получение выпускниками профессиональной квалификации)</a:t>
                      </a:r>
                      <a:endParaRPr lang="ru-RU" sz="1200" b="0" i="0" dirty="0" smtClean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3 показателя</a:t>
                      </a:r>
                    </a:p>
                  </a:txBody>
                  <a:tcPr/>
                </a:tc>
              </a:tr>
              <a:tr h="89830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 i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Соответствие сформулированных в профессиональной образовательной программе планируемых результатов освоения профессиональной образовательной программы (выраженных в форме профессиональных компетенций, результатах обучения, иных формах) профессиональным стандартам и/или иным квалификационным требованиям в области ракетной техники и космической деятельности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3 показателя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499059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Соответствие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</a:rPr>
                        <a:t> учебных планов, рабочих программ учебных предметов, курсов, дисциплин (модулей), оценочных материалов </a:t>
                      </a:r>
                      <a:br>
                        <a:rPr lang="ru-RU" sz="1200" baseline="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</a:rPr>
                        <a:t>и процедур запланированным результатам освоения образовательной программы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6 показателей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98682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chemeClr val="tx1"/>
                          </a:solidFill>
                        </a:rPr>
                        <a:t>Соответствие профессорско-преподавательского состава, материально-технических, информационно-коммуникационных </a:t>
                      </a:r>
                      <a:br>
                        <a:rPr lang="ru-RU" sz="1200" b="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ru-RU" sz="1200" b="0" dirty="0" smtClean="0">
                          <a:solidFill>
                            <a:schemeClr val="tx1"/>
                          </a:solidFill>
                        </a:rPr>
                        <a:t>и учебно-методических ресурсов, непосредственно влияющих на качество подготовки выпускников, содержанию профессиональной деятельности и профессиональным задачам, к которым готовится выпускник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</a:rPr>
                        <a:t>15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</a:rPr>
                        <a:t>показателей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04792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a typeface="Calibri"/>
                          <a:cs typeface="Times New Roman"/>
                        </a:rPr>
                        <a:t>Наличие спроса на профессиональную образовательную программу, востребованность выпускников программы работодателями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a typeface="Calibri"/>
                          <a:cs typeface="Times New Roman"/>
                        </a:rPr>
                        <a:t>7 показателей</a:t>
                      </a:r>
                    </a:p>
                  </a:txBody>
                  <a:tcPr/>
                </a:tc>
              </a:tr>
              <a:tr h="1097929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a typeface="Calibri"/>
                          <a:cs typeface="Times New Roman"/>
                        </a:rPr>
                        <a:t>Подтвержденное участие работодателей: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a typeface="Calibri"/>
                          <a:cs typeface="Times New Roman"/>
                        </a:rPr>
                        <a:t>в проектировании профессиональной образовательной программы, включая планируемые результаты ее освоения, оценочные материалы, учебные планы, рабочие программы; в организации проектной работы обучающихся;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ea typeface="Calibri"/>
                          <a:cs typeface="Times New Roman"/>
                        </a:rPr>
                        <a:t> в разработке и реализации программ практик, формировании планируемых результатов их прохождения; в разработке тем выпускных квалификационных работ (ВКР), значимых для соответствующих областей профессиональной деятельности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a typeface="Calibri"/>
                          <a:cs typeface="Times New Roman"/>
                        </a:rPr>
                        <a:t>8 показателей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7041881" y="101492"/>
            <a:ext cx="50273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3876C2"/>
                </a:solidFill>
                <a:latin typeface="Elektra Light Pro" panose="02000503030000020004" pitchFamily="50" charset="-52"/>
              </a:rPr>
              <a:t>Методика проведения ПОА</a:t>
            </a:r>
            <a:endParaRPr lang="ru-RU" sz="2800" b="1" dirty="0">
              <a:solidFill>
                <a:srgbClr val="3876C2"/>
              </a:solidFill>
              <a:latin typeface="Elektra Light Pro" panose="02000503030000020004" pitchFamily="50" charset="-52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62" y="104227"/>
            <a:ext cx="868313" cy="105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81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39175" y="6337300"/>
            <a:ext cx="2743200" cy="365125"/>
          </a:xfrm>
        </p:spPr>
        <p:txBody>
          <a:bodyPr/>
          <a:lstStyle/>
          <a:p>
            <a:fld id="{8118B954-1A97-4058-B670-A238466B588C}" type="slidenum">
              <a:rPr lang="ru-RU" smtClean="0">
                <a:solidFill>
                  <a:prstClr val="black">
                    <a:tint val="75000"/>
                  </a:prstClr>
                </a:solidFill>
                <a:latin typeface="Franklin Gothic Demi Cond" panose="020B0706030402020204" pitchFamily="34" charset="0"/>
              </a:rPr>
              <a:pPr/>
              <a:t>9</a:t>
            </a:fld>
            <a:endParaRPr lang="ru-RU" dirty="0">
              <a:solidFill>
                <a:prstClr val="black">
                  <a:tint val="75000"/>
                </a:prst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780682" y="203587"/>
            <a:ext cx="5962646" cy="58477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3876C2"/>
                </a:solidFill>
                <a:latin typeface="Elektra Light Pro" panose="02000503030000020004" pitchFamily="50" charset="-52"/>
              </a:rPr>
              <a:t>Методика. Подведение итогов оценки</a:t>
            </a:r>
          </a:p>
          <a:p>
            <a:pPr algn="ctr"/>
            <a:endParaRPr lang="ru-RU" sz="800" b="1" dirty="0" smtClean="0">
              <a:solidFill>
                <a:srgbClr val="5B9BD5">
                  <a:lumMod val="75000"/>
                </a:srgbClr>
              </a:solidFill>
              <a:latin typeface="Elektra Light Pro" panose="02000503030000020004" pitchFamily="50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12606" y="2483386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1600" b="1" dirty="0" smtClean="0">
                <a:solidFill>
                  <a:srgbClr val="335BA3"/>
                </a:solidFill>
              </a:rPr>
              <a:t>Шкала итоговой оценки критериев**</a:t>
            </a:r>
            <a:endParaRPr lang="ru-RU" sz="1600" b="1" dirty="0">
              <a:solidFill>
                <a:srgbClr val="335BA3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3238" y="5996226"/>
            <a:ext cx="111158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/>
              <a:t>*   Положительное </a:t>
            </a:r>
            <a:r>
              <a:rPr lang="ru-RU" sz="1000" dirty="0"/>
              <a:t>решение об аккредитации принимается только в случае, если критерий оценки имеют значения </a:t>
            </a:r>
            <a:r>
              <a:rPr lang="ru-RU" sz="1000" dirty="0" smtClean="0"/>
              <a:t>«высокий» </a:t>
            </a:r>
            <a:r>
              <a:rPr lang="ru-RU" sz="1000" dirty="0"/>
              <a:t>или </a:t>
            </a:r>
            <a:r>
              <a:rPr lang="ru-RU" sz="1000" dirty="0" smtClean="0"/>
              <a:t>«хороший». </a:t>
            </a:r>
          </a:p>
          <a:p>
            <a:r>
              <a:rPr lang="ru-RU" sz="1000" dirty="0"/>
              <a:t> </a:t>
            </a:r>
            <a:r>
              <a:rPr lang="ru-RU" sz="1000" dirty="0" smtClean="0"/>
              <a:t>    В </a:t>
            </a:r>
            <a:r>
              <a:rPr lang="ru-RU" sz="1000" dirty="0"/>
              <a:t>случае, когда хотя бы один </a:t>
            </a:r>
            <a:r>
              <a:rPr lang="ru-RU" sz="1000" dirty="0" smtClean="0"/>
              <a:t>из </a:t>
            </a:r>
            <a:r>
              <a:rPr lang="ru-RU" sz="1000" dirty="0"/>
              <a:t>критериев имеет </a:t>
            </a:r>
            <a:r>
              <a:rPr lang="ru-RU" sz="1000" dirty="0" smtClean="0"/>
              <a:t>оценку «низкий», принимается </a:t>
            </a:r>
            <a:r>
              <a:rPr lang="ru-RU" sz="1000" dirty="0"/>
              <a:t>решение «отказать в аккредитации</a:t>
            </a:r>
            <a:r>
              <a:rPr lang="ru-RU" sz="1000" dirty="0" smtClean="0"/>
              <a:t>».</a:t>
            </a:r>
          </a:p>
          <a:p>
            <a:r>
              <a:rPr lang="ru-RU" sz="1000" dirty="0" smtClean="0"/>
              <a:t>**</a:t>
            </a:r>
            <a:r>
              <a:rPr lang="ru-RU" sz="1000" dirty="0"/>
              <a:t> </a:t>
            </a:r>
            <a:r>
              <a:rPr lang="ru-RU" sz="1000" dirty="0" smtClean="0"/>
              <a:t>Итоговая оценка каждого критерия определяется степенью выполнения показателей , образующих данный критерий.</a:t>
            </a:r>
          </a:p>
          <a:p>
            <a:endParaRPr lang="ru-RU" sz="1000" dirty="0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/>
          </p:nvPr>
        </p:nvGraphicFramePr>
        <p:xfrm>
          <a:off x="650239" y="2852705"/>
          <a:ext cx="10848810" cy="2270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53849"/>
                <a:gridCol w="6594961"/>
              </a:tblGrid>
              <a:tr h="19639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Интервал</a:t>
                      </a:r>
                      <a:r>
                        <a:rPr lang="ru-RU" sz="1600" baseline="0" dirty="0" smtClean="0"/>
                        <a:t> (в %%) выполнения критериев </a:t>
                      </a:r>
                      <a:br>
                        <a:rPr lang="ru-RU" sz="1600" baseline="0" dirty="0" smtClean="0"/>
                      </a:b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Оценка критерия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91%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&lt;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ВК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≤ 100%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Высокий (отличный) уровень – решение об аккредитации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76%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&lt;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ВК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≤ 90%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Хороший (приемлемый) уровень  – решение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об условной аккредитации</a:t>
                      </a:r>
                    </a:p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50% &lt;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ВК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≤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75% 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Недостаточный уровень  – отказ с рекомендациями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ВК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≤ 50%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Низкий (неприемлемый) уровень – отказ в аккредитации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1782306" y="5380437"/>
            <a:ext cx="9298982" cy="375487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600" b="1" i="1" dirty="0" smtClean="0">
                <a:solidFill>
                  <a:srgbClr val="335BA3"/>
                </a:solidFill>
                <a:ea typeface="Calibri"/>
                <a:cs typeface="Times New Roman"/>
              </a:rPr>
              <a:t>Итоговая оценка = сумма оценок по каждому из критериев с учетом веса каждого критерия </a:t>
            </a:r>
            <a:endParaRPr lang="ru-RU" sz="1600" i="1" dirty="0" smtClean="0">
              <a:solidFill>
                <a:srgbClr val="335BA3"/>
              </a:solidFill>
              <a:ea typeface="Calibri"/>
              <a:cs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2794329" y="1028664"/>
          <a:ext cx="7264072" cy="1010835"/>
        </p:xfrm>
        <a:graphic>
          <a:graphicData uri="http://schemas.openxmlformats.org/drawingml/2006/table">
            <a:tbl>
              <a:tblPr firstRow="1" firstCol="1" bandRow="1"/>
              <a:tblGrid>
                <a:gridCol w="4937431"/>
                <a:gridCol w="2326641"/>
              </a:tblGrid>
              <a:tr h="0">
                <a:tc>
                  <a:txBody>
                    <a:bodyPr/>
                    <a:lstStyle/>
                    <a:p>
                      <a:pPr marL="76200" indent="355600"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Решения*</a:t>
                      </a:r>
                      <a:endParaRPr lang="ru-RU" sz="15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355600"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аккредитации</a:t>
                      </a:r>
                      <a:endParaRPr lang="ru-RU" sz="15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325035">
                <a:tc>
                  <a:txBody>
                    <a:bodyPr/>
                    <a:lstStyle/>
                    <a:p>
                      <a:pPr marL="76200" marR="0" indent="355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Полная аккредитация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6200" marR="0" indent="3556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лет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76200" indent="355600"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Аккредитация с условием устранения </a:t>
                      </a:r>
                      <a:r>
                        <a:rPr lang="ru-RU" sz="15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замечаний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355600" algn="ctr"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 </a:t>
                      </a: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месяцев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76200" indent="355600"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Отказ в </a:t>
                      </a:r>
                      <a:r>
                        <a:rPr lang="ru-RU" sz="15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аккредитации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355600"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62" y="104227"/>
            <a:ext cx="868313" cy="105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6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Шаблон презентации ОАК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Шаблон презентации ОАК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 w="9525" cap="flat" cmpd="dbl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rtlCol="0" anchor="t" anchorCtr="0" compatLnSpc="1">
        <a:prstTxWarp prst="textNoShape">
          <a:avLst/>
        </a:prstTxWarp>
        <a:noAutofit/>
      </a:bodyPr>
      <a:lstStyle>
        <a:defPPr marL="0" marR="0" indent="0" algn="l" defTabSz="9525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700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noFill/>
        <a:ln w="25400" cap="sq" cmpd="sng" algn="ctr">
          <a:solidFill>
            <a:srgbClr val="FF0000"/>
          </a:solidFill>
          <a:prstDash val="solid"/>
          <a:round/>
          <a:headEnd type="none" w="sm" len="sm"/>
          <a:tailEnd type="none" w="lg" len="lg"/>
        </a:ln>
        <a:effectLst/>
      </a:spPr>
      <a:bodyPr/>
      <a:lstStyle/>
    </a:lnDef>
    <a:txDef>
      <a:spPr>
        <a:noFill/>
        <a:ln>
          <a:noFill/>
        </a:ln>
      </a:spPr>
      <a:bodyPr wrap="square" rtlCol="0">
        <a:spAutoFit/>
      </a:bodyPr>
      <a:lstStyle>
        <a:defPPr algn="ctr">
          <a:defRPr dirty="0" smtClean="0"/>
        </a:defPPr>
      </a:lstStyle>
    </a:txDef>
  </a:objectDefaults>
  <a:extraClrSchemeLst>
    <a:extraClrScheme>
      <a:clrScheme name="Шаблон презентации ОАК 1">
        <a:dk1>
          <a:srgbClr val="000000"/>
        </a:dk1>
        <a:lt1>
          <a:srgbClr val="FFFFFF"/>
        </a:lt1>
        <a:dk2>
          <a:srgbClr val="000000"/>
        </a:dk2>
        <a:lt2>
          <a:srgbClr val="003F56"/>
        </a:lt2>
        <a:accent1>
          <a:srgbClr val="FFFFFF"/>
        </a:accent1>
        <a:accent2>
          <a:srgbClr val="B2D2DE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A1BEC9"/>
        </a:accent6>
        <a:hlink>
          <a:srgbClr val="256885"/>
        </a:hlink>
        <a:folHlink>
          <a:srgbClr val="6CAA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презентации ОАК 2">
        <a:dk1>
          <a:srgbClr val="000000"/>
        </a:dk1>
        <a:lt1>
          <a:srgbClr val="D6CBC2"/>
        </a:lt1>
        <a:dk2>
          <a:srgbClr val="000000"/>
        </a:dk2>
        <a:lt2>
          <a:srgbClr val="09BAFF"/>
        </a:lt2>
        <a:accent1>
          <a:srgbClr val="FFFFFF"/>
        </a:accent1>
        <a:accent2>
          <a:srgbClr val="003F56"/>
        </a:accent2>
        <a:accent3>
          <a:srgbClr val="E8E2DD"/>
        </a:accent3>
        <a:accent4>
          <a:srgbClr val="000000"/>
        </a:accent4>
        <a:accent5>
          <a:srgbClr val="FFFFFF"/>
        </a:accent5>
        <a:accent6>
          <a:srgbClr val="00384D"/>
        </a:accent6>
        <a:hlink>
          <a:srgbClr val="256885"/>
        </a:hlink>
        <a:folHlink>
          <a:srgbClr val="6CAA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презентации ОАК 3">
        <a:dk1>
          <a:srgbClr val="09BAFF"/>
        </a:dk1>
        <a:lt1>
          <a:srgbClr val="FFFFFF"/>
        </a:lt1>
        <a:dk2>
          <a:srgbClr val="003F56"/>
        </a:dk2>
        <a:lt2>
          <a:srgbClr val="FFFFFF"/>
        </a:lt2>
        <a:accent1>
          <a:srgbClr val="FFFFFF"/>
        </a:accent1>
        <a:accent2>
          <a:srgbClr val="B2D2DE"/>
        </a:accent2>
        <a:accent3>
          <a:srgbClr val="AAAFB4"/>
        </a:accent3>
        <a:accent4>
          <a:srgbClr val="DADADA"/>
        </a:accent4>
        <a:accent5>
          <a:srgbClr val="FFFFFF"/>
        </a:accent5>
        <a:accent6>
          <a:srgbClr val="A1BEC9"/>
        </a:accent6>
        <a:hlink>
          <a:srgbClr val="6CAAC0"/>
        </a:hlink>
        <a:folHlink>
          <a:srgbClr val="25688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презентации ОАК 4">
        <a:dk1>
          <a:srgbClr val="FF960C"/>
        </a:dk1>
        <a:lt1>
          <a:srgbClr val="FFFFFF"/>
        </a:lt1>
        <a:dk2>
          <a:srgbClr val="003F56"/>
        </a:dk2>
        <a:lt2>
          <a:srgbClr val="FFFFFF"/>
        </a:lt2>
        <a:accent1>
          <a:srgbClr val="FFFFFF"/>
        </a:accent1>
        <a:accent2>
          <a:srgbClr val="B2D2DE"/>
        </a:accent2>
        <a:accent3>
          <a:srgbClr val="AAAFB4"/>
        </a:accent3>
        <a:accent4>
          <a:srgbClr val="DADADA"/>
        </a:accent4>
        <a:accent5>
          <a:srgbClr val="FFFFFF"/>
        </a:accent5>
        <a:accent6>
          <a:srgbClr val="A1BEC9"/>
        </a:accent6>
        <a:hlink>
          <a:srgbClr val="6CAAC0"/>
        </a:hlink>
        <a:folHlink>
          <a:srgbClr val="256885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13954</TotalTime>
  <Words>1121</Words>
  <Application>Microsoft Office PowerPoint</Application>
  <PresentationFormat>Широкоэкранный</PresentationFormat>
  <Paragraphs>203</Paragraphs>
  <Slides>13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13</vt:i4>
      </vt:variant>
    </vt:vector>
  </HeadingPairs>
  <TitlesOfParts>
    <vt:vector size="26" baseType="lpstr">
      <vt:lpstr>Wingdings</vt:lpstr>
      <vt:lpstr>Franklin Gothic Medium</vt:lpstr>
      <vt:lpstr>MS PGothic</vt:lpstr>
      <vt:lpstr>Franklin Gothic Demi Cond</vt:lpstr>
      <vt:lpstr>Calibri Light</vt:lpstr>
      <vt:lpstr>OfficinaSansCTT</vt:lpstr>
      <vt:lpstr>Calibri</vt:lpstr>
      <vt:lpstr>Franklin Gothic Medium Cond</vt:lpstr>
      <vt:lpstr>Times New Roman</vt:lpstr>
      <vt:lpstr>Arial</vt:lpstr>
      <vt:lpstr>Elektra Light Pro</vt:lpstr>
      <vt:lpstr>Тема Office</vt:lpstr>
      <vt:lpstr>8_Шаблон презентации ОАК</vt:lpstr>
      <vt:lpstr>Презентация PowerPoint</vt:lpstr>
      <vt:lpstr>Презентация PowerPoint</vt:lpstr>
      <vt:lpstr>Презентация PowerPoint</vt:lpstr>
      <vt:lpstr>Взаимодействие УМО и СПК</vt:lpstr>
      <vt:lpstr>ЭКСПЕРТИЗА ФГОС 24.00.00 </vt:lpstr>
      <vt:lpstr>Презентация PowerPoint</vt:lpstr>
      <vt:lpstr>Презентация PowerPoint</vt:lpstr>
      <vt:lpstr>Презентация PowerPoint</vt:lpstr>
      <vt:lpstr>Презентация PowerPoint</vt:lpstr>
      <vt:lpstr>Базовые подразделения вузов в организациях РКО  (базовые кафедры 2016) </vt:lpstr>
      <vt:lpstr>Регламент создания и организация деятельности  базовых кафедр</vt:lpstr>
      <vt:lpstr>Независимая оценка профессиональных квалификаций </vt:lpstr>
      <vt:lpstr>Презентация PowerPoint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Фомина Ольга Эдуардовна</cp:lastModifiedBy>
  <cp:revision>568</cp:revision>
  <cp:lastPrinted>2016-05-11T15:00:31Z</cp:lastPrinted>
  <dcterms:created xsi:type="dcterms:W3CDTF">2014-04-22T17:39:45Z</dcterms:created>
  <dcterms:modified xsi:type="dcterms:W3CDTF">2016-09-26T10:58:13Z</dcterms:modified>
</cp:coreProperties>
</file>