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3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D-4484-9D13-8F0A6C0B7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2198B-2775-4BC2-A67B-57BA7C52D1B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BE8741-4165-4C4B-9D7B-F84C2F1D9E33}">
      <dgm:prSet phldrT="[Текст]" custT="1"/>
      <dgm:spPr/>
      <dgm:t>
        <a:bodyPr/>
        <a:lstStyle/>
        <a:p>
          <a:r>
            <a:rPr lang="ru-RU" sz="1400" b="1" dirty="0" smtClean="0"/>
            <a:t>1903 </a:t>
          </a:r>
          <a:endParaRPr lang="ru-RU" sz="1400" b="1" dirty="0"/>
        </a:p>
      </dgm:t>
    </dgm:pt>
    <dgm:pt modelId="{0B04AC27-A7C6-42C7-8F19-13BFF97ADBDC}" type="parTrans" cxnId="{24238248-2891-4F0C-BE1A-B470C189FCB1}">
      <dgm:prSet/>
      <dgm:spPr/>
      <dgm:t>
        <a:bodyPr/>
        <a:lstStyle/>
        <a:p>
          <a:endParaRPr lang="ru-RU"/>
        </a:p>
      </dgm:t>
    </dgm:pt>
    <dgm:pt modelId="{8B99DB2F-84EF-4E72-91CE-00F06EE13203}" type="sibTrans" cxnId="{24238248-2891-4F0C-BE1A-B470C189FCB1}">
      <dgm:prSet/>
      <dgm:spPr/>
      <dgm:t>
        <a:bodyPr/>
        <a:lstStyle/>
        <a:p>
          <a:endParaRPr lang="ru-RU"/>
        </a:p>
      </dgm:t>
    </dgm:pt>
    <dgm:pt modelId="{BB283868-ABC2-43A4-81BB-49AB2220537E}">
      <dgm:prSet phldrT="[Текст]" custT="1"/>
      <dgm:spPr/>
      <dgm:t>
        <a:bodyPr/>
        <a:lstStyle/>
        <a:p>
          <a:r>
            <a:rPr lang="ru-RU" sz="1400" b="1" dirty="0" smtClean="0"/>
            <a:t>5107</a:t>
          </a:r>
          <a:endParaRPr lang="ru-RU" sz="1400" b="1" dirty="0"/>
        </a:p>
      </dgm:t>
    </dgm:pt>
    <dgm:pt modelId="{95A68062-A3CF-422B-97FA-09B812C3868D}" type="parTrans" cxnId="{9D8BF562-9DFD-451C-BD64-0B7CD994B553}">
      <dgm:prSet/>
      <dgm:spPr/>
      <dgm:t>
        <a:bodyPr/>
        <a:lstStyle/>
        <a:p>
          <a:endParaRPr lang="ru-RU"/>
        </a:p>
      </dgm:t>
    </dgm:pt>
    <dgm:pt modelId="{0A0BE360-4298-4072-924F-EA74B2CB7233}" type="sibTrans" cxnId="{9D8BF562-9DFD-451C-BD64-0B7CD994B553}">
      <dgm:prSet/>
      <dgm:spPr/>
      <dgm:t>
        <a:bodyPr/>
        <a:lstStyle/>
        <a:p>
          <a:endParaRPr lang="ru-RU"/>
        </a:p>
      </dgm:t>
    </dgm:pt>
    <dgm:pt modelId="{E8965E2C-EDCF-4A1A-9516-36D541A423D2}">
      <dgm:prSet phldrT="[Текст]" custT="1"/>
      <dgm:spPr/>
      <dgm:t>
        <a:bodyPr/>
        <a:lstStyle/>
        <a:p>
          <a:r>
            <a:rPr lang="ru-RU" sz="1400" b="1" dirty="0" smtClean="0"/>
            <a:t>12212</a:t>
          </a:r>
          <a:endParaRPr lang="ru-RU" sz="1400" b="1" dirty="0"/>
        </a:p>
      </dgm:t>
    </dgm:pt>
    <dgm:pt modelId="{8D5CC97E-83AC-4C80-A3E1-467E4F1FFE5C}" type="parTrans" cxnId="{8C2E6194-4BEB-4344-8863-F6A3F0B2E4C7}">
      <dgm:prSet/>
      <dgm:spPr/>
      <dgm:t>
        <a:bodyPr/>
        <a:lstStyle/>
        <a:p>
          <a:endParaRPr lang="ru-RU"/>
        </a:p>
      </dgm:t>
    </dgm:pt>
    <dgm:pt modelId="{0007990D-6597-43E6-A46E-0F9E7F75CD01}" type="sibTrans" cxnId="{8C2E6194-4BEB-4344-8863-F6A3F0B2E4C7}">
      <dgm:prSet/>
      <dgm:spPr/>
      <dgm:t>
        <a:bodyPr/>
        <a:lstStyle/>
        <a:p>
          <a:endParaRPr lang="ru-RU"/>
        </a:p>
      </dgm:t>
    </dgm:pt>
    <dgm:pt modelId="{DA903739-08DF-4178-B677-AA7D34B8522B}" type="pres">
      <dgm:prSet presAssocID="{5212198B-2775-4BC2-A67B-57BA7C52D1B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BF49A2-280A-446E-A9B9-954A9B1A295B}" type="pres">
      <dgm:prSet presAssocID="{5212198B-2775-4BC2-A67B-57BA7C52D1B4}" presName="arrow" presStyleLbl="bgShp" presStyleIdx="0" presStyleCnt="1" custLinFactNeighborX="5903" custLinFactNeighborY="817"/>
      <dgm:spPr/>
    </dgm:pt>
    <dgm:pt modelId="{A448B326-7365-4C87-B04E-587B14A59621}" type="pres">
      <dgm:prSet presAssocID="{5212198B-2775-4BC2-A67B-57BA7C52D1B4}" presName="arrowDiagram3" presStyleCnt="0"/>
      <dgm:spPr/>
    </dgm:pt>
    <dgm:pt modelId="{3D2CC329-5EDA-4664-9463-4C03652E6493}" type="pres">
      <dgm:prSet presAssocID="{25BE8741-4165-4C4B-9D7B-F84C2F1D9E33}" presName="bullet3a" presStyleLbl="node1" presStyleIdx="0" presStyleCnt="3" custLinFactX="200000" custLinFactY="-118152" custLinFactNeighborX="240201" custLinFactNeighborY="-200000"/>
      <dgm:spPr/>
    </dgm:pt>
    <dgm:pt modelId="{927376BD-5475-4334-A334-429EDDB498D3}" type="pres">
      <dgm:prSet presAssocID="{25BE8741-4165-4C4B-9D7B-F84C2F1D9E33}" presName="textBox3a" presStyleLbl="revTx" presStyleIdx="0" presStyleCnt="3" custScaleX="80357" custScaleY="44212" custLinFactY="-10705" custLinFactNeighborX="-7100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4F6DC-CC02-4EE4-AA7D-42819DD046B0}" type="pres">
      <dgm:prSet presAssocID="{BB283868-ABC2-43A4-81BB-49AB2220537E}" presName="bullet3b" presStyleLbl="node1" presStyleIdx="1" presStyleCnt="3" custLinFactNeighborX="32933" custLinFactNeighborY="55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7C005EA-D8B2-4E81-B9F2-BE6F3C1DE462}" type="pres">
      <dgm:prSet presAssocID="{BB283868-ABC2-43A4-81BB-49AB2220537E}" presName="textBox3b" presStyleLbl="revTx" presStyleIdx="1" presStyleCnt="3" custScaleX="140573" custScaleY="19735" custLinFactNeighborX="-23511" custLinFactNeighborY="-87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87629-8C06-45FB-B095-F165F6568B92}" type="pres">
      <dgm:prSet presAssocID="{E8965E2C-EDCF-4A1A-9516-36D541A423D2}" presName="bullet3c" presStyleLbl="node1" presStyleIdx="2" presStyleCnt="3" custLinFactX="-94728" custLinFactNeighborX="-100000" custLinFactNeighborY="6305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E1E7264-9533-4962-A018-BD2161293DE1}" type="pres">
      <dgm:prSet presAssocID="{E8965E2C-EDCF-4A1A-9516-36D541A423D2}" presName="textBox3c" presStyleLbl="revTx" presStyleIdx="2" presStyleCnt="3" custScaleX="149823" custScaleY="32669" custLinFactNeighborX="-4939" custLinFactNeighborY="-73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2E6194-4BEB-4344-8863-F6A3F0B2E4C7}" srcId="{5212198B-2775-4BC2-A67B-57BA7C52D1B4}" destId="{E8965E2C-EDCF-4A1A-9516-36D541A423D2}" srcOrd="2" destOrd="0" parTransId="{8D5CC97E-83AC-4C80-A3E1-467E4F1FFE5C}" sibTransId="{0007990D-6597-43E6-A46E-0F9E7F75CD01}"/>
    <dgm:cxn modelId="{24238248-2891-4F0C-BE1A-B470C189FCB1}" srcId="{5212198B-2775-4BC2-A67B-57BA7C52D1B4}" destId="{25BE8741-4165-4C4B-9D7B-F84C2F1D9E33}" srcOrd="0" destOrd="0" parTransId="{0B04AC27-A7C6-42C7-8F19-13BFF97ADBDC}" sibTransId="{8B99DB2F-84EF-4E72-91CE-00F06EE13203}"/>
    <dgm:cxn modelId="{9DA56784-54A0-4C09-98DD-8FDDE8FA9A3C}" type="presOf" srcId="{BB283868-ABC2-43A4-81BB-49AB2220537E}" destId="{67C005EA-D8B2-4E81-B9F2-BE6F3C1DE462}" srcOrd="0" destOrd="0" presId="urn:microsoft.com/office/officeart/2005/8/layout/arrow2"/>
    <dgm:cxn modelId="{9D8BF562-9DFD-451C-BD64-0B7CD994B553}" srcId="{5212198B-2775-4BC2-A67B-57BA7C52D1B4}" destId="{BB283868-ABC2-43A4-81BB-49AB2220537E}" srcOrd="1" destOrd="0" parTransId="{95A68062-A3CF-422B-97FA-09B812C3868D}" sibTransId="{0A0BE360-4298-4072-924F-EA74B2CB7233}"/>
    <dgm:cxn modelId="{F238E70B-5217-4C5D-9BF9-8CE03BBB3D6F}" type="presOf" srcId="{25BE8741-4165-4C4B-9D7B-F84C2F1D9E33}" destId="{927376BD-5475-4334-A334-429EDDB498D3}" srcOrd="0" destOrd="0" presId="urn:microsoft.com/office/officeart/2005/8/layout/arrow2"/>
    <dgm:cxn modelId="{5ADC58B3-BD1C-4728-B6A1-D10CDA9586CA}" type="presOf" srcId="{E8965E2C-EDCF-4A1A-9516-36D541A423D2}" destId="{7E1E7264-9533-4962-A018-BD2161293DE1}" srcOrd="0" destOrd="0" presId="urn:microsoft.com/office/officeart/2005/8/layout/arrow2"/>
    <dgm:cxn modelId="{324EF60E-7F5E-4720-A944-50FEC54EBD91}" type="presOf" srcId="{5212198B-2775-4BC2-A67B-57BA7C52D1B4}" destId="{DA903739-08DF-4178-B677-AA7D34B8522B}" srcOrd="0" destOrd="0" presId="urn:microsoft.com/office/officeart/2005/8/layout/arrow2"/>
    <dgm:cxn modelId="{83101441-3AF6-495A-88E8-D244A0945C7C}" type="presParOf" srcId="{DA903739-08DF-4178-B677-AA7D34B8522B}" destId="{DEBF49A2-280A-446E-A9B9-954A9B1A295B}" srcOrd="0" destOrd="0" presId="urn:microsoft.com/office/officeart/2005/8/layout/arrow2"/>
    <dgm:cxn modelId="{A4EB57BF-780C-491A-8A55-8F676B9B9042}" type="presParOf" srcId="{DA903739-08DF-4178-B677-AA7D34B8522B}" destId="{A448B326-7365-4C87-B04E-587B14A59621}" srcOrd="1" destOrd="0" presId="urn:microsoft.com/office/officeart/2005/8/layout/arrow2"/>
    <dgm:cxn modelId="{F64E9365-94C1-47B5-8603-1A75C0AA2008}" type="presParOf" srcId="{A448B326-7365-4C87-B04E-587B14A59621}" destId="{3D2CC329-5EDA-4664-9463-4C03652E6493}" srcOrd="0" destOrd="0" presId="urn:microsoft.com/office/officeart/2005/8/layout/arrow2"/>
    <dgm:cxn modelId="{A980911A-9EED-4B81-A0DB-B6BECB2154B7}" type="presParOf" srcId="{A448B326-7365-4C87-B04E-587B14A59621}" destId="{927376BD-5475-4334-A334-429EDDB498D3}" srcOrd="1" destOrd="0" presId="urn:microsoft.com/office/officeart/2005/8/layout/arrow2"/>
    <dgm:cxn modelId="{FEE8AC84-C5A5-4952-A907-E8A59900515F}" type="presParOf" srcId="{A448B326-7365-4C87-B04E-587B14A59621}" destId="{A1F4F6DC-CC02-4EE4-AA7D-42819DD046B0}" srcOrd="2" destOrd="0" presId="urn:microsoft.com/office/officeart/2005/8/layout/arrow2"/>
    <dgm:cxn modelId="{FE5B7536-03C2-448F-9C0B-235C18DB1772}" type="presParOf" srcId="{A448B326-7365-4C87-B04E-587B14A59621}" destId="{67C005EA-D8B2-4E81-B9F2-BE6F3C1DE462}" srcOrd="3" destOrd="0" presId="urn:microsoft.com/office/officeart/2005/8/layout/arrow2"/>
    <dgm:cxn modelId="{04703278-5EA9-4269-8710-9D7C165D11F2}" type="presParOf" srcId="{A448B326-7365-4C87-B04E-587B14A59621}" destId="{7C587629-8C06-45FB-B095-F165F6568B92}" srcOrd="4" destOrd="0" presId="urn:microsoft.com/office/officeart/2005/8/layout/arrow2"/>
    <dgm:cxn modelId="{E2141191-660F-4A88-97A9-B9B29EBAAD5B}" type="presParOf" srcId="{A448B326-7365-4C87-B04E-587B14A59621}" destId="{7E1E7264-9533-4962-A018-BD2161293DE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F49A2-280A-446E-A9B9-954A9B1A295B}">
      <dsp:nvSpPr>
        <dsp:cNvPr id="0" name=""/>
        <dsp:cNvSpPr/>
      </dsp:nvSpPr>
      <dsp:spPr>
        <a:xfrm>
          <a:off x="0" y="51373"/>
          <a:ext cx="3372131" cy="210758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CC329-5EDA-4664-9463-4C03652E6493}">
      <dsp:nvSpPr>
        <dsp:cNvPr id="0" name=""/>
        <dsp:cNvSpPr/>
      </dsp:nvSpPr>
      <dsp:spPr>
        <a:xfrm>
          <a:off x="814208" y="1209866"/>
          <a:ext cx="87675" cy="876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376BD-5475-4334-A334-429EDDB498D3}">
      <dsp:nvSpPr>
        <dsp:cNvPr id="0" name=""/>
        <dsp:cNvSpPr/>
      </dsp:nvSpPr>
      <dsp:spPr>
        <a:xfrm>
          <a:off x="0" y="1028250"/>
          <a:ext cx="631370" cy="269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45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1903 </a:t>
          </a:r>
          <a:endParaRPr lang="ru-RU" sz="1400" b="1" kern="1200" dirty="0"/>
        </a:p>
      </dsp:txBody>
      <dsp:txXfrm>
        <a:off x="0" y="1028250"/>
        <a:ext cx="631370" cy="269291"/>
      </dsp:txXfrm>
    </dsp:sp>
    <dsp:sp modelId="{A1F4F6DC-CC02-4EE4-AA7D-42819DD046B0}">
      <dsp:nvSpPr>
        <dsp:cNvPr id="0" name=""/>
        <dsp:cNvSpPr/>
      </dsp:nvSpPr>
      <dsp:spPr>
        <a:xfrm>
          <a:off x="1254360" y="924764"/>
          <a:ext cx="158490" cy="1584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005EA-D8B2-4E81-B9F2-BE6F3C1DE462}">
      <dsp:nvSpPr>
        <dsp:cNvPr id="0" name=""/>
        <dsp:cNvSpPr/>
      </dsp:nvSpPr>
      <dsp:spPr>
        <a:xfrm>
          <a:off x="926951" y="447706"/>
          <a:ext cx="1137673" cy="226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5107</a:t>
          </a:r>
          <a:endParaRPr lang="ru-RU" sz="1400" b="1" kern="1200" dirty="0"/>
        </a:p>
      </dsp:txBody>
      <dsp:txXfrm>
        <a:off x="926951" y="447706"/>
        <a:ext cx="1137673" cy="226266"/>
      </dsp:txXfrm>
    </dsp:sp>
    <dsp:sp modelId="{7C587629-8C06-45FB-B095-F165F6568B92}">
      <dsp:nvSpPr>
        <dsp:cNvPr id="0" name=""/>
        <dsp:cNvSpPr/>
      </dsp:nvSpPr>
      <dsp:spPr>
        <a:xfrm>
          <a:off x="1706051" y="705577"/>
          <a:ext cx="219188" cy="2191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E7264-9533-4962-A018-BD2161293DE1}">
      <dsp:nvSpPr>
        <dsp:cNvPr id="0" name=""/>
        <dsp:cNvSpPr/>
      </dsp:nvSpPr>
      <dsp:spPr>
        <a:xfrm>
          <a:off x="2000883" y="95314"/>
          <a:ext cx="1212534" cy="478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14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12212</a:t>
          </a:r>
          <a:endParaRPr lang="ru-RU" sz="1400" b="1" kern="1200" dirty="0"/>
        </a:p>
      </dsp:txBody>
      <dsp:txXfrm>
        <a:off x="2000883" y="95314"/>
        <a:ext cx="1212534" cy="478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53D49-4430-4131-A7B7-59646C1F1F5E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C5781-7B9B-4E4D-A7B9-31F803C4B6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26AF-1E9F-4E12-81A9-40B1017CD6F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D6F0-91DB-46C7-A880-F936AED1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7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26AF-1E9F-4E12-81A9-40B1017CD6F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D6F0-91DB-46C7-A880-F936AED1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03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26AF-1E9F-4E12-81A9-40B1017CD6F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D6F0-91DB-46C7-A880-F936AED1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8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26AF-1E9F-4E12-81A9-40B1017CD6F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D6F0-91DB-46C7-A880-F936AED1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8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26AF-1E9F-4E12-81A9-40B1017CD6F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D6F0-91DB-46C7-A880-F936AED1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3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26AF-1E9F-4E12-81A9-40B1017CD6F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D6F0-91DB-46C7-A880-F936AED1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9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26AF-1E9F-4E12-81A9-40B1017CD6F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D6F0-91DB-46C7-A880-F936AED1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3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26AF-1E9F-4E12-81A9-40B1017CD6F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D6F0-91DB-46C7-A880-F936AED1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7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26AF-1E9F-4E12-81A9-40B1017CD6F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D6F0-91DB-46C7-A880-F936AED1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0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26AF-1E9F-4E12-81A9-40B1017CD6F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D6F0-91DB-46C7-A880-F936AED1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5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26AF-1E9F-4E12-81A9-40B1017CD6F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D6F0-91DB-46C7-A880-F936AED1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8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926AF-1E9F-4E12-81A9-40B1017CD6F2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D6F0-91DB-46C7-A880-F936AED1C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6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jpeg"/><Relationship Id="rId7" Type="http://schemas.openxmlformats.org/officeDocument/2006/relationships/chart" Target="../charts/chart1.xml"/><Relationship Id="rId12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1.jpeg"/><Relationship Id="rId5" Type="http://schemas.microsoft.com/office/2007/relationships/hdphoto" Target="../media/hdphoto7.wdp"/><Relationship Id="rId10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4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C432E1F-D6C4-CB9B-DBF3-D5A93353D4FB}"/>
              </a:ext>
            </a:extLst>
          </p:cNvPr>
          <p:cNvCxnSpPr>
            <a:cxnSpLocks/>
          </p:cNvCxnSpPr>
          <p:nvPr/>
        </p:nvCxnSpPr>
        <p:spPr>
          <a:xfrm>
            <a:off x="0" y="6289896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D43A4288-8F9B-67C9-6F05-662EC6DE7A9D}"/>
              </a:ext>
            </a:extLst>
          </p:cNvPr>
          <p:cNvCxnSpPr>
            <a:cxnSpLocks/>
          </p:cNvCxnSpPr>
          <p:nvPr/>
        </p:nvCxnSpPr>
        <p:spPr>
          <a:xfrm>
            <a:off x="0" y="6227460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606E76-32A0-B3FC-13BB-3966B46B5E0B}"/>
              </a:ext>
            </a:extLst>
          </p:cNvPr>
          <p:cNvSpPr txBox="1"/>
          <p:nvPr/>
        </p:nvSpPr>
        <p:spPr>
          <a:xfrm>
            <a:off x="2411760" y="289194"/>
            <a:ext cx="9207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федеральное государственное бюджетное 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образовательное учреждение высшего образования </a:t>
            </a: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«Нижегородский государственный технический университет им. Р.Е. Алексеева»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2E5C980-B3F9-C819-479D-520F9799DC28}"/>
              </a:ext>
            </a:extLst>
          </p:cNvPr>
          <p:cNvCxnSpPr>
            <a:cxnSpLocks/>
          </p:cNvCxnSpPr>
          <p:nvPr/>
        </p:nvCxnSpPr>
        <p:spPr>
          <a:xfrm>
            <a:off x="2411760" y="1354020"/>
            <a:ext cx="97802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FA123A3-6BFC-6FA7-0A58-991287435230}"/>
              </a:ext>
            </a:extLst>
          </p:cNvPr>
          <p:cNvCxnSpPr>
            <a:cxnSpLocks/>
          </p:cNvCxnSpPr>
          <p:nvPr/>
        </p:nvCxnSpPr>
        <p:spPr>
          <a:xfrm>
            <a:off x="2411760" y="1298298"/>
            <a:ext cx="97802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76D72F-48A9-D7FF-51E7-448553AD9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103150"/>
            <a:ext cx="3982101" cy="44580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D56A3C-00E5-75B7-4399-51EE749D28BB}"/>
              </a:ext>
            </a:extLst>
          </p:cNvPr>
          <p:cNvSpPr txBox="1"/>
          <p:nvPr/>
        </p:nvSpPr>
        <p:spPr>
          <a:xfrm>
            <a:off x="1" y="6353112"/>
            <a:ext cx="1219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Нижний Новгород, сентябрь, 2023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D255624-0B5A-CD92-09CF-D22584855147}"/>
              </a:ext>
            </a:extLst>
          </p:cNvPr>
          <p:cNvSpPr/>
          <p:nvPr/>
        </p:nvSpPr>
        <p:spPr>
          <a:xfrm>
            <a:off x="5828232" y="2518274"/>
            <a:ext cx="5999147" cy="2961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70C0"/>
                </a:solidFill>
              </a:rPr>
              <a:t>Перспективы развития ДПО для промышленных </a:t>
            </a:r>
            <a:r>
              <a:rPr lang="ru-RU" sz="3200" b="1" dirty="0" smtClean="0">
                <a:solidFill>
                  <a:srgbClr val="0070C0"/>
                </a:solidFill>
              </a:rPr>
              <a:t>предприятий</a:t>
            </a:r>
          </a:p>
          <a:p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rgbClr val="006CB9"/>
                </a:solidFill>
              </a:rPr>
              <a:t>Директор ИПС НГТУ </a:t>
            </a:r>
          </a:p>
          <a:p>
            <a:r>
              <a:rPr lang="ru-RU" sz="2400" dirty="0" smtClean="0">
                <a:solidFill>
                  <a:srgbClr val="006CB9"/>
                </a:solidFill>
              </a:rPr>
              <a:t>С.Б. Сорокин</a:t>
            </a:r>
            <a:endParaRPr lang="ru-RU" sz="2400" dirty="0">
              <a:solidFill>
                <a:srgbClr val="006CB9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E4E838-517F-F14B-415C-1E5ADDFA3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22" y="378578"/>
            <a:ext cx="2644394" cy="521001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4B9BDB88-5FEB-8F55-3001-2BB93A170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4" t="3059" r="1145" b="29968"/>
          <a:stretch/>
        </p:blipFill>
        <p:spPr bwMode="auto">
          <a:xfrm>
            <a:off x="1589519" y="2518274"/>
            <a:ext cx="4042160" cy="314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890" y="4299978"/>
            <a:ext cx="1093862" cy="109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80166" y="6314535"/>
            <a:ext cx="51183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fld id="{FBC99FA3-47C6-4A14-A408-AEAA58F70507}" type="slidenum">
              <a:rPr lang="ru-RU" b="1" smtClean="0">
                <a:solidFill>
                  <a:schemeClr val="bg1"/>
                </a:solidFill>
              </a:rPr>
              <a:pPr/>
              <a:t>2</a:t>
            </a:fld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6F52E3C-BA2B-4891-A2D7-DD1299731A85}"/>
              </a:ext>
            </a:extLst>
          </p:cNvPr>
          <p:cNvCxnSpPr>
            <a:cxnSpLocks/>
          </p:cNvCxnSpPr>
          <p:nvPr/>
        </p:nvCxnSpPr>
        <p:spPr>
          <a:xfrm>
            <a:off x="505" y="838643"/>
            <a:ext cx="12192000" cy="0"/>
          </a:xfrm>
          <a:prstGeom prst="line">
            <a:avLst/>
          </a:pr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25423EF-5261-4090-95E5-E80B63F16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7" y="103787"/>
            <a:ext cx="802850" cy="734856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AECCDE0-5968-48BC-B3AD-903DF8EE76C8}"/>
              </a:ext>
            </a:extLst>
          </p:cNvPr>
          <p:cNvCxnSpPr/>
          <p:nvPr/>
        </p:nvCxnSpPr>
        <p:spPr>
          <a:xfrm flipH="1">
            <a:off x="1105452" y="210715"/>
            <a:ext cx="1" cy="521001"/>
          </a:xfrm>
          <a:prstGeom prst="line">
            <a:avLst/>
          </a:prstGeom>
          <a:ln w="12700">
            <a:solidFill>
              <a:srgbClr val="504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ject 84">
            <a:extLst>
              <a:ext uri="{FF2B5EF4-FFF2-40B4-BE49-F238E27FC236}">
                <a16:creationId xmlns:a16="http://schemas.microsoft.com/office/drawing/2014/main" id="{AD5EDEA1-0B3E-7F4A-8564-310D5A0891FE}"/>
              </a:ext>
            </a:extLst>
          </p:cNvPr>
          <p:cNvSpPr txBox="1"/>
          <p:nvPr/>
        </p:nvSpPr>
        <p:spPr>
          <a:xfrm>
            <a:off x="1335280" y="308877"/>
            <a:ext cx="6466913" cy="339142"/>
          </a:xfrm>
          <a:prstGeom prst="rect">
            <a:avLst/>
          </a:prstGeom>
        </p:spPr>
        <p:txBody>
          <a:bodyPr vert="horz" wrap="square" lIns="0" tIns="43762" rIns="0" bIns="0" rtlCol="0">
            <a:spAutoFit/>
          </a:bodyPr>
          <a:lstStyle/>
          <a:p>
            <a:pPr marL="11515">
              <a:lnSpc>
                <a:spcPts val="2285"/>
              </a:lnSpc>
              <a:spcBef>
                <a:spcPts val="91"/>
              </a:spcBef>
            </a:pPr>
            <a:r>
              <a:rPr lang="ru-RU" sz="2400" b="1" spc="-45" dirty="0" smtClean="0">
                <a:solidFill>
                  <a:srgbClr val="0070C0"/>
                </a:solidFill>
              </a:rPr>
              <a:t>Дополнительное профессиональное образование</a:t>
            </a:r>
            <a:endParaRPr lang="ru-RU" sz="2400" spc="-45" dirty="0">
              <a:solidFill>
                <a:srgbClr val="0070C0"/>
              </a:solidFill>
            </a:endParaRPr>
          </a:p>
        </p:txBody>
      </p:sp>
      <p:graphicFrame>
        <p:nvGraphicFramePr>
          <p:cNvPr id="52" name="Схема 51"/>
          <p:cNvGraphicFramePr/>
          <p:nvPr>
            <p:extLst>
              <p:ext uri="{D42A27DB-BD31-4B8C-83A1-F6EECF244321}">
                <p14:modId xmlns:p14="http://schemas.microsoft.com/office/powerpoint/2010/main" val="2927719970"/>
              </p:ext>
            </p:extLst>
          </p:nvPr>
        </p:nvGraphicFramePr>
        <p:xfrm>
          <a:off x="561366" y="980998"/>
          <a:ext cx="3372131" cy="2175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2893442" y="189096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</a:t>
            </a:r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1798972" y="227183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</a:t>
            </a:r>
            <a:r>
              <a:rPr lang="ru-RU" sz="1400" dirty="0" smtClean="0"/>
              <a:t>0</a:t>
            </a:r>
            <a:endParaRPr lang="ru-RU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830406" y="2779321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</a:t>
            </a:r>
            <a:r>
              <a:rPr lang="ru-RU" sz="1400" dirty="0" smtClean="0"/>
              <a:t>8</a:t>
            </a:r>
            <a:endParaRPr lang="ru-R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1724267" y="2794775"/>
            <a:ext cx="2037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Количество слушателей</a:t>
            </a:r>
            <a:endParaRPr lang="ru-RU" sz="1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460934" y="3748325"/>
            <a:ext cx="34430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70C0"/>
                </a:solidFill>
              </a:rPr>
              <a:t>Направления обучения</a:t>
            </a:r>
            <a:endParaRPr lang="ru-RU" sz="2500" b="1" dirty="0">
              <a:solidFill>
                <a:srgbClr val="0070C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64518" y="4617360"/>
            <a:ext cx="36718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Ядерная энергетика и техническая </a:t>
            </a:r>
            <a:r>
              <a:rPr lang="ru-RU" sz="1400" dirty="0" smtClean="0"/>
              <a:t>физика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Профессиональное программирование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Технологии машиностроения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Металлургия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Информационные системы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Химическая промышленность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Проектирование, моделирование, </a:t>
            </a:r>
            <a:r>
              <a:rPr lang="ru-RU" sz="1400" dirty="0" smtClean="0"/>
              <a:t>дизайн</a:t>
            </a:r>
            <a:endParaRPr lang="ru-RU" sz="1400" dirty="0"/>
          </a:p>
        </p:txBody>
      </p:sp>
      <p:sp>
        <p:nvSpPr>
          <p:cNvPr id="77" name="Овал 76"/>
          <p:cNvSpPr/>
          <p:nvPr/>
        </p:nvSpPr>
        <p:spPr>
          <a:xfrm>
            <a:off x="1000287" y="2500363"/>
            <a:ext cx="79245" cy="79245"/>
          </a:xfrm>
          <a:prstGeom prst="ellipse">
            <a:avLst/>
          </a:prstGeom>
          <a:blipFill rotWithShape="0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8" name="Группа 77"/>
          <p:cNvGrpSpPr/>
          <p:nvPr/>
        </p:nvGrpSpPr>
        <p:grpSpPr>
          <a:xfrm>
            <a:off x="993984" y="1756319"/>
            <a:ext cx="683829" cy="269291"/>
            <a:chOff x="0" y="1028250"/>
            <a:chExt cx="683829" cy="269291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0" y="1028250"/>
              <a:ext cx="631370" cy="2692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Прямоугольник 79"/>
            <p:cNvSpPr/>
            <p:nvPr/>
          </p:nvSpPr>
          <p:spPr>
            <a:xfrm>
              <a:off x="52459" y="1028250"/>
              <a:ext cx="631370" cy="2692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457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4401</a:t>
              </a:r>
              <a:endParaRPr lang="ru-RU" sz="1400" b="1" kern="1200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309669" y="2500363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201</a:t>
            </a:r>
            <a:r>
              <a:rPr lang="ru-RU" sz="1400" dirty="0" smtClean="0"/>
              <a:t>9</a:t>
            </a:r>
            <a:endParaRPr lang="ru-RU" sz="1400" dirty="0"/>
          </a:p>
        </p:txBody>
      </p:sp>
      <p:grpSp>
        <p:nvGrpSpPr>
          <p:cNvPr id="82" name="Группа 81"/>
          <p:cNvGrpSpPr/>
          <p:nvPr/>
        </p:nvGrpSpPr>
        <p:grpSpPr>
          <a:xfrm>
            <a:off x="1974217" y="1202443"/>
            <a:ext cx="761019" cy="251427"/>
            <a:chOff x="926951" y="447706"/>
            <a:chExt cx="1154677" cy="251427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926951" y="447706"/>
              <a:ext cx="1137673" cy="22626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4" name="Прямоугольник 83"/>
            <p:cNvSpPr/>
            <p:nvPr/>
          </p:nvSpPr>
          <p:spPr>
            <a:xfrm>
              <a:off x="943955" y="472867"/>
              <a:ext cx="1137673" cy="226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981" tIns="0" rIns="0" bIns="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10340</a:t>
              </a:r>
              <a:endParaRPr lang="ru-RU" sz="1400" b="1" kern="1200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2349122" y="2075630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202</a:t>
            </a:r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8855112" y="4617267"/>
            <a:ext cx="28868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Радиоэлектроника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Электроэнергетика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Транспорт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Менеджмент и экономика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/>
              <a:t>Безопасность технологических производств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 smtClean="0"/>
              <a:t>Иностранные языки</a:t>
            </a:r>
            <a:endParaRPr lang="ru-RU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598862" y="3748325"/>
            <a:ext cx="37648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>
                <a:solidFill>
                  <a:srgbClr val="0070C0"/>
                </a:solidFill>
              </a:rPr>
              <a:t>Система ДПО и ПО в НГТУ</a:t>
            </a:r>
          </a:p>
        </p:txBody>
      </p:sp>
      <p:sp>
        <p:nvSpPr>
          <p:cNvPr id="89" name="Овал 88"/>
          <p:cNvSpPr/>
          <p:nvPr/>
        </p:nvSpPr>
        <p:spPr>
          <a:xfrm>
            <a:off x="2751896" y="1477194"/>
            <a:ext cx="294753" cy="294753"/>
          </a:xfrm>
          <a:prstGeom prst="ellipse">
            <a:avLst/>
          </a:prstGeom>
          <a:blipFill rotWithShape="0"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Прямоугольник 19"/>
          <p:cNvSpPr/>
          <p:nvPr/>
        </p:nvSpPr>
        <p:spPr>
          <a:xfrm>
            <a:off x="4684762" y="1044579"/>
            <a:ext cx="69954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0" algn="just">
              <a:buNone/>
            </a:pPr>
            <a:r>
              <a:rPr lang="ru-RU" sz="1400" b="1" dirty="0"/>
              <a:t>Цель ДПО:</a:t>
            </a:r>
            <a:endParaRPr lang="ru-RU" sz="1400" dirty="0"/>
          </a:p>
          <a:p>
            <a:pPr marL="50800" indent="0" algn="just">
              <a:buNone/>
            </a:pPr>
            <a:r>
              <a:rPr lang="ru-RU" sz="1400" dirty="0"/>
              <a:t>Подготовка специалистов с уникальными компетенциями через устранение </a:t>
            </a:r>
            <a:r>
              <a:rPr lang="ru-RU" sz="1400" dirty="0" err="1"/>
              <a:t>компетентностных</a:t>
            </a:r>
            <a:r>
              <a:rPr lang="ru-RU" sz="1400" dirty="0"/>
              <a:t> дефицитов, возникающих в результате прорывной научной деятельности в кратчайшие сроки</a:t>
            </a:r>
          </a:p>
          <a:p>
            <a:pPr marL="50800" indent="0" algn="just">
              <a:buNone/>
            </a:pPr>
            <a:endParaRPr lang="ru-RU" sz="1400" b="1" dirty="0"/>
          </a:p>
          <a:p>
            <a:pPr marL="50800" indent="0" algn="just">
              <a:buNone/>
            </a:pPr>
            <a:r>
              <a:rPr lang="ru-RU" sz="1400" b="1" dirty="0"/>
              <a:t>Задача:</a:t>
            </a:r>
          </a:p>
          <a:p>
            <a:pPr marL="50800" indent="0" algn="just">
              <a:buNone/>
            </a:pPr>
            <a:r>
              <a:rPr lang="ru-RU" sz="1400" dirty="0"/>
              <a:t>Выяснение и уточнение </a:t>
            </a:r>
            <a:r>
              <a:rPr lang="ru-RU" sz="1400" dirty="0" err="1"/>
              <a:t>знанийных</a:t>
            </a:r>
            <a:r>
              <a:rPr lang="ru-RU" sz="1400" dirty="0"/>
              <a:t> потребностей в научной и промышленной сферах деятельности для корректировки направлений научных исследований, а также для эффективной трансформации основных образовательных программ</a:t>
            </a:r>
          </a:p>
        </p:txBody>
      </p:sp>
      <p:pic>
        <p:nvPicPr>
          <p:cNvPr id="1026" name="Picture 2" descr="C:\Users\user\Desktop\07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8" y="4372131"/>
            <a:ext cx="991435" cy="67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78" y="5153968"/>
            <a:ext cx="991435" cy="70097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798972" y="4469569"/>
            <a:ext cx="262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Диплом о профессиональной переподготовке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798971" y="5242846"/>
            <a:ext cx="262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Удостоверение о повышении квалификации</a:t>
            </a:r>
            <a:endParaRPr lang="ru-RU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859820" y="5956095"/>
            <a:ext cx="262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Свидетельство о профессии рабочего</a:t>
            </a:r>
            <a:endParaRPr lang="ru-RU" sz="1400" b="1" dirty="0"/>
          </a:p>
        </p:txBody>
      </p:sp>
      <p:pic>
        <p:nvPicPr>
          <p:cNvPr id="1027" name="Picture 3" descr="C:\Users\user\Desktop\0000000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72" y="5956095"/>
            <a:ext cx="1032046" cy="7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80166" y="6314535"/>
            <a:ext cx="51183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fld id="{FBC99FA3-47C6-4A14-A408-AEAA58F70507}" type="slidenum">
              <a:rPr lang="ru-RU" b="1" smtClean="0">
                <a:solidFill>
                  <a:schemeClr val="bg1"/>
                </a:solidFill>
              </a:rPr>
              <a:pPr/>
              <a:t>3</a:t>
            </a:fld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6F52E3C-BA2B-4891-A2D7-DD1299731A85}"/>
              </a:ext>
            </a:extLst>
          </p:cNvPr>
          <p:cNvCxnSpPr>
            <a:cxnSpLocks/>
          </p:cNvCxnSpPr>
          <p:nvPr/>
        </p:nvCxnSpPr>
        <p:spPr>
          <a:xfrm>
            <a:off x="505" y="838643"/>
            <a:ext cx="12192000" cy="0"/>
          </a:xfrm>
          <a:prstGeom prst="line">
            <a:avLst/>
          </a:pr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25423EF-5261-4090-95E5-E80B63F16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7" y="103787"/>
            <a:ext cx="802850" cy="734856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AECCDE0-5968-48BC-B3AD-903DF8EE76C8}"/>
              </a:ext>
            </a:extLst>
          </p:cNvPr>
          <p:cNvCxnSpPr/>
          <p:nvPr/>
        </p:nvCxnSpPr>
        <p:spPr>
          <a:xfrm flipH="1">
            <a:off x="1105452" y="210715"/>
            <a:ext cx="1" cy="521001"/>
          </a:xfrm>
          <a:prstGeom prst="line">
            <a:avLst/>
          </a:prstGeom>
          <a:ln w="12700">
            <a:solidFill>
              <a:srgbClr val="504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ject 84">
            <a:extLst>
              <a:ext uri="{FF2B5EF4-FFF2-40B4-BE49-F238E27FC236}">
                <a16:creationId xmlns:a16="http://schemas.microsoft.com/office/drawing/2014/main" id="{AD5EDEA1-0B3E-7F4A-8564-310D5A0891FE}"/>
              </a:ext>
            </a:extLst>
          </p:cNvPr>
          <p:cNvSpPr txBox="1"/>
          <p:nvPr/>
        </p:nvSpPr>
        <p:spPr>
          <a:xfrm>
            <a:off x="1335280" y="308877"/>
            <a:ext cx="10509191" cy="339142"/>
          </a:xfrm>
          <a:prstGeom prst="rect">
            <a:avLst/>
          </a:prstGeom>
        </p:spPr>
        <p:txBody>
          <a:bodyPr vert="horz" wrap="square" lIns="0" tIns="43762" rIns="0" bIns="0" rtlCol="0">
            <a:spAutoFit/>
          </a:bodyPr>
          <a:lstStyle/>
          <a:p>
            <a:pPr marL="11515">
              <a:lnSpc>
                <a:spcPts val="2285"/>
              </a:lnSpc>
              <a:spcBef>
                <a:spcPts val="91"/>
              </a:spcBef>
            </a:pPr>
            <a:r>
              <a:rPr lang="ru-RU" sz="2400" b="1" spc="-45" dirty="0" smtClean="0">
                <a:solidFill>
                  <a:srgbClr val="0070C0"/>
                </a:solidFill>
              </a:rPr>
              <a:t>Современные </a:t>
            </a:r>
            <a:r>
              <a:rPr lang="ru-RU" sz="2400" b="1" spc="-45" dirty="0">
                <a:solidFill>
                  <a:srgbClr val="0070C0"/>
                </a:solidFill>
              </a:rPr>
              <a:t>тенденции рынка труда </a:t>
            </a:r>
            <a:r>
              <a:rPr lang="ru-RU" sz="2400" b="1" spc="-45" dirty="0" smtClean="0">
                <a:solidFill>
                  <a:srgbClr val="0070C0"/>
                </a:solidFill>
              </a:rPr>
              <a:t>Нижегородской </a:t>
            </a:r>
            <a:r>
              <a:rPr lang="ru-RU" sz="2400" b="1" spc="-45" dirty="0">
                <a:solidFill>
                  <a:srgbClr val="0070C0"/>
                </a:solidFill>
              </a:rPr>
              <a:t>области</a:t>
            </a:r>
            <a:endParaRPr lang="ru-RU" sz="2400" spc="-45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1224" y="1971239"/>
            <a:ext cx="53205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Рынок испытывает дефицит кадров </a:t>
            </a:r>
            <a:endParaRPr lang="ru-RU" sz="2500" dirty="0"/>
          </a:p>
        </p:txBody>
      </p:sp>
      <p:sp>
        <p:nvSpPr>
          <p:cNvPr id="10" name="TextBox 9"/>
          <p:cNvSpPr txBox="1"/>
          <p:nvPr/>
        </p:nvSpPr>
        <p:spPr>
          <a:xfrm>
            <a:off x="2581224" y="3520083"/>
            <a:ext cx="75810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Не хватает выпускников профильных направлений</a:t>
            </a:r>
            <a:endParaRPr lang="ru-RU" sz="25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1224" y="5343584"/>
            <a:ext cx="600118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/>
              <a:t>Система ДПО – возможный ресурс</a:t>
            </a:r>
            <a:endParaRPr lang="ru-RU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72" b="98246" l="7805" r="94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4" y="1136968"/>
            <a:ext cx="1566524" cy="152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0" b="97605" l="6827" r="96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4" y="2970630"/>
            <a:ext cx="1566524" cy="157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27" b="96260" l="5024" r="98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4" y="4825900"/>
            <a:ext cx="1566524" cy="15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1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80166" y="6314535"/>
            <a:ext cx="51183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fld id="{FBC99FA3-47C6-4A14-A408-AEAA58F70507}" type="slidenum">
              <a:rPr lang="ru-RU" b="1" smtClean="0">
                <a:solidFill>
                  <a:schemeClr val="bg1"/>
                </a:solidFill>
              </a:rPr>
              <a:pPr/>
              <a:t>4</a:t>
            </a:fld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6F52E3C-BA2B-4891-A2D7-DD1299731A85}"/>
              </a:ext>
            </a:extLst>
          </p:cNvPr>
          <p:cNvCxnSpPr>
            <a:cxnSpLocks/>
          </p:cNvCxnSpPr>
          <p:nvPr/>
        </p:nvCxnSpPr>
        <p:spPr>
          <a:xfrm>
            <a:off x="505" y="838643"/>
            <a:ext cx="12192000" cy="0"/>
          </a:xfrm>
          <a:prstGeom prst="line">
            <a:avLst/>
          </a:pr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25423EF-5261-4090-95E5-E80B63F16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7" y="103787"/>
            <a:ext cx="802850" cy="734856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AECCDE0-5968-48BC-B3AD-903DF8EE76C8}"/>
              </a:ext>
            </a:extLst>
          </p:cNvPr>
          <p:cNvCxnSpPr/>
          <p:nvPr/>
        </p:nvCxnSpPr>
        <p:spPr>
          <a:xfrm flipH="1">
            <a:off x="1105452" y="210715"/>
            <a:ext cx="1" cy="521001"/>
          </a:xfrm>
          <a:prstGeom prst="line">
            <a:avLst/>
          </a:prstGeom>
          <a:ln w="12700">
            <a:solidFill>
              <a:srgbClr val="504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ject 84">
            <a:extLst>
              <a:ext uri="{FF2B5EF4-FFF2-40B4-BE49-F238E27FC236}">
                <a16:creationId xmlns:a16="http://schemas.microsoft.com/office/drawing/2014/main" id="{AD5EDEA1-0B3E-7F4A-8564-310D5A0891FE}"/>
              </a:ext>
            </a:extLst>
          </p:cNvPr>
          <p:cNvSpPr txBox="1"/>
          <p:nvPr/>
        </p:nvSpPr>
        <p:spPr>
          <a:xfrm>
            <a:off x="1335280" y="308877"/>
            <a:ext cx="6466913" cy="339142"/>
          </a:xfrm>
          <a:prstGeom prst="rect">
            <a:avLst/>
          </a:prstGeom>
        </p:spPr>
        <p:txBody>
          <a:bodyPr vert="horz" wrap="square" lIns="0" tIns="43762" rIns="0" bIns="0" rtlCol="0">
            <a:spAutoFit/>
          </a:bodyPr>
          <a:lstStyle/>
          <a:p>
            <a:pPr marL="11515">
              <a:lnSpc>
                <a:spcPts val="2285"/>
              </a:lnSpc>
              <a:spcBef>
                <a:spcPts val="91"/>
              </a:spcBef>
            </a:pPr>
            <a:r>
              <a:rPr lang="ru-RU" sz="2400" b="1" spc="-45" dirty="0" smtClean="0">
                <a:solidFill>
                  <a:srgbClr val="0070C0"/>
                </a:solidFill>
              </a:rPr>
              <a:t>Дополнительное профессиональное образование</a:t>
            </a:r>
            <a:endParaRPr lang="ru-RU" sz="2400" spc="-45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4653" y="3954869"/>
            <a:ext cx="429244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Адресное повышение квалификации под запросы конкретных предприятий</a:t>
            </a:r>
            <a:endParaRPr lang="ru-RU" sz="25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260879" y="4094088"/>
            <a:ext cx="43144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Поиск через ДПО</a:t>
            </a:r>
          </a:p>
          <a:p>
            <a:r>
              <a:rPr lang="ru-RU" sz="2500" b="1" dirty="0" smtClean="0"/>
              <a:t>новых работников</a:t>
            </a:r>
            <a:endParaRPr lang="ru-RU" sz="2500" b="1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5494328" y="4459769"/>
            <a:ext cx="1204353" cy="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82" b="99034" l="5577" r="99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53" y="2109002"/>
            <a:ext cx="1644341" cy="13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29" y="2425025"/>
            <a:ext cx="632691" cy="56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 flipV="1">
            <a:off x="2128994" y="2989051"/>
            <a:ext cx="1158963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3287957" y="2185909"/>
            <a:ext cx="1489142" cy="1253535"/>
            <a:chOff x="3287957" y="2083169"/>
            <a:chExt cx="1685858" cy="147295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657" b="96395" l="6041" r="957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957" y="2143645"/>
              <a:ext cx="1685858" cy="1412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object 84">
              <a:extLst>
                <a:ext uri="{FF2B5EF4-FFF2-40B4-BE49-F238E27FC236}">
                  <a16:creationId xmlns:a16="http://schemas.microsoft.com/office/drawing/2014/main" id="{AD5EDEA1-0B3E-7F4A-8564-310D5A0891FE}"/>
                </a:ext>
              </a:extLst>
            </p:cNvPr>
            <p:cNvSpPr txBox="1"/>
            <p:nvPr/>
          </p:nvSpPr>
          <p:spPr>
            <a:xfrm>
              <a:off x="3795860" y="2083169"/>
              <a:ext cx="772876" cy="383436"/>
            </a:xfrm>
            <a:prstGeom prst="rect">
              <a:avLst/>
            </a:prstGeom>
          </p:spPr>
          <p:txBody>
            <a:bodyPr vert="horz" wrap="square" lIns="0" tIns="43762" rIns="0" bIns="0" rtlCol="0">
              <a:spAutoFit/>
            </a:bodyPr>
            <a:lstStyle/>
            <a:p>
              <a:pPr marL="11515" algn="ctr">
                <a:lnSpc>
                  <a:spcPts val="2285"/>
                </a:lnSpc>
                <a:spcBef>
                  <a:spcPts val="91"/>
                </a:spcBef>
              </a:pPr>
              <a:r>
                <a:rPr lang="ru-RU" b="1" spc="-45" dirty="0" smtClean="0">
                  <a:solidFill>
                    <a:srgbClr val="0070C0"/>
                  </a:solidFill>
                </a:rPr>
                <a:t>НГТУ</a:t>
              </a:r>
              <a:endParaRPr lang="ru-RU" spc="-45" dirty="0">
                <a:solidFill>
                  <a:srgbClr val="0070C0"/>
                </a:solidFill>
              </a:endParaRPr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82" b="99034" l="5577" r="99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34541" y="2284621"/>
            <a:ext cx="1644341" cy="13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Группа 52"/>
          <p:cNvGrpSpPr/>
          <p:nvPr/>
        </p:nvGrpSpPr>
        <p:grpSpPr>
          <a:xfrm>
            <a:off x="7260879" y="2185909"/>
            <a:ext cx="1489142" cy="1253535"/>
            <a:chOff x="3287957" y="2083169"/>
            <a:chExt cx="1685858" cy="1472952"/>
          </a:xfrm>
        </p:grpSpPr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57" b="96395" l="6041" r="957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87957" y="2143645"/>
              <a:ext cx="1685858" cy="1412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object 84">
              <a:extLst>
                <a:ext uri="{FF2B5EF4-FFF2-40B4-BE49-F238E27FC236}">
                  <a16:creationId xmlns:a16="http://schemas.microsoft.com/office/drawing/2014/main" id="{AD5EDEA1-0B3E-7F4A-8564-310D5A0891FE}"/>
                </a:ext>
              </a:extLst>
            </p:cNvPr>
            <p:cNvSpPr txBox="1"/>
            <p:nvPr/>
          </p:nvSpPr>
          <p:spPr>
            <a:xfrm>
              <a:off x="3795860" y="2083169"/>
              <a:ext cx="772876" cy="383436"/>
            </a:xfrm>
            <a:prstGeom prst="rect">
              <a:avLst/>
            </a:prstGeom>
          </p:spPr>
          <p:txBody>
            <a:bodyPr vert="horz" wrap="square" lIns="0" tIns="43762" rIns="0" bIns="0" rtlCol="0">
              <a:spAutoFit/>
            </a:bodyPr>
            <a:lstStyle/>
            <a:p>
              <a:pPr marL="11515" algn="ctr">
                <a:lnSpc>
                  <a:spcPts val="2285"/>
                </a:lnSpc>
                <a:spcBef>
                  <a:spcPts val="91"/>
                </a:spcBef>
              </a:pPr>
              <a:r>
                <a:rPr lang="ru-RU" b="1" spc="-45" dirty="0" smtClean="0">
                  <a:solidFill>
                    <a:srgbClr val="0070C0"/>
                  </a:solidFill>
                </a:rPr>
                <a:t>НГТУ</a:t>
              </a:r>
              <a:endParaRPr lang="ru-RU" spc="-45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65" name="Прямая со стрелкой 64"/>
          <p:cNvCxnSpPr/>
          <p:nvPr/>
        </p:nvCxnSpPr>
        <p:spPr>
          <a:xfrm flipV="1">
            <a:off x="8762994" y="2989052"/>
            <a:ext cx="1158963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153" y="2413042"/>
            <a:ext cx="632691" cy="56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3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80166" y="6314535"/>
            <a:ext cx="51183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fld id="{FBC99FA3-47C6-4A14-A408-AEAA58F70507}" type="slidenum">
              <a:rPr lang="ru-RU" b="1" smtClean="0">
                <a:solidFill>
                  <a:schemeClr val="bg1"/>
                </a:solidFill>
              </a:rPr>
              <a:pPr/>
              <a:t>5</a:t>
            </a:fld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6F52E3C-BA2B-4891-A2D7-DD1299731A85}"/>
              </a:ext>
            </a:extLst>
          </p:cNvPr>
          <p:cNvCxnSpPr>
            <a:cxnSpLocks/>
          </p:cNvCxnSpPr>
          <p:nvPr/>
        </p:nvCxnSpPr>
        <p:spPr>
          <a:xfrm>
            <a:off x="505" y="838643"/>
            <a:ext cx="12192000" cy="0"/>
          </a:xfrm>
          <a:prstGeom prst="line">
            <a:avLst/>
          </a:pr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25423EF-5261-4090-95E5-E80B63F16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7" y="103787"/>
            <a:ext cx="802850" cy="734856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AECCDE0-5968-48BC-B3AD-903DF8EE76C8}"/>
              </a:ext>
            </a:extLst>
          </p:cNvPr>
          <p:cNvCxnSpPr/>
          <p:nvPr/>
        </p:nvCxnSpPr>
        <p:spPr>
          <a:xfrm flipH="1">
            <a:off x="1105452" y="210715"/>
            <a:ext cx="1" cy="521001"/>
          </a:xfrm>
          <a:prstGeom prst="line">
            <a:avLst/>
          </a:prstGeom>
          <a:ln w="12700">
            <a:solidFill>
              <a:srgbClr val="504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ject 84">
            <a:extLst>
              <a:ext uri="{FF2B5EF4-FFF2-40B4-BE49-F238E27FC236}">
                <a16:creationId xmlns:a16="http://schemas.microsoft.com/office/drawing/2014/main" id="{AD5EDEA1-0B3E-7F4A-8564-310D5A0891FE}"/>
              </a:ext>
            </a:extLst>
          </p:cNvPr>
          <p:cNvSpPr txBox="1"/>
          <p:nvPr/>
        </p:nvSpPr>
        <p:spPr>
          <a:xfrm>
            <a:off x="1335280" y="308877"/>
            <a:ext cx="10509191" cy="346644"/>
          </a:xfrm>
          <a:prstGeom prst="rect">
            <a:avLst/>
          </a:prstGeom>
        </p:spPr>
        <p:txBody>
          <a:bodyPr vert="horz" wrap="square" lIns="0" tIns="43762" rIns="0" bIns="0" rtlCol="0">
            <a:spAutoFit/>
          </a:bodyPr>
          <a:lstStyle/>
          <a:p>
            <a:pPr marL="11515">
              <a:lnSpc>
                <a:spcPts val="2285"/>
              </a:lnSpc>
              <a:spcBef>
                <a:spcPts val="91"/>
              </a:spcBef>
            </a:pPr>
            <a:r>
              <a:rPr lang="ru-RU" sz="2400" b="1" spc="-45" dirty="0" smtClean="0">
                <a:solidFill>
                  <a:srgbClr val="0070C0"/>
                </a:solidFill>
              </a:rPr>
              <a:t>Практический </a:t>
            </a:r>
            <a:r>
              <a:rPr lang="ru-RU" sz="2400" b="1" spc="-45" dirty="0">
                <a:solidFill>
                  <a:srgbClr val="0070C0"/>
                </a:solidFill>
              </a:rPr>
              <a:t>опыт реализации ДПО НГТУ</a:t>
            </a:r>
            <a:endParaRPr lang="ru-RU" sz="2400" spc="-45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79429" y="1226039"/>
            <a:ext cx="3234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Организация программ с </a:t>
            </a:r>
            <a:r>
              <a:rPr lang="ru-RU" sz="2000" b="1" dirty="0" err="1"/>
              <a:t>софинансированием</a:t>
            </a:r>
            <a:r>
              <a:rPr lang="ru-RU" sz="2000" b="1" dirty="0"/>
              <a:t> </a:t>
            </a:r>
            <a:endParaRPr lang="ru-RU" sz="2000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25423EF-5261-4090-95E5-E80B63F16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49" y="3663621"/>
            <a:ext cx="802850" cy="734856"/>
          </a:xfrm>
          <a:prstGeom prst="rect">
            <a:avLst/>
          </a:prstGeom>
        </p:spPr>
      </p:pic>
      <p:pic>
        <p:nvPicPr>
          <p:cNvPr id="4098" name="Picture 2" descr="C:\Users\user\Desktop\5aa2b38509b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02" y="2036305"/>
            <a:ext cx="998728" cy="100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ject 84">
            <a:extLst>
              <a:ext uri="{FF2B5EF4-FFF2-40B4-BE49-F238E27FC236}">
                <a16:creationId xmlns:a16="http://schemas.microsoft.com/office/drawing/2014/main" id="{AD5EDEA1-0B3E-7F4A-8564-310D5A0891FE}"/>
              </a:ext>
            </a:extLst>
          </p:cNvPr>
          <p:cNvSpPr txBox="1"/>
          <p:nvPr/>
        </p:nvSpPr>
        <p:spPr>
          <a:xfrm>
            <a:off x="2138130" y="3871146"/>
            <a:ext cx="682692" cy="326318"/>
          </a:xfrm>
          <a:prstGeom prst="rect">
            <a:avLst/>
          </a:prstGeom>
        </p:spPr>
        <p:txBody>
          <a:bodyPr vert="horz" wrap="square" lIns="0" tIns="43762" rIns="0" bIns="0" rtlCol="0">
            <a:spAutoFit/>
          </a:bodyPr>
          <a:lstStyle/>
          <a:p>
            <a:pPr marL="11515" algn="ctr">
              <a:lnSpc>
                <a:spcPts val="2285"/>
              </a:lnSpc>
              <a:spcBef>
                <a:spcPts val="91"/>
              </a:spcBef>
            </a:pPr>
            <a:r>
              <a:rPr lang="ru-RU" b="1" spc="-45" dirty="0" smtClean="0">
                <a:solidFill>
                  <a:srgbClr val="0070C0"/>
                </a:solidFill>
              </a:rPr>
              <a:t>НГТУ</a:t>
            </a:r>
            <a:endParaRPr lang="ru-RU" spc="-45" dirty="0">
              <a:solidFill>
                <a:srgbClr val="0070C0"/>
              </a:solidFill>
            </a:endParaRPr>
          </a:p>
        </p:txBody>
      </p:sp>
      <p:sp>
        <p:nvSpPr>
          <p:cNvPr id="35" name="object 84">
            <a:extLst>
              <a:ext uri="{FF2B5EF4-FFF2-40B4-BE49-F238E27FC236}">
                <a16:creationId xmlns:a16="http://schemas.microsoft.com/office/drawing/2014/main" id="{AD5EDEA1-0B3E-7F4A-8564-310D5A0891FE}"/>
              </a:ext>
            </a:extLst>
          </p:cNvPr>
          <p:cNvSpPr txBox="1"/>
          <p:nvPr/>
        </p:nvSpPr>
        <p:spPr>
          <a:xfrm>
            <a:off x="2138130" y="2367222"/>
            <a:ext cx="775613" cy="339142"/>
          </a:xfrm>
          <a:prstGeom prst="rect">
            <a:avLst/>
          </a:prstGeom>
        </p:spPr>
        <p:txBody>
          <a:bodyPr vert="horz" wrap="square" lIns="0" tIns="43762" rIns="0" bIns="0" rtlCol="0">
            <a:spAutoFit/>
          </a:bodyPr>
          <a:lstStyle/>
          <a:p>
            <a:pPr marL="11515" algn="ctr">
              <a:lnSpc>
                <a:spcPts val="2285"/>
              </a:lnSpc>
              <a:spcBef>
                <a:spcPts val="91"/>
              </a:spcBef>
            </a:pPr>
            <a:r>
              <a:rPr lang="ru-RU" b="1" spc="-45" dirty="0" err="1" smtClean="0">
                <a:solidFill>
                  <a:srgbClr val="0070C0"/>
                </a:solidFill>
              </a:rPr>
              <a:t>СамГТУ</a:t>
            </a:r>
            <a:endParaRPr lang="ru-RU" spc="-45" dirty="0">
              <a:solidFill>
                <a:srgbClr val="0070C0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78" b="95663" l="4608" r="96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404" y="5183112"/>
            <a:ext cx="1077392" cy="87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bject 84">
            <a:extLst>
              <a:ext uri="{FF2B5EF4-FFF2-40B4-BE49-F238E27FC236}">
                <a16:creationId xmlns:a16="http://schemas.microsoft.com/office/drawing/2014/main" id="{AD5EDEA1-0B3E-7F4A-8564-310D5A0891FE}"/>
              </a:ext>
            </a:extLst>
          </p:cNvPr>
          <p:cNvSpPr txBox="1"/>
          <p:nvPr/>
        </p:nvSpPr>
        <p:spPr>
          <a:xfrm>
            <a:off x="1326437" y="4870323"/>
            <a:ext cx="1314682" cy="312789"/>
          </a:xfrm>
          <a:prstGeom prst="rect">
            <a:avLst/>
          </a:prstGeom>
        </p:spPr>
        <p:txBody>
          <a:bodyPr vert="horz" wrap="square" lIns="0" tIns="43762" rIns="0" bIns="0" rtlCol="0">
            <a:spAutoFit/>
          </a:bodyPr>
          <a:lstStyle/>
          <a:p>
            <a:pPr marL="11515" algn="ctr">
              <a:lnSpc>
                <a:spcPts val="2285"/>
              </a:lnSpc>
              <a:spcBef>
                <a:spcPts val="91"/>
              </a:spcBef>
            </a:pPr>
            <a:r>
              <a:rPr lang="ru-RU" sz="1400" b="1" spc="-45" dirty="0" smtClean="0">
                <a:solidFill>
                  <a:srgbClr val="0070C0"/>
                </a:solidFill>
              </a:rPr>
              <a:t>ЗАО НЕФТЕФЛОТ</a:t>
            </a:r>
            <a:endParaRPr lang="ru-RU" sz="1400" spc="-45" dirty="0">
              <a:solidFill>
                <a:srgbClr val="0070C0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1291802" y="2956266"/>
            <a:ext cx="0" cy="9148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1291802" y="4034305"/>
            <a:ext cx="0" cy="9148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1" y="2536793"/>
            <a:ext cx="632691" cy="56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3745327" y="1204670"/>
            <a:ext cx="0" cy="5107511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685387" y="1242024"/>
            <a:ext cx="0" cy="5107511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836714" y="1226039"/>
            <a:ext cx="2598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Адресная подготовка студентов</a:t>
            </a:r>
            <a:endParaRPr lang="ru-RU" sz="20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5144942"/>
              </p:ext>
            </p:extLst>
          </p:nvPr>
        </p:nvGraphicFramePr>
        <p:xfrm>
          <a:off x="4701396" y="2402179"/>
          <a:ext cx="3138603" cy="293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82" b="99034" l="5577" r="998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10" y="4671047"/>
            <a:ext cx="1644341" cy="130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5718102" y="4954800"/>
            <a:ext cx="756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70%</a:t>
            </a:r>
            <a:endParaRPr lang="ru-RU" sz="2000" dirty="0"/>
          </a:p>
        </p:txBody>
      </p:sp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04" y="2523259"/>
            <a:ext cx="632691" cy="56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5275280" y="2523259"/>
            <a:ext cx="756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30%</a:t>
            </a:r>
            <a:endParaRPr lang="ru-RU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8849289" y="1242024"/>
            <a:ext cx="3234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Профориентационная</a:t>
            </a:r>
            <a:r>
              <a:rPr lang="ru-RU" sz="2000" b="1" dirty="0"/>
              <a:t> </a:t>
            </a:r>
            <a:r>
              <a:rPr lang="ru-RU" sz="2000" b="1" dirty="0" smtClean="0"/>
              <a:t>деятельность и стажировки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9813817" y="2487130"/>
            <a:ext cx="1305094" cy="1100304"/>
            <a:chOff x="9813817" y="2304406"/>
            <a:chExt cx="1305094" cy="1100304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F25423EF-5261-4090-95E5-E80B63F16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4939" y="2669854"/>
              <a:ext cx="802850" cy="734856"/>
            </a:xfrm>
            <a:prstGeom prst="rect">
              <a:avLst/>
            </a:prstGeom>
          </p:spPr>
        </p:pic>
        <p:sp>
          <p:nvSpPr>
            <p:cNvPr id="62" name="object 84">
              <a:extLst>
                <a:ext uri="{FF2B5EF4-FFF2-40B4-BE49-F238E27FC236}">
                  <a16:creationId xmlns:a16="http://schemas.microsoft.com/office/drawing/2014/main" id="{AD5EDEA1-0B3E-7F4A-8564-310D5A0891FE}"/>
                </a:ext>
              </a:extLst>
            </p:cNvPr>
            <p:cNvSpPr txBox="1"/>
            <p:nvPr/>
          </p:nvSpPr>
          <p:spPr>
            <a:xfrm>
              <a:off x="9813817" y="2304406"/>
              <a:ext cx="1305094" cy="339142"/>
            </a:xfrm>
            <a:prstGeom prst="rect">
              <a:avLst/>
            </a:prstGeom>
          </p:spPr>
          <p:txBody>
            <a:bodyPr vert="horz" wrap="square" lIns="0" tIns="43762" rIns="0" bIns="0" rtlCol="0">
              <a:spAutoFit/>
            </a:bodyPr>
            <a:lstStyle/>
            <a:p>
              <a:pPr marL="11515" algn="ctr">
                <a:lnSpc>
                  <a:spcPts val="2285"/>
                </a:lnSpc>
                <a:spcBef>
                  <a:spcPts val="91"/>
                </a:spcBef>
              </a:pPr>
              <a:r>
                <a:rPr lang="ru-RU" b="1" spc="-45" dirty="0" smtClean="0">
                  <a:solidFill>
                    <a:srgbClr val="0070C0"/>
                  </a:solidFill>
                </a:rPr>
                <a:t>ДПО НГТУ</a:t>
              </a:r>
              <a:endParaRPr lang="ru-RU" spc="-45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63" name="Прямая со стрелкой 62"/>
          <p:cNvCxnSpPr/>
          <p:nvPr/>
        </p:nvCxnSpPr>
        <p:spPr>
          <a:xfrm>
            <a:off x="10466364" y="3663621"/>
            <a:ext cx="0" cy="9148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9583947" y="3587434"/>
            <a:ext cx="344704" cy="9910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11006406" y="3615826"/>
            <a:ext cx="344704" cy="9910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 descr="«Авиабор»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949" y="5711232"/>
            <a:ext cx="922868" cy="3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600z315_crop_Centralnyy-NII-Burevestnik_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155" y="5683989"/>
            <a:ext cx="706634" cy="37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inscribe-400-260-2019-06-26-11-17-50-290-logo_70_let_cvet-300x26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790" y="5580558"/>
            <a:ext cx="605343" cy="5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0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80166" y="6314535"/>
            <a:ext cx="51183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fld id="{FBC99FA3-47C6-4A14-A408-AEAA58F70507}" type="slidenum">
              <a:rPr lang="ru-RU" b="1" smtClean="0">
                <a:solidFill>
                  <a:schemeClr val="bg1"/>
                </a:solidFill>
              </a:rPr>
              <a:pPr/>
              <a:t>6</a:t>
            </a:fld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6F52E3C-BA2B-4891-A2D7-DD1299731A85}"/>
              </a:ext>
            </a:extLst>
          </p:cNvPr>
          <p:cNvCxnSpPr>
            <a:cxnSpLocks/>
          </p:cNvCxnSpPr>
          <p:nvPr/>
        </p:nvCxnSpPr>
        <p:spPr>
          <a:xfrm>
            <a:off x="505" y="838643"/>
            <a:ext cx="12192000" cy="0"/>
          </a:xfrm>
          <a:prstGeom prst="line">
            <a:avLst/>
          </a:pr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25423EF-5261-4090-95E5-E80B63F16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7" y="103787"/>
            <a:ext cx="802850" cy="734856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AECCDE0-5968-48BC-B3AD-903DF8EE76C8}"/>
              </a:ext>
            </a:extLst>
          </p:cNvPr>
          <p:cNvCxnSpPr/>
          <p:nvPr/>
        </p:nvCxnSpPr>
        <p:spPr>
          <a:xfrm flipH="1">
            <a:off x="1105452" y="210715"/>
            <a:ext cx="1" cy="521001"/>
          </a:xfrm>
          <a:prstGeom prst="line">
            <a:avLst/>
          </a:prstGeom>
          <a:ln w="12700">
            <a:solidFill>
              <a:srgbClr val="504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ject 84">
            <a:extLst>
              <a:ext uri="{FF2B5EF4-FFF2-40B4-BE49-F238E27FC236}">
                <a16:creationId xmlns:a16="http://schemas.microsoft.com/office/drawing/2014/main" id="{AD5EDEA1-0B3E-7F4A-8564-310D5A0891FE}"/>
              </a:ext>
            </a:extLst>
          </p:cNvPr>
          <p:cNvSpPr txBox="1"/>
          <p:nvPr/>
        </p:nvSpPr>
        <p:spPr>
          <a:xfrm>
            <a:off x="1335280" y="308877"/>
            <a:ext cx="10509191" cy="346644"/>
          </a:xfrm>
          <a:prstGeom prst="rect">
            <a:avLst/>
          </a:prstGeom>
        </p:spPr>
        <p:txBody>
          <a:bodyPr vert="horz" wrap="square" lIns="0" tIns="43762" rIns="0" bIns="0" rtlCol="0">
            <a:spAutoFit/>
          </a:bodyPr>
          <a:lstStyle/>
          <a:p>
            <a:pPr marL="11515">
              <a:lnSpc>
                <a:spcPts val="2285"/>
              </a:lnSpc>
              <a:spcBef>
                <a:spcPts val="91"/>
              </a:spcBef>
            </a:pPr>
            <a:r>
              <a:rPr lang="ru-RU" sz="2400" b="1" spc="-45" dirty="0">
                <a:solidFill>
                  <a:srgbClr val="0070C0"/>
                </a:solidFill>
              </a:rPr>
              <a:t>Как мы </a:t>
            </a:r>
            <a:r>
              <a:rPr lang="ru-RU" sz="2400" b="1" spc="-45" dirty="0" smtClean="0">
                <a:solidFill>
                  <a:srgbClr val="0070C0"/>
                </a:solidFill>
              </a:rPr>
              <a:t>меняемся. Результат </a:t>
            </a:r>
            <a:r>
              <a:rPr lang="ru-RU" sz="2400" b="1" spc="-45" dirty="0">
                <a:solidFill>
                  <a:srgbClr val="0070C0"/>
                </a:solidFill>
              </a:rPr>
              <a:t>влияния внешних факторов на ДПО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8529" y="1579339"/>
            <a:ext cx="53205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Дистанционное </a:t>
            </a:r>
            <a:r>
              <a:rPr lang="en-US" sz="2400" b="1" dirty="0" smtClean="0"/>
              <a:t>&gt;</a:t>
            </a:r>
            <a:r>
              <a:rPr lang="ru-RU" sz="2400" b="1" dirty="0" smtClean="0"/>
              <a:t> очное обучение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58529" y="2661918"/>
            <a:ext cx="732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Цифровизация</a:t>
            </a:r>
            <a:r>
              <a:rPr lang="ru-RU" sz="2400" b="1" dirty="0" smtClean="0"/>
              <a:t> обучения (студия </a:t>
            </a:r>
            <a:r>
              <a:rPr lang="en-US" sz="2400" b="1" dirty="0" err="1" smtClean="0"/>
              <a:t>Jalinga</a:t>
            </a:r>
            <a:r>
              <a:rPr lang="ru-RU" sz="2400" b="1" dirty="0" smtClean="0"/>
              <a:t>,</a:t>
            </a:r>
            <a:r>
              <a:rPr lang="en-US" sz="2400" b="1" dirty="0" smtClean="0"/>
              <a:t> LMS</a:t>
            </a:r>
            <a:r>
              <a:rPr lang="ru-RU" sz="2400" b="1" dirty="0" smtClean="0"/>
              <a:t> </a:t>
            </a:r>
            <a:r>
              <a:rPr lang="en-US" sz="2400" b="1" dirty="0" smtClean="0"/>
              <a:t>Moodle</a:t>
            </a:r>
            <a:r>
              <a:rPr lang="ru-RU" sz="2400" b="1" dirty="0" smtClean="0"/>
              <a:t>)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58529" y="3869797"/>
            <a:ext cx="8610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Внедрение цифровых сервисов </a:t>
            </a:r>
            <a:r>
              <a:rPr lang="ru-RU" sz="2400" b="1" dirty="0"/>
              <a:t>и </a:t>
            </a:r>
            <a:r>
              <a:rPr lang="ru-RU" sz="2400" b="1" dirty="0" smtClean="0"/>
              <a:t>средств </a:t>
            </a:r>
            <a:r>
              <a:rPr lang="ru-RU" sz="2400" b="1" dirty="0"/>
              <a:t>продвижения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15" b="89888" l="5763" r="96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93" y="1458512"/>
            <a:ext cx="791711" cy="5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2" b="93878" l="7527" r="956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04" y="2483248"/>
            <a:ext cx="1036291" cy="81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82" b="98243" l="1560" r="98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0" y="3729109"/>
            <a:ext cx="1066561" cy="105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71" b="95785" l="5349" r="937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8" y="5149632"/>
            <a:ext cx="1173087" cy="116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158529" y="5149632"/>
            <a:ext cx="6605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Новый подход к обучению кадров вуза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933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680166" y="6314535"/>
            <a:ext cx="511833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fld id="{FBC99FA3-47C6-4A14-A408-AEAA58F70507}" type="slidenum">
              <a:rPr lang="ru-RU" b="1" smtClean="0">
                <a:solidFill>
                  <a:schemeClr val="bg1"/>
                </a:solidFill>
              </a:rPr>
              <a:pPr/>
              <a:t>7</a:t>
            </a:fld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6F52E3C-BA2B-4891-A2D7-DD1299731A85}"/>
              </a:ext>
            </a:extLst>
          </p:cNvPr>
          <p:cNvCxnSpPr>
            <a:cxnSpLocks/>
          </p:cNvCxnSpPr>
          <p:nvPr/>
        </p:nvCxnSpPr>
        <p:spPr>
          <a:xfrm>
            <a:off x="505" y="838643"/>
            <a:ext cx="12192000" cy="0"/>
          </a:xfrm>
          <a:prstGeom prst="line">
            <a:avLst/>
          </a:prstGeom>
          <a:ln w="25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25423EF-5261-4090-95E5-E80B63F16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7" y="103787"/>
            <a:ext cx="802850" cy="734856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AECCDE0-5968-48BC-B3AD-903DF8EE76C8}"/>
              </a:ext>
            </a:extLst>
          </p:cNvPr>
          <p:cNvCxnSpPr/>
          <p:nvPr/>
        </p:nvCxnSpPr>
        <p:spPr>
          <a:xfrm flipH="1">
            <a:off x="1105452" y="210715"/>
            <a:ext cx="1" cy="521001"/>
          </a:xfrm>
          <a:prstGeom prst="line">
            <a:avLst/>
          </a:prstGeom>
          <a:ln w="12700">
            <a:solidFill>
              <a:srgbClr val="504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bject 84">
            <a:extLst>
              <a:ext uri="{FF2B5EF4-FFF2-40B4-BE49-F238E27FC236}">
                <a16:creationId xmlns:a16="http://schemas.microsoft.com/office/drawing/2014/main" id="{AD5EDEA1-0B3E-7F4A-8564-310D5A0891FE}"/>
              </a:ext>
            </a:extLst>
          </p:cNvPr>
          <p:cNvSpPr txBox="1"/>
          <p:nvPr/>
        </p:nvSpPr>
        <p:spPr>
          <a:xfrm>
            <a:off x="1335280" y="308877"/>
            <a:ext cx="10509191" cy="346644"/>
          </a:xfrm>
          <a:prstGeom prst="rect">
            <a:avLst/>
          </a:prstGeom>
        </p:spPr>
        <p:txBody>
          <a:bodyPr vert="horz" wrap="square" lIns="0" tIns="43762" rIns="0" bIns="0" rtlCol="0">
            <a:spAutoFit/>
          </a:bodyPr>
          <a:lstStyle/>
          <a:p>
            <a:pPr marL="11515">
              <a:lnSpc>
                <a:spcPts val="2285"/>
              </a:lnSpc>
              <a:spcBef>
                <a:spcPts val="91"/>
              </a:spcBef>
            </a:pPr>
            <a:r>
              <a:rPr lang="ru-RU" sz="2400" b="1" spc="-45" dirty="0" smtClean="0">
                <a:solidFill>
                  <a:srgbClr val="0070C0"/>
                </a:solidFill>
              </a:rPr>
              <a:t>Механизм содействия занятости через ДПО</a:t>
            </a:r>
            <a:endParaRPr lang="ru-RU" sz="2400" b="1" spc="-45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9072" y="2748125"/>
            <a:ext cx="2100933" cy="5438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544684" hangingPunct="0">
              <a:buClr>
                <a:srgbClr val="37B5E7"/>
              </a:buClr>
            </a:pPr>
            <a:r>
              <a:rPr lang="ru-RU" sz="1467" b="1" kern="0" dirty="0">
                <a:solidFill>
                  <a:srgbClr val="243F90"/>
                </a:solidFill>
                <a:sym typeface="Gill Sans"/>
              </a:rPr>
              <a:t>Тестирование</a:t>
            </a:r>
            <a:br>
              <a:rPr lang="ru-RU" sz="1467" b="1" kern="0" dirty="0">
                <a:solidFill>
                  <a:srgbClr val="243F90"/>
                </a:solidFill>
                <a:sym typeface="Gill Sans"/>
              </a:rPr>
            </a:br>
            <a:r>
              <a:rPr lang="ru-RU" sz="1467" b="1" kern="0" dirty="0">
                <a:solidFill>
                  <a:srgbClr val="243F90"/>
                </a:solidFill>
                <a:sym typeface="Gill Sans"/>
              </a:rPr>
              <a:t>и собеседование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00116" y="1410928"/>
            <a:ext cx="10677301" cy="475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привлечь нового работника?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36785" y="3468125"/>
            <a:ext cx="2551244" cy="1320000"/>
            <a:chOff x="72078" y="1807767"/>
            <a:chExt cx="1913433" cy="990000"/>
          </a:xfrm>
        </p:grpSpPr>
        <p:sp>
          <p:nvSpPr>
            <p:cNvPr id="21" name="Овал 20"/>
            <p:cNvSpPr/>
            <p:nvPr/>
          </p:nvSpPr>
          <p:spPr>
            <a:xfrm>
              <a:off x="556528" y="1807767"/>
              <a:ext cx="990000" cy="990000"/>
            </a:xfrm>
            <a:prstGeom prst="ellips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6000" tIns="48000" rIns="96000" bIns="48000" numCol="1" spcCol="14288" rtlCol="0" anchor="ctr">
              <a:noAutofit/>
            </a:bodyPr>
            <a:lstStyle/>
            <a:p>
              <a:pPr algn="ctr" defTabSz="544684" hangingPunct="0"/>
              <a:endParaRPr lang="ru-RU" sz="1333" b="1" kern="0" dirty="0">
                <a:solidFill>
                  <a:srgbClr val="FFFFFF"/>
                </a:solidFill>
                <a:cs typeface="Arial"/>
                <a:sym typeface="Gill San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078" y="1937309"/>
              <a:ext cx="1913433" cy="74640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544684" hangingPunct="0">
                <a:buClr>
                  <a:srgbClr val="37B5E7"/>
                </a:buClr>
              </a:pPr>
              <a:r>
                <a:rPr lang="ru-RU" sz="5867" kern="0" dirty="0">
                  <a:solidFill>
                    <a:srgbClr val="2F51B3"/>
                  </a:solidFill>
                  <a:sym typeface="Gill Sans"/>
                </a:rPr>
                <a:t>1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605351" y="3468125"/>
            <a:ext cx="2551244" cy="1320000"/>
            <a:chOff x="1984966" y="1807767"/>
            <a:chExt cx="1913433" cy="990000"/>
          </a:xfrm>
        </p:grpSpPr>
        <p:sp>
          <p:nvSpPr>
            <p:cNvPr id="24" name="Овал 23"/>
            <p:cNvSpPr/>
            <p:nvPr/>
          </p:nvSpPr>
          <p:spPr>
            <a:xfrm>
              <a:off x="2446683" y="1807767"/>
              <a:ext cx="990000" cy="990000"/>
            </a:xfrm>
            <a:prstGeom prst="ellipse">
              <a:avLst/>
            </a:prstGeom>
            <a:noFill/>
            <a:ln w="12700" cap="flat">
              <a:solidFill>
                <a:schemeClr val="accent6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6000" tIns="48000" rIns="96000" bIns="48000" numCol="1" spcCol="14288" rtlCol="0" anchor="ctr">
              <a:noAutofit/>
            </a:bodyPr>
            <a:lstStyle/>
            <a:p>
              <a:pPr algn="ctr" defTabSz="544684" hangingPunct="0"/>
              <a:endParaRPr lang="ru-RU" sz="1333" b="1" kern="0" dirty="0">
                <a:solidFill>
                  <a:srgbClr val="FFFFFF"/>
                </a:solidFill>
                <a:cs typeface="Arial"/>
                <a:sym typeface="Gill San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84966" y="1937309"/>
              <a:ext cx="1913433" cy="74640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544684" hangingPunct="0">
                <a:buClr>
                  <a:srgbClr val="37B5E7"/>
                </a:buClr>
              </a:pPr>
              <a:r>
                <a:rPr lang="ru-RU" sz="5867" kern="0" dirty="0">
                  <a:solidFill>
                    <a:srgbClr val="FF6B00"/>
                  </a:solidFill>
                  <a:sym typeface="Gill Sans"/>
                </a:rPr>
                <a:t>2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873918" y="3468125"/>
            <a:ext cx="2551244" cy="1320000"/>
            <a:chOff x="3548716" y="1807767"/>
            <a:chExt cx="1913433" cy="990000"/>
          </a:xfrm>
        </p:grpSpPr>
        <p:sp>
          <p:nvSpPr>
            <p:cNvPr id="27" name="Овал 26"/>
            <p:cNvSpPr/>
            <p:nvPr/>
          </p:nvSpPr>
          <p:spPr>
            <a:xfrm>
              <a:off x="4010433" y="1807767"/>
              <a:ext cx="990000" cy="990000"/>
            </a:xfrm>
            <a:prstGeom prst="ellipse">
              <a:avLst/>
            </a:prstGeom>
            <a:noFill/>
            <a:ln w="12700" cap="flat">
              <a:solidFill>
                <a:schemeClr val="accent6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6000" tIns="48000" rIns="96000" bIns="48000" numCol="1" spcCol="14288" rtlCol="0" anchor="ctr">
              <a:noAutofit/>
            </a:bodyPr>
            <a:lstStyle/>
            <a:p>
              <a:pPr algn="ctr" defTabSz="544684" hangingPunct="0"/>
              <a:endParaRPr lang="ru-RU" sz="1333" b="1" kern="0" dirty="0">
                <a:solidFill>
                  <a:srgbClr val="FFFFFF"/>
                </a:solidFill>
                <a:cs typeface="Arial"/>
                <a:sym typeface="Gill San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48716" y="1937309"/>
              <a:ext cx="1913433" cy="74640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544684" hangingPunct="0">
                <a:buClr>
                  <a:srgbClr val="37B5E7"/>
                </a:buClr>
              </a:pPr>
              <a:r>
                <a:rPr lang="ru-RU" sz="5867" kern="0" dirty="0">
                  <a:solidFill>
                    <a:srgbClr val="FF6B00"/>
                  </a:solidFill>
                  <a:sym typeface="Gill Sans"/>
                </a:rPr>
                <a:t>3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142485" y="3468125"/>
            <a:ext cx="2551244" cy="1320000"/>
            <a:chOff x="5112466" y="1807767"/>
            <a:chExt cx="1913433" cy="990000"/>
          </a:xfrm>
        </p:grpSpPr>
        <p:sp>
          <p:nvSpPr>
            <p:cNvPr id="30" name="Овал 29"/>
            <p:cNvSpPr/>
            <p:nvPr/>
          </p:nvSpPr>
          <p:spPr>
            <a:xfrm>
              <a:off x="5574183" y="1807767"/>
              <a:ext cx="990000" cy="990000"/>
            </a:xfrm>
            <a:prstGeom prst="ellipse">
              <a:avLst/>
            </a:prstGeom>
            <a:noFill/>
            <a:ln w="12700" cap="flat">
              <a:solidFill>
                <a:schemeClr val="accent6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6000" tIns="48000" rIns="96000" bIns="48000" numCol="1" spcCol="14288" rtlCol="0" anchor="ctr">
              <a:noAutofit/>
            </a:bodyPr>
            <a:lstStyle/>
            <a:p>
              <a:pPr algn="ctr" defTabSz="544684" hangingPunct="0"/>
              <a:endParaRPr lang="ru-RU" sz="1333" b="1" kern="0" dirty="0">
                <a:solidFill>
                  <a:srgbClr val="FFFFFF"/>
                </a:solidFill>
                <a:cs typeface="Arial"/>
                <a:sym typeface="Gill San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12466" y="1937309"/>
              <a:ext cx="1913433" cy="74640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544684" hangingPunct="0">
                <a:buClr>
                  <a:srgbClr val="37B5E7"/>
                </a:buClr>
              </a:pPr>
              <a:r>
                <a:rPr lang="ru-RU" sz="5867" kern="0" dirty="0">
                  <a:solidFill>
                    <a:srgbClr val="FF6B00"/>
                  </a:solidFill>
                  <a:sym typeface="Gill Sans"/>
                </a:rPr>
                <a:t>4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23007" y="2842362"/>
            <a:ext cx="1650621" cy="318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544684" hangingPunct="0">
              <a:buClr>
                <a:srgbClr val="37B5E7"/>
              </a:buClr>
            </a:pPr>
            <a:r>
              <a:rPr lang="ru-RU" sz="1467" b="1" kern="0" dirty="0">
                <a:solidFill>
                  <a:srgbClr val="243F90"/>
                </a:solidFill>
                <a:sym typeface="Gill Sans"/>
              </a:rPr>
              <a:t>Заявка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38472" y="2842362"/>
            <a:ext cx="2085000" cy="318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544684" hangingPunct="0">
              <a:buClr>
                <a:srgbClr val="37B5E7"/>
              </a:buClr>
            </a:pPr>
            <a:r>
              <a:rPr lang="ru-RU" sz="1467" b="1" kern="0" dirty="0">
                <a:solidFill>
                  <a:srgbClr val="243F90"/>
                </a:solidFill>
                <a:sym typeface="Gill Sans"/>
              </a:rPr>
              <a:t>Профилирование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92795" y="2842362"/>
            <a:ext cx="1650621" cy="318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544684" hangingPunct="0">
              <a:buClr>
                <a:srgbClr val="37B5E7"/>
              </a:buClr>
            </a:pPr>
            <a:r>
              <a:rPr lang="ru-RU" sz="1467" b="1" kern="0" dirty="0">
                <a:solidFill>
                  <a:srgbClr val="243F90"/>
                </a:solidFill>
                <a:sym typeface="Gill Sans"/>
              </a:rPr>
              <a:t>Обучение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20870" y="2842362"/>
            <a:ext cx="2323601" cy="318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544684" hangingPunct="0">
              <a:buClr>
                <a:srgbClr val="37B5E7"/>
              </a:buClr>
            </a:pPr>
            <a:r>
              <a:rPr lang="ru-RU" sz="1467" b="1" kern="0" dirty="0">
                <a:solidFill>
                  <a:srgbClr val="243F90"/>
                </a:solidFill>
                <a:sym typeface="Gill Sans"/>
              </a:rPr>
              <a:t>Стажировка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6236" y="5086768"/>
            <a:ext cx="2152339" cy="76963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544684" hangingPunct="0">
              <a:buClr>
                <a:srgbClr val="37B5E7"/>
              </a:buClr>
            </a:pPr>
            <a:r>
              <a:rPr lang="ru-RU" sz="1467" kern="0" dirty="0">
                <a:solidFill>
                  <a:srgbClr val="243F90"/>
                </a:solidFill>
                <a:sym typeface="Gill Sans"/>
              </a:rPr>
              <a:t>Подаете заявку</a:t>
            </a:r>
          </a:p>
          <a:p>
            <a:pPr algn="ctr" defTabSz="544684" hangingPunct="0">
              <a:buClr>
                <a:srgbClr val="37B5E7"/>
              </a:buClr>
            </a:pPr>
            <a:r>
              <a:rPr lang="ru-RU" sz="1467" kern="0" dirty="0">
                <a:solidFill>
                  <a:srgbClr val="243F90"/>
                </a:solidFill>
                <a:sym typeface="Gill Sans"/>
              </a:rPr>
              <a:t>на сайте</a:t>
            </a:r>
          </a:p>
          <a:p>
            <a:pPr algn="ctr" defTabSz="544684" hangingPunct="0">
              <a:buClr>
                <a:srgbClr val="37B5E7"/>
              </a:buClr>
            </a:pPr>
            <a:r>
              <a:rPr lang="en-US" sz="1467" kern="0" dirty="0" smtClean="0">
                <a:solidFill>
                  <a:srgbClr val="243F90"/>
                </a:solidFill>
                <a:sym typeface="Gill Sans"/>
              </a:rPr>
              <a:t>ips.nntu.ru</a:t>
            </a:r>
            <a:endParaRPr lang="ru-RU" sz="1467" kern="0" dirty="0">
              <a:solidFill>
                <a:srgbClr val="243F90"/>
              </a:solidFill>
              <a:sym typeface="Gill San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04803" y="5086768"/>
            <a:ext cx="2152339" cy="5438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544684" hangingPunct="0">
              <a:buClr>
                <a:srgbClr val="37B5E7"/>
              </a:buClr>
            </a:pPr>
            <a:r>
              <a:rPr lang="ru-RU" sz="1467" kern="0" dirty="0">
                <a:solidFill>
                  <a:srgbClr val="243F90"/>
                </a:solidFill>
                <a:sym typeface="Gill Sans"/>
              </a:rPr>
              <a:t>Проходите предварительный отбор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40961" y="5086768"/>
            <a:ext cx="2152339" cy="76963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544684" hangingPunct="0">
              <a:buClr>
                <a:srgbClr val="37B5E7"/>
              </a:buClr>
            </a:pPr>
            <a:r>
              <a:rPr lang="ru-RU" sz="1467" kern="0" dirty="0" smtClean="0">
                <a:solidFill>
                  <a:srgbClr val="243F90"/>
                </a:solidFill>
                <a:sym typeface="Gill Sans"/>
              </a:rPr>
              <a:t>Проходите </a:t>
            </a:r>
            <a:r>
              <a:rPr lang="ru-RU" sz="1467" kern="0" dirty="0">
                <a:solidFill>
                  <a:srgbClr val="243F90"/>
                </a:solidFill>
                <a:sym typeface="Gill Sans"/>
              </a:rPr>
              <a:t>курсы</a:t>
            </a:r>
          </a:p>
          <a:p>
            <a:pPr algn="ctr" defTabSz="544684" hangingPunct="0">
              <a:buClr>
                <a:srgbClr val="37B5E7"/>
              </a:buClr>
            </a:pPr>
            <a:r>
              <a:rPr lang="ru-RU" sz="1467" kern="0" dirty="0">
                <a:solidFill>
                  <a:srgbClr val="243F90"/>
                </a:solidFill>
                <a:sym typeface="Gill Sans"/>
              </a:rPr>
              <a:t>для развития</a:t>
            </a:r>
          </a:p>
          <a:p>
            <a:pPr algn="ctr" defTabSz="544684" hangingPunct="0">
              <a:buClr>
                <a:srgbClr val="37B5E7"/>
              </a:buClr>
            </a:pPr>
            <a:r>
              <a:rPr lang="en-US" sz="1467" kern="0" dirty="0">
                <a:solidFill>
                  <a:srgbClr val="243F90"/>
                </a:solidFill>
                <a:sym typeface="Gill Sans"/>
              </a:rPr>
              <a:t>hard </a:t>
            </a:r>
            <a:r>
              <a:rPr lang="ru-RU" sz="1467" kern="0" dirty="0">
                <a:solidFill>
                  <a:srgbClr val="243F90"/>
                </a:solidFill>
                <a:sym typeface="Gill Sans"/>
              </a:rPr>
              <a:t>и </a:t>
            </a:r>
            <a:r>
              <a:rPr lang="en-US" sz="1467" kern="0" dirty="0">
                <a:solidFill>
                  <a:srgbClr val="243F90"/>
                </a:solidFill>
                <a:sym typeface="Gill Sans"/>
              </a:rPr>
              <a:t>soft skills</a:t>
            </a:r>
            <a:endParaRPr lang="ru-RU" sz="1467" kern="0" dirty="0">
              <a:solidFill>
                <a:srgbClr val="243F90"/>
              </a:solidFill>
              <a:sym typeface="Gill San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70651" y="5086769"/>
            <a:ext cx="2152339" cy="99540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544684" hangingPunct="0">
              <a:buClr>
                <a:srgbClr val="37B5E7"/>
              </a:buClr>
            </a:pPr>
            <a:r>
              <a:rPr lang="ru-RU" sz="1467" kern="0" dirty="0">
                <a:solidFill>
                  <a:srgbClr val="243F90"/>
                </a:solidFill>
                <a:sym typeface="Gill Sans"/>
              </a:rPr>
              <a:t>Успешно проходите тестирование и </a:t>
            </a:r>
            <a:r>
              <a:rPr lang="ru-RU" sz="1467" kern="0" dirty="0" smtClean="0">
                <a:solidFill>
                  <a:srgbClr val="243F90"/>
                </a:solidFill>
                <a:sym typeface="Gill Sans"/>
              </a:rPr>
              <a:t>собеседование</a:t>
            </a:r>
            <a:r>
              <a:rPr lang="en-US" sz="1467" kern="0" dirty="0" smtClean="0">
                <a:solidFill>
                  <a:srgbClr val="243F90"/>
                </a:solidFill>
                <a:sym typeface="Gill Sans"/>
              </a:rPr>
              <a:t> </a:t>
            </a:r>
            <a:r>
              <a:rPr lang="ru-RU" sz="1467" kern="0" dirty="0" smtClean="0">
                <a:solidFill>
                  <a:srgbClr val="243F90"/>
                </a:solidFill>
                <a:sym typeface="Gill Sans"/>
              </a:rPr>
              <a:t>под конкретную компанию</a:t>
            </a:r>
            <a:endParaRPr lang="ru-RU" sz="1467" kern="0" dirty="0">
              <a:solidFill>
                <a:srgbClr val="243F90"/>
              </a:solidFill>
              <a:sym typeface="Gill San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611272" y="5086769"/>
            <a:ext cx="2152339" cy="318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544684" hangingPunct="0">
              <a:buClr>
                <a:srgbClr val="37B5E7"/>
              </a:buClr>
            </a:pPr>
            <a:r>
              <a:rPr lang="ru-RU" sz="1467" kern="0" dirty="0" smtClean="0">
                <a:solidFill>
                  <a:srgbClr val="243F90"/>
                </a:solidFill>
                <a:sym typeface="Gill Sans"/>
              </a:rPr>
              <a:t>Трудоустройство</a:t>
            </a:r>
            <a:endParaRPr lang="ru-RU" sz="1467" kern="0" dirty="0">
              <a:solidFill>
                <a:srgbClr val="243F90"/>
              </a:solidFill>
              <a:sym typeface="Gill Sans"/>
            </a:endParaRPr>
          </a:p>
        </p:txBody>
      </p:sp>
      <p:sp>
        <p:nvSpPr>
          <p:cNvPr id="41" name="Блок-схема: извлечение 40">
            <a:extLst>
              <a:ext uri="{FF2B5EF4-FFF2-40B4-BE49-F238E27FC236}">
                <a16:creationId xmlns:a16="http://schemas.microsoft.com/office/drawing/2014/main" id="{00753F8E-CEE8-4996-B431-776DDFA5BCE8}"/>
              </a:ext>
            </a:extLst>
          </p:cNvPr>
          <p:cNvSpPr/>
          <p:nvPr/>
        </p:nvSpPr>
        <p:spPr>
          <a:xfrm rot="5400000">
            <a:off x="2615242" y="4008802"/>
            <a:ext cx="260076" cy="260076"/>
          </a:xfrm>
          <a:prstGeom prst="flowChartExtract">
            <a:avLst/>
          </a:prstGeom>
          <a:solidFill>
            <a:schemeClr val="accent3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6000" tIns="48000" rIns="96000" bIns="48000" numCol="1" spcCol="14288" rtlCol="0" anchor="ctr">
            <a:noAutofit/>
          </a:bodyPr>
          <a:lstStyle/>
          <a:p>
            <a:pPr algn="ctr" defTabSz="544684" hangingPunct="0"/>
            <a:endParaRPr lang="ru-RU" sz="1333" b="1" kern="0" dirty="0">
              <a:solidFill>
                <a:srgbClr val="FFFFFF"/>
              </a:solidFill>
              <a:latin typeface="Arial" panose="020B0604020202020204"/>
              <a:cs typeface="Arial"/>
              <a:sym typeface="Gill Sans"/>
            </a:endParaRPr>
          </a:p>
        </p:txBody>
      </p:sp>
      <p:sp>
        <p:nvSpPr>
          <p:cNvPr id="42" name="Блок-схема: извлечение 41">
            <a:extLst>
              <a:ext uri="{FF2B5EF4-FFF2-40B4-BE49-F238E27FC236}">
                <a16:creationId xmlns:a16="http://schemas.microsoft.com/office/drawing/2014/main" id="{40CB6669-4483-40A7-9B8A-F341B7487F5D}"/>
              </a:ext>
            </a:extLst>
          </p:cNvPr>
          <p:cNvSpPr/>
          <p:nvPr/>
        </p:nvSpPr>
        <p:spPr>
          <a:xfrm rot="5400000">
            <a:off x="4906410" y="4008802"/>
            <a:ext cx="260076" cy="260076"/>
          </a:xfrm>
          <a:prstGeom prst="flowChartExtra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6000" tIns="48000" rIns="96000" bIns="48000" numCol="1" spcCol="14288" rtlCol="0" anchor="ctr">
            <a:noAutofit/>
          </a:bodyPr>
          <a:lstStyle/>
          <a:p>
            <a:pPr algn="ctr" defTabSz="544684" hangingPunct="0"/>
            <a:endParaRPr lang="ru-RU" sz="1333" b="1" kern="0" dirty="0">
              <a:solidFill>
                <a:srgbClr val="FFFFFF"/>
              </a:solidFill>
              <a:latin typeface="Arial" panose="020B0604020202020204"/>
              <a:cs typeface="Arial"/>
              <a:sym typeface="Gill Sans"/>
            </a:endParaRPr>
          </a:p>
        </p:txBody>
      </p:sp>
      <p:sp>
        <p:nvSpPr>
          <p:cNvPr id="43" name="Блок-схема: извлечение 42">
            <a:extLst>
              <a:ext uri="{FF2B5EF4-FFF2-40B4-BE49-F238E27FC236}">
                <a16:creationId xmlns:a16="http://schemas.microsoft.com/office/drawing/2014/main" id="{D404EB32-BBA0-4AC6-901A-1178BC53A6D5}"/>
              </a:ext>
            </a:extLst>
          </p:cNvPr>
          <p:cNvSpPr/>
          <p:nvPr/>
        </p:nvSpPr>
        <p:spPr>
          <a:xfrm rot="5400000">
            <a:off x="7151505" y="4008802"/>
            <a:ext cx="260076" cy="260076"/>
          </a:xfrm>
          <a:prstGeom prst="flowChartExtra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6000" tIns="48000" rIns="96000" bIns="48000" numCol="1" spcCol="14288" rtlCol="0" anchor="ctr">
            <a:noAutofit/>
          </a:bodyPr>
          <a:lstStyle/>
          <a:p>
            <a:pPr algn="ctr" defTabSz="544684" hangingPunct="0"/>
            <a:endParaRPr lang="ru-RU" sz="1333" b="1" kern="0" dirty="0">
              <a:solidFill>
                <a:srgbClr val="FFFFFF"/>
              </a:solidFill>
              <a:latin typeface="Arial" panose="020B0604020202020204"/>
              <a:cs typeface="Arial"/>
              <a:sym typeface="Gill Sans"/>
            </a:endParaRPr>
          </a:p>
        </p:txBody>
      </p:sp>
      <p:sp>
        <p:nvSpPr>
          <p:cNvPr id="44" name="Блок-схема: извлечение 43">
            <a:extLst>
              <a:ext uri="{FF2B5EF4-FFF2-40B4-BE49-F238E27FC236}">
                <a16:creationId xmlns:a16="http://schemas.microsoft.com/office/drawing/2014/main" id="{3C2A3FFC-D50A-4DB0-BA3E-EE1380B3F00F}"/>
              </a:ext>
            </a:extLst>
          </p:cNvPr>
          <p:cNvSpPr/>
          <p:nvPr/>
        </p:nvSpPr>
        <p:spPr>
          <a:xfrm rot="5400000">
            <a:off x="9440443" y="4008802"/>
            <a:ext cx="260076" cy="260076"/>
          </a:xfrm>
          <a:prstGeom prst="flowChartExtract">
            <a:avLst/>
          </a:prstGeom>
          <a:solidFill>
            <a:schemeClr val="accent3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6000" tIns="48000" rIns="96000" bIns="48000" numCol="1" spcCol="14288" rtlCol="0" anchor="ctr">
            <a:noAutofit/>
          </a:bodyPr>
          <a:lstStyle/>
          <a:p>
            <a:pPr algn="ctr" defTabSz="544684" hangingPunct="0"/>
            <a:endParaRPr lang="ru-RU" sz="1333" b="1" kern="0" dirty="0">
              <a:solidFill>
                <a:srgbClr val="FFFFFF"/>
              </a:solidFill>
              <a:latin typeface="Arial" panose="020B0604020202020204"/>
              <a:cs typeface="Arial"/>
              <a:sym typeface="Gill San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9290562" y="3478452"/>
            <a:ext cx="2551244" cy="1320000"/>
            <a:chOff x="72078" y="1807767"/>
            <a:chExt cx="1913433" cy="990000"/>
          </a:xfrm>
        </p:grpSpPr>
        <p:sp>
          <p:nvSpPr>
            <p:cNvPr id="46" name="Овал 45"/>
            <p:cNvSpPr/>
            <p:nvPr/>
          </p:nvSpPr>
          <p:spPr>
            <a:xfrm>
              <a:off x="556528" y="1807767"/>
              <a:ext cx="990000" cy="990000"/>
            </a:xfrm>
            <a:prstGeom prst="ellips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6000" tIns="48000" rIns="96000" bIns="48000" numCol="1" spcCol="14288" rtlCol="0" anchor="ctr">
              <a:noAutofit/>
            </a:bodyPr>
            <a:lstStyle/>
            <a:p>
              <a:pPr algn="ctr" defTabSz="544684" hangingPunct="0"/>
              <a:endParaRPr lang="ru-RU" sz="1333" b="1" kern="0" dirty="0">
                <a:solidFill>
                  <a:srgbClr val="FFFFFF"/>
                </a:solidFill>
                <a:cs typeface="Arial"/>
                <a:sym typeface="Gill San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78" y="1937309"/>
              <a:ext cx="1913433" cy="74640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 defTabSz="544684" hangingPunct="0">
                <a:buClr>
                  <a:srgbClr val="37B5E7"/>
                </a:buClr>
              </a:pPr>
              <a:r>
                <a:rPr lang="ru-RU" sz="5867" kern="0" dirty="0" smtClean="0">
                  <a:solidFill>
                    <a:srgbClr val="2F51B3"/>
                  </a:solidFill>
                  <a:sym typeface="Gill Sans"/>
                </a:rPr>
                <a:t>5</a:t>
              </a:r>
              <a:endParaRPr lang="ru-RU" sz="5867" kern="0" dirty="0">
                <a:solidFill>
                  <a:srgbClr val="2F51B3"/>
                </a:solidFill>
                <a:sym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4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308</Words>
  <Application>Microsoft Office PowerPoint</Application>
  <PresentationFormat>Широкоэкранный</PresentationFormat>
  <Paragraphs>96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ИПС</cp:lastModifiedBy>
  <cp:revision>130</cp:revision>
  <dcterms:created xsi:type="dcterms:W3CDTF">2022-11-20T08:29:57Z</dcterms:created>
  <dcterms:modified xsi:type="dcterms:W3CDTF">2023-09-27T05:54:32Z</dcterms:modified>
</cp:coreProperties>
</file>