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266" r:id="rId3"/>
    <p:sldId id="267" r:id="rId4"/>
    <p:sldId id="268" r:id="rId5"/>
    <p:sldId id="269" r:id="rId6"/>
    <p:sldId id="270" r:id="rId7"/>
    <p:sldId id="274" r:id="rId8"/>
    <p:sldId id="275" r:id="rId9"/>
    <p:sldId id="276" r:id="rId10"/>
    <p:sldId id="271" r:id="rId11"/>
    <p:sldId id="278" r:id="rId12"/>
    <p:sldId id="279" r:id="rId13"/>
    <p:sldId id="280" r:id="rId14"/>
    <p:sldId id="272" r:id="rId15"/>
    <p:sldId id="273" r:id="rId1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11324D-CB02-45C4-A750-D9E942A9691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B201061-48C1-4114-A936-DB1B8A9C94A3}">
      <dgm:prSet custT="1"/>
      <dgm:spPr/>
      <dgm:t>
        <a:bodyPr/>
        <a:lstStyle/>
        <a:p>
          <a:r>
            <a: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I. Получение дополнительной квалификации по профессиям рабочих, должностям служащих в пределах срока освоения основной образовательной программы высшего образования бакалавриата / специалитета / магистратуры; </a:t>
          </a:r>
        </a:p>
      </dgm:t>
    </dgm:pt>
    <dgm:pt modelId="{75F519F0-F683-4719-A7E9-B37D7ACDE29A}" type="parTrans" cxnId="{53AD2F4F-E55E-48BA-B804-1D87509DBE30}">
      <dgm:prSet/>
      <dgm:spPr/>
      <dgm:t>
        <a:bodyPr/>
        <a:lstStyle/>
        <a:p>
          <a:endParaRPr lang="ru-RU" sz="160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75DFB8-4E4A-4042-BDDD-DAB7A20798EF}" type="sibTrans" cxnId="{53AD2F4F-E55E-48BA-B804-1D87509DBE30}">
      <dgm:prSet/>
      <dgm:spPr/>
      <dgm:t>
        <a:bodyPr/>
        <a:lstStyle/>
        <a:p>
          <a:endParaRPr lang="ru-RU" sz="160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739B97-CB66-42DB-AA9A-50CE2211CA8C}">
      <dgm:prSet custT="1"/>
      <dgm:spPr/>
      <dgm:t>
        <a:bodyPr/>
        <a:lstStyle/>
        <a:p>
          <a:r>
            <a: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II. Получение нескольких квалификаций по специальностям / направлениям подготовки, отнесенным к одной укрупненной группе специальностей и направлений подготовки (УГСН) в пределах срока освоения ООП ВО бакалавриата / специалитета / магистратуры;</a:t>
          </a:r>
        </a:p>
      </dgm:t>
    </dgm:pt>
    <dgm:pt modelId="{73CAF8B4-6D33-4DF2-B61F-280921BADE96}" type="parTrans" cxnId="{E5E2D41C-2928-4316-9E82-5E7C3A73345E}">
      <dgm:prSet/>
      <dgm:spPr/>
      <dgm:t>
        <a:bodyPr/>
        <a:lstStyle/>
        <a:p>
          <a:endParaRPr lang="ru-RU" sz="160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05B779-10B7-44F9-ACC7-818B17813F7A}" type="sibTrans" cxnId="{E5E2D41C-2928-4316-9E82-5E7C3A73345E}">
      <dgm:prSet/>
      <dgm:spPr/>
      <dgm:t>
        <a:bodyPr/>
        <a:lstStyle/>
        <a:p>
          <a:endParaRPr lang="ru-RU" sz="160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CBA380-1DC4-4CBE-9BC9-4A8D6CBC9043}">
      <dgm:prSet custT="1"/>
      <dgm:spPr/>
      <dgm:t>
        <a:bodyPr/>
        <a:lstStyle/>
        <a:p>
          <a:r>
            <a: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III. Получение дополнительной квалификации по смежной области / виду профессиональной деятельности в пределах срока освоения ООП ВО бакалавриата / специалитета / магистратуры.</a:t>
          </a:r>
        </a:p>
      </dgm:t>
    </dgm:pt>
    <dgm:pt modelId="{28FB1C89-B9CB-41F4-BC53-B56447D0548F}" type="parTrans" cxnId="{87FB821B-D922-470B-BF40-BED9590F3E3E}">
      <dgm:prSet/>
      <dgm:spPr/>
      <dgm:t>
        <a:bodyPr/>
        <a:lstStyle/>
        <a:p>
          <a:endParaRPr lang="ru-RU" sz="160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5B1897-CBAA-4655-9D6B-1FFE64B92F78}" type="sibTrans" cxnId="{87FB821B-D922-470B-BF40-BED9590F3E3E}">
      <dgm:prSet/>
      <dgm:spPr/>
      <dgm:t>
        <a:bodyPr/>
        <a:lstStyle/>
        <a:p>
          <a:endParaRPr lang="ru-RU" sz="160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E2CDE7-5129-4964-844F-9C03E93FF5CA}" type="pres">
      <dgm:prSet presAssocID="{8111324D-CB02-45C4-A750-D9E942A96916}" presName="linear" presStyleCnt="0">
        <dgm:presLayoutVars>
          <dgm:animLvl val="lvl"/>
          <dgm:resizeHandles val="exact"/>
        </dgm:presLayoutVars>
      </dgm:prSet>
      <dgm:spPr/>
    </dgm:pt>
    <dgm:pt modelId="{6065C485-D25C-460C-99BB-E9417FC7D9EA}" type="pres">
      <dgm:prSet presAssocID="{6B201061-48C1-4114-A936-DB1B8A9C94A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F037633-9B91-400F-A0CA-D9BB0AF3506C}" type="pres">
      <dgm:prSet presAssocID="{7175DFB8-4E4A-4042-BDDD-DAB7A20798EF}" presName="spacer" presStyleCnt="0"/>
      <dgm:spPr/>
    </dgm:pt>
    <dgm:pt modelId="{7ECAA045-B153-4F76-BDFC-447B25F4B3A0}" type="pres">
      <dgm:prSet presAssocID="{53739B97-CB66-42DB-AA9A-50CE2211CA8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F8B67F-3D3A-49E9-98CA-BFFB82336CB8}" type="pres">
      <dgm:prSet presAssocID="{4905B779-10B7-44F9-ACC7-818B17813F7A}" presName="spacer" presStyleCnt="0"/>
      <dgm:spPr/>
    </dgm:pt>
    <dgm:pt modelId="{9CC285F9-555D-45EA-8E20-80AE0D04D6C7}" type="pres">
      <dgm:prSet presAssocID="{8ECBA380-1DC4-4CBE-9BC9-4A8D6CBC904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7FB821B-D922-470B-BF40-BED9590F3E3E}" srcId="{8111324D-CB02-45C4-A750-D9E942A96916}" destId="{8ECBA380-1DC4-4CBE-9BC9-4A8D6CBC9043}" srcOrd="2" destOrd="0" parTransId="{28FB1C89-B9CB-41F4-BC53-B56447D0548F}" sibTransId="{C85B1897-CBAA-4655-9D6B-1FFE64B92F78}"/>
    <dgm:cxn modelId="{E5E2D41C-2928-4316-9E82-5E7C3A73345E}" srcId="{8111324D-CB02-45C4-A750-D9E942A96916}" destId="{53739B97-CB66-42DB-AA9A-50CE2211CA8C}" srcOrd="1" destOrd="0" parTransId="{73CAF8B4-6D33-4DF2-B61F-280921BADE96}" sibTransId="{4905B779-10B7-44F9-ACC7-818B17813F7A}"/>
    <dgm:cxn modelId="{9C34F41E-A400-48F1-9DDB-08D1E95FEF7B}" type="presOf" srcId="{8111324D-CB02-45C4-A750-D9E942A96916}" destId="{FBE2CDE7-5129-4964-844F-9C03E93FF5CA}" srcOrd="0" destOrd="0" presId="urn:microsoft.com/office/officeart/2005/8/layout/vList2"/>
    <dgm:cxn modelId="{143CC05E-0216-4904-879A-0150C35ECF88}" type="presOf" srcId="{6B201061-48C1-4114-A936-DB1B8A9C94A3}" destId="{6065C485-D25C-460C-99BB-E9417FC7D9EA}" srcOrd="0" destOrd="0" presId="urn:microsoft.com/office/officeart/2005/8/layout/vList2"/>
    <dgm:cxn modelId="{53AD2F4F-E55E-48BA-B804-1D87509DBE30}" srcId="{8111324D-CB02-45C4-A750-D9E942A96916}" destId="{6B201061-48C1-4114-A936-DB1B8A9C94A3}" srcOrd="0" destOrd="0" parTransId="{75F519F0-F683-4719-A7E9-B37D7ACDE29A}" sibTransId="{7175DFB8-4E4A-4042-BDDD-DAB7A20798EF}"/>
    <dgm:cxn modelId="{5DADC1AC-851E-40B8-93D7-91A4CD3236BC}" type="presOf" srcId="{53739B97-CB66-42DB-AA9A-50CE2211CA8C}" destId="{7ECAA045-B153-4F76-BDFC-447B25F4B3A0}" srcOrd="0" destOrd="0" presId="urn:microsoft.com/office/officeart/2005/8/layout/vList2"/>
    <dgm:cxn modelId="{394A0EE4-0BA9-45AE-87E6-566D4D5F342F}" type="presOf" srcId="{8ECBA380-1DC4-4CBE-9BC9-4A8D6CBC9043}" destId="{9CC285F9-555D-45EA-8E20-80AE0D04D6C7}" srcOrd="0" destOrd="0" presId="urn:microsoft.com/office/officeart/2005/8/layout/vList2"/>
    <dgm:cxn modelId="{EC34442F-4B8E-4609-8CF7-46FCD48E22E6}" type="presParOf" srcId="{FBE2CDE7-5129-4964-844F-9C03E93FF5CA}" destId="{6065C485-D25C-460C-99BB-E9417FC7D9EA}" srcOrd="0" destOrd="0" presId="urn:microsoft.com/office/officeart/2005/8/layout/vList2"/>
    <dgm:cxn modelId="{B25DC019-36C0-4F82-A909-0FBD9B76B1A8}" type="presParOf" srcId="{FBE2CDE7-5129-4964-844F-9C03E93FF5CA}" destId="{7F037633-9B91-400F-A0CA-D9BB0AF3506C}" srcOrd="1" destOrd="0" presId="urn:microsoft.com/office/officeart/2005/8/layout/vList2"/>
    <dgm:cxn modelId="{0F94F3AF-0660-455E-8709-27511FBCA867}" type="presParOf" srcId="{FBE2CDE7-5129-4964-844F-9C03E93FF5CA}" destId="{7ECAA045-B153-4F76-BDFC-447B25F4B3A0}" srcOrd="2" destOrd="0" presId="urn:microsoft.com/office/officeart/2005/8/layout/vList2"/>
    <dgm:cxn modelId="{ACDF4C7B-FCBC-47B6-B66F-6567A6338A07}" type="presParOf" srcId="{FBE2CDE7-5129-4964-844F-9C03E93FF5CA}" destId="{D8F8B67F-3D3A-49E9-98CA-BFFB82336CB8}" srcOrd="3" destOrd="0" presId="urn:microsoft.com/office/officeart/2005/8/layout/vList2"/>
    <dgm:cxn modelId="{2E976D55-04C4-4ABF-960E-8C72FC4E39E4}" type="presParOf" srcId="{FBE2CDE7-5129-4964-844F-9C03E93FF5CA}" destId="{9CC285F9-555D-45EA-8E20-80AE0D04D6C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79A06-FEE0-4C3B-8683-B186568FFE2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88AFFF6-C8B1-4B3B-B8B1-DC3D2E74F7EB}">
      <dgm:prSet custT="1"/>
      <dgm:spPr/>
      <dgm:t>
        <a:bodyPr/>
        <a:lstStyle/>
        <a:p>
          <a:r>
            <a: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Направленность ППО должна отвечать направленности основной образовательной программы высшего образования.</a:t>
          </a:r>
        </a:p>
      </dgm:t>
    </dgm:pt>
    <dgm:pt modelId="{199BD7DE-5C21-4DA7-9E36-FBB093BB8DC7}" type="parTrans" cxnId="{992C34A5-CAF3-417F-A74D-522DADD4B67F}">
      <dgm:prSet/>
      <dgm:spPr/>
      <dgm:t>
        <a:bodyPr/>
        <a:lstStyle/>
        <a:p>
          <a:endParaRPr lang="ru-RU" sz="160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C949AF-EA5C-4FEC-8048-CAB249796922}" type="sibTrans" cxnId="{992C34A5-CAF3-417F-A74D-522DADD4B67F}">
      <dgm:prSet/>
      <dgm:spPr/>
      <dgm:t>
        <a:bodyPr/>
        <a:lstStyle/>
        <a:p>
          <a:endParaRPr lang="ru-RU" sz="160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E17545-8810-4E13-859A-6C36E0E0D8EF}">
      <dgm:prSet custT="1"/>
      <dgm:spPr/>
      <dgm:t>
        <a:bodyPr/>
        <a:lstStyle/>
        <a:p>
          <a:r>
            <a: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Содержание ППО должно быть ориентировано на требования конкретного профессионального стандарта. Планируемые результаты освоения ППО должны отвечать указанным в профессиональном стандарте характеристикам обобщенных трудовых функций / трудовых функций – наименованию, коду, уровню квалификации, квалификационным требованиям.</a:t>
          </a:r>
        </a:p>
      </dgm:t>
    </dgm:pt>
    <dgm:pt modelId="{FCBDB6AD-FA88-4768-A6B6-57A3B2F555A9}" type="parTrans" cxnId="{34018EAB-34D8-4808-8859-6A51819B0F30}">
      <dgm:prSet/>
      <dgm:spPr/>
      <dgm:t>
        <a:bodyPr/>
        <a:lstStyle/>
        <a:p>
          <a:endParaRPr lang="ru-RU" sz="160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328B30-61AE-4E2B-B66A-0E2725E3548C}" type="sibTrans" cxnId="{34018EAB-34D8-4808-8859-6A51819B0F30}">
      <dgm:prSet/>
      <dgm:spPr/>
      <dgm:t>
        <a:bodyPr/>
        <a:lstStyle/>
        <a:p>
          <a:endParaRPr lang="ru-RU" sz="160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B93E74-0C4A-43A2-8EC7-AAA5F929CF5F}">
      <dgm:prSet custT="1"/>
      <dgm:spPr/>
      <dgm:t>
        <a:bodyPr/>
        <a:lstStyle/>
        <a:p>
          <a:r>
            <a: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Объем и продолжительность профессионального обучения должны определяться временем, необходимым для приобретения знаний и навыков по определенной профессии с учетом ее специфики, а также уровнем квалификации, сложности технологического процесса, мощности обслуживаемого оборудования и т.п. </a:t>
          </a:r>
        </a:p>
      </dgm:t>
    </dgm:pt>
    <dgm:pt modelId="{DDD3F0A6-2C47-440D-AAC6-F51B57DE7419}" type="parTrans" cxnId="{A25E3BA4-2A0B-41EA-8901-6E4B80A8D247}">
      <dgm:prSet/>
      <dgm:spPr/>
      <dgm:t>
        <a:bodyPr/>
        <a:lstStyle/>
        <a:p>
          <a:endParaRPr lang="ru-RU" sz="160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5AC99C-149D-4AA1-95DA-598AF0AFEEA1}" type="sibTrans" cxnId="{A25E3BA4-2A0B-41EA-8901-6E4B80A8D247}">
      <dgm:prSet/>
      <dgm:spPr/>
      <dgm:t>
        <a:bodyPr/>
        <a:lstStyle/>
        <a:p>
          <a:endParaRPr lang="ru-RU" sz="160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249A05-C9C3-48C0-B689-2AF1102098A2}" type="pres">
      <dgm:prSet presAssocID="{ADC79A06-FEE0-4C3B-8683-B186568FFE26}" presName="linear" presStyleCnt="0">
        <dgm:presLayoutVars>
          <dgm:animLvl val="lvl"/>
          <dgm:resizeHandles val="exact"/>
        </dgm:presLayoutVars>
      </dgm:prSet>
      <dgm:spPr/>
    </dgm:pt>
    <dgm:pt modelId="{3486E4F4-2923-4B2E-BB57-784C169B9D35}" type="pres">
      <dgm:prSet presAssocID="{A88AFFF6-C8B1-4B3B-B8B1-DC3D2E74F7EB}" presName="parentText" presStyleLbl="node1" presStyleIdx="0" presStyleCnt="3" custScaleY="73969">
        <dgm:presLayoutVars>
          <dgm:chMax val="0"/>
          <dgm:bulletEnabled val="1"/>
        </dgm:presLayoutVars>
      </dgm:prSet>
      <dgm:spPr/>
    </dgm:pt>
    <dgm:pt modelId="{0235299D-516D-41AC-9E31-62F022656D8B}" type="pres">
      <dgm:prSet presAssocID="{5AC949AF-EA5C-4FEC-8048-CAB249796922}" presName="spacer" presStyleCnt="0"/>
      <dgm:spPr/>
    </dgm:pt>
    <dgm:pt modelId="{19909B78-B8A0-460A-A1EE-C88AC018FDD1}" type="pres">
      <dgm:prSet presAssocID="{DCE17545-8810-4E13-859A-6C36E0E0D8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C0D762C-19E8-49DE-8A52-4355E06619AB}" type="pres">
      <dgm:prSet presAssocID="{A5328B30-61AE-4E2B-B66A-0E2725E3548C}" presName="spacer" presStyleCnt="0"/>
      <dgm:spPr/>
    </dgm:pt>
    <dgm:pt modelId="{6804E01F-5E5D-43AB-863F-6AE0D3320DAC}" type="pres">
      <dgm:prSet presAssocID="{4FB93E74-0C4A-43A2-8EC7-AAA5F929CF5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F461941-FCDB-44F3-BF06-ABDAFE2B4305}" type="presOf" srcId="{A88AFFF6-C8B1-4B3B-B8B1-DC3D2E74F7EB}" destId="{3486E4F4-2923-4B2E-BB57-784C169B9D35}" srcOrd="0" destOrd="0" presId="urn:microsoft.com/office/officeart/2005/8/layout/vList2"/>
    <dgm:cxn modelId="{E28C8243-D4B5-429B-8B9A-8CD7FFF64C29}" type="presOf" srcId="{4FB93E74-0C4A-43A2-8EC7-AAA5F929CF5F}" destId="{6804E01F-5E5D-43AB-863F-6AE0D3320DAC}" srcOrd="0" destOrd="0" presId="urn:microsoft.com/office/officeart/2005/8/layout/vList2"/>
    <dgm:cxn modelId="{A25E3BA4-2A0B-41EA-8901-6E4B80A8D247}" srcId="{ADC79A06-FEE0-4C3B-8683-B186568FFE26}" destId="{4FB93E74-0C4A-43A2-8EC7-AAA5F929CF5F}" srcOrd="2" destOrd="0" parTransId="{DDD3F0A6-2C47-440D-AAC6-F51B57DE7419}" sibTransId="{635AC99C-149D-4AA1-95DA-598AF0AFEEA1}"/>
    <dgm:cxn modelId="{992C34A5-CAF3-417F-A74D-522DADD4B67F}" srcId="{ADC79A06-FEE0-4C3B-8683-B186568FFE26}" destId="{A88AFFF6-C8B1-4B3B-B8B1-DC3D2E74F7EB}" srcOrd="0" destOrd="0" parTransId="{199BD7DE-5C21-4DA7-9E36-FBB093BB8DC7}" sibTransId="{5AC949AF-EA5C-4FEC-8048-CAB249796922}"/>
    <dgm:cxn modelId="{34018EAB-34D8-4808-8859-6A51819B0F30}" srcId="{ADC79A06-FEE0-4C3B-8683-B186568FFE26}" destId="{DCE17545-8810-4E13-859A-6C36E0E0D8EF}" srcOrd="1" destOrd="0" parTransId="{FCBDB6AD-FA88-4768-A6B6-57A3B2F555A9}" sibTransId="{A5328B30-61AE-4E2B-B66A-0E2725E3548C}"/>
    <dgm:cxn modelId="{5D9C65D2-BE29-41DE-9755-B30EFFE3C593}" type="presOf" srcId="{ADC79A06-FEE0-4C3B-8683-B186568FFE26}" destId="{58249A05-C9C3-48C0-B689-2AF1102098A2}" srcOrd="0" destOrd="0" presId="urn:microsoft.com/office/officeart/2005/8/layout/vList2"/>
    <dgm:cxn modelId="{5B864ADA-0D49-46F3-B4AB-D9DD2B9A371B}" type="presOf" srcId="{DCE17545-8810-4E13-859A-6C36E0E0D8EF}" destId="{19909B78-B8A0-460A-A1EE-C88AC018FDD1}" srcOrd="0" destOrd="0" presId="urn:microsoft.com/office/officeart/2005/8/layout/vList2"/>
    <dgm:cxn modelId="{0CBB8786-8BBB-4C3A-A70B-C064F0CCEADD}" type="presParOf" srcId="{58249A05-C9C3-48C0-B689-2AF1102098A2}" destId="{3486E4F4-2923-4B2E-BB57-784C169B9D35}" srcOrd="0" destOrd="0" presId="urn:microsoft.com/office/officeart/2005/8/layout/vList2"/>
    <dgm:cxn modelId="{0A1EE0D8-492A-49C7-97B2-0D432D513A75}" type="presParOf" srcId="{58249A05-C9C3-48C0-B689-2AF1102098A2}" destId="{0235299D-516D-41AC-9E31-62F022656D8B}" srcOrd="1" destOrd="0" presId="urn:microsoft.com/office/officeart/2005/8/layout/vList2"/>
    <dgm:cxn modelId="{67EB5532-346A-451C-AF66-D49DD68FF39B}" type="presParOf" srcId="{58249A05-C9C3-48C0-B689-2AF1102098A2}" destId="{19909B78-B8A0-460A-A1EE-C88AC018FDD1}" srcOrd="2" destOrd="0" presId="urn:microsoft.com/office/officeart/2005/8/layout/vList2"/>
    <dgm:cxn modelId="{4B31FA9B-1A36-43C2-9754-2C112BFBC686}" type="presParOf" srcId="{58249A05-C9C3-48C0-B689-2AF1102098A2}" destId="{9C0D762C-19E8-49DE-8A52-4355E06619AB}" srcOrd="3" destOrd="0" presId="urn:microsoft.com/office/officeart/2005/8/layout/vList2"/>
    <dgm:cxn modelId="{98C2FD62-B6AE-4C96-A206-08401174CAC5}" type="presParOf" srcId="{58249A05-C9C3-48C0-B689-2AF1102098A2}" destId="{6804E01F-5E5D-43AB-863F-6AE0D3320DA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5C485-D25C-460C-99BB-E9417FC7D9EA}">
      <dsp:nvSpPr>
        <dsp:cNvPr id="0" name=""/>
        <dsp:cNvSpPr/>
      </dsp:nvSpPr>
      <dsp:spPr>
        <a:xfrm>
          <a:off x="0" y="24137"/>
          <a:ext cx="11353800" cy="954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I. Получение дополнительной квалификации по профессиям рабочих, должностям служащих в пределах срока освоения основной образовательной программы высшего образования бакалавриата / специалитета / магистратуры; </a:t>
          </a:r>
        </a:p>
      </dsp:txBody>
      <dsp:txXfrm>
        <a:off x="46606" y="70743"/>
        <a:ext cx="11260588" cy="861508"/>
      </dsp:txXfrm>
    </dsp:sp>
    <dsp:sp modelId="{7ECAA045-B153-4F76-BDFC-447B25F4B3A0}">
      <dsp:nvSpPr>
        <dsp:cNvPr id="0" name=""/>
        <dsp:cNvSpPr/>
      </dsp:nvSpPr>
      <dsp:spPr>
        <a:xfrm>
          <a:off x="0" y="1125737"/>
          <a:ext cx="11353800" cy="954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II. Получение нескольких квалификаций по специальностям / направлениям подготовки, отнесенным к одной укрупненной группе специальностей и направлений подготовки (УГСН) в пределах срока освоения ООП ВО бакалавриата / специалитета / магистратуры;</a:t>
          </a:r>
        </a:p>
      </dsp:txBody>
      <dsp:txXfrm>
        <a:off x="46606" y="1172343"/>
        <a:ext cx="11260588" cy="861508"/>
      </dsp:txXfrm>
    </dsp:sp>
    <dsp:sp modelId="{9CC285F9-555D-45EA-8E20-80AE0D04D6C7}">
      <dsp:nvSpPr>
        <dsp:cNvPr id="0" name=""/>
        <dsp:cNvSpPr/>
      </dsp:nvSpPr>
      <dsp:spPr>
        <a:xfrm>
          <a:off x="0" y="2227337"/>
          <a:ext cx="11353800" cy="954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III. Получение дополнительной квалификации по смежной области / виду профессиональной деятельности в пределах срока освоения ООП ВО бакалавриата / специалитета / магистратуры.</a:t>
          </a:r>
        </a:p>
      </dsp:txBody>
      <dsp:txXfrm>
        <a:off x="46606" y="2273943"/>
        <a:ext cx="11260588" cy="861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6E4F4-2923-4B2E-BB57-784C169B9D35}">
      <dsp:nvSpPr>
        <dsp:cNvPr id="0" name=""/>
        <dsp:cNvSpPr/>
      </dsp:nvSpPr>
      <dsp:spPr>
        <a:xfrm>
          <a:off x="0" y="20464"/>
          <a:ext cx="11588436" cy="7200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Направленность ППО должна отвечать направленности основной образовательной программы высшего образования.</a:t>
          </a:r>
        </a:p>
      </dsp:txBody>
      <dsp:txXfrm>
        <a:off x="35150" y="55614"/>
        <a:ext cx="11518136" cy="649743"/>
      </dsp:txXfrm>
    </dsp:sp>
    <dsp:sp modelId="{19909B78-B8A0-460A-A1EE-C88AC018FDD1}">
      <dsp:nvSpPr>
        <dsp:cNvPr id="0" name=""/>
        <dsp:cNvSpPr/>
      </dsp:nvSpPr>
      <dsp:spPr>
        <a:xfrm>
          <a:off x="0" y="890268"/>
          <a:ext cx="11588436" cy="973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Содержание ППО должно быть ориентировано на требования конкретного профессионального стандарта. Планируемые результаты освоения ППО должны отвечать указанным в профессиональном стандарте характеристикам обобщенных трудовых функций / трудовых функций – наименованию, коду, уровню квалификации, квалификационным требованиям.</a:t>
          </a:r>
        </a:p>
      </dsp:txBody>
      <dsp:txXfrm>
        <a:off x="47519" y="937787"/>
        <a:ext cx="11493398" cy="878402"/>
      </dsp:txXfrm>
    </dsp:sp>
    <dsp:sp modelId="{6804E01F-5E5D-43AB-863F-6AE0D3320DAC}">
      <dsp:nvSpPr>
        <dsp:cNvPr id="0" name=""/>
        <dsp:cNvSpPr/>
      </dsp:nvSpPr>
      <dsp:spPr>
        <a:xfrm>
          <a:off x="0" y="2013468"/>
          <a:ext cx="11588436" cy="973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Объем и продолжительность профессионального обучения должны определяться временем, необходимым для приобретения знаний и навыков по определенной профессии с учетом ее специфики, а также уровнем квалификации, сложности технологического процесса, мощности обслуживаемого оборудования и т.п. </a:t>
          </a:r>
        </a:p>
      </dsp:txBody>
      <dsp:txXfrm>
        <a:off x="47519" y="2060987"/>
        <a:ext cx="11493398" cy="878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73C95-1BAC-4F5E-8503-946225F6C9EF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E3562-42D3-4A44-87C0-358275BD7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4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9ED1E-6DE4-4EC6-41AE-71F739F3B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7EE46B-E642-D850-87A3-5DA7B1600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DAACF6-7354-D92A-1F78-E0172C00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9FDF-A652-42F6-A128-3D3B6051A113}" type="datetime1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056986-4B16-4CD7-940D-AC0467AE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914104-B9CC-AE40-27DF-28359EC5D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7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22562-37B2-1338-D4C4-7815AAB81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2A5FD5-0A6E-2E9D-B34F-328C9E651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1EC8D0-489C-A332-E68C-FE11FE763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2DBB-2872-4BA3-ABDD-BD468BAA7332}" type="datetime1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128E95-4D2D-0384-9A7B-DE7D8B06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099F6A-3537-D2EA-6F1C-E953D0F25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01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8364598-54B4-9875-243B-C369C289F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13DE9C-4836-CD5B-287B-8ED365010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B28982-731E-072B-A348-DB3E6371B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04A3-E240-43D9-97AC-B56816E985D0}" type="datetime1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D8E011-94AD-9247-E016-E23E9A85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DA41A0-3020-CBA1-0C55-259F7395A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8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D65E4-62BA-78A6-950D-88B080F0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467CE6-2E8B-04CB-1423-4498C5826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A3442-082A-5736-95A8-9C30F0FC3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32D5-2733-4C05-9069-D73CBC27DD58}" type="datetime1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F649E-61B1-9A9A-B594-83DBD4C41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04428A-E516-5012-29E5-BE5CA403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65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267B6-4D3F-7715-C235-DDF38C5D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2FB6F0-AE30-2431-CB9E-3721F3FB3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EFFF37-BE23-48E8-842A-EFAE685AE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598A-067D-4E46-AE20-4C2D3B47A246}" type="datetime1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9F82BC-D116-DD05-031F-C56151B4B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44660F-7DF5-528F-1342-E076AD015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61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2F065F-50E5-46EF-0E30-831F21BC7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03ECEA-EED6-6867-6B04-5A5920CF2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3F7D35-B25D-B3D7-36B1-5BA2F0ED2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202AB9-C319-E40C-377B-C53FCC12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D95A-0C51-42A7-8475-9D17CB4AF9F8}" type="datetime1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CA296B-C6F2-1370-4435-C8F49C5A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546BC0-8B07-0976-88BE-83CD7A467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51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ACB249-F874-06DA-336C-DED014819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046133-BB2E-6E21-4C71-7124F455F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E29512-2746-D82E-D9EA-5D2F0722E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3B4677D-8714-70DF-6B59-569B14357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573271-2DF5-5DE1-23F0-EF831DAA4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A8D1F8D-EB7E-6CE1-0EA6-E7979FB4D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0313-14C4-4C8C-8915-9A097AEA8C07}" type="datetime1">
              <a:rPr lang="ru-RU" smtClean="0"/>
              <a:t>25.09.2023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287A32-EE47-342D-7A9E-8ACC9C96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BA9D96-7D1E-0890-5954-7EEDDBBD7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22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334DC-A1D8-DD5E-558A-6EC867BDA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D140FB6-8699-4EB2-AF3C-9DEF93C8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DAD2-4AC4-40A8-8DF1-CA2F32C7013B}" type="datetime1">
              <a:rPr lang="ru-RU" smtClean="0"/>
              <a:t>25.09.2023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C6AE97-5C4F-7531-F2D4-F91587070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C4C39CD-A637-85C0-443B-A13A82C39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98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AFADC7E-A491-D174-90EB-35C2CFA7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7891-72F6-4644-BFEF-0A8EC96A2C52}" type="datetime1">
              <a:rPr lang="ru-RU" smtClean="0"/>
              <a:t>25.09.2023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D7F3058-9352-4D93-F01A-22E43A06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10646C-C765-3D03-B85C-2AB97CC7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9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A474AE-5764-F7A4-09C5-ABA1FF62F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CBCE3F-6E76-8E02-5B29-01CC7444E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F33323-BCC6-A5DC-002C-92C9D9800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98DC46-FDC3-538E-289F-93AD8E388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BBA7-05C1-45DA-B5E4-07D960FFC044}" type="datetime1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E330E2-9E30-AE08-DEFE-34B1BFC5C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F4F7D5-0CAB-E7E2-F1D5-34E5D8899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56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9A270B-66FE-43CA-1BCB-6219F0400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FBE3783-63A8-BAF2-16D6-2C269B5EC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D6B945-8FD3-E71E-2724-CEDEF1925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EEB489-0468-DD3B-23EC-3F3A6097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3727-3E98-470C-9809-D89265DE0ECA}" type="datetime1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75E2BB-1692-5C4F-FEE7-75D97F4C4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B779DC-BCF6-F119-CED3-F1134A2D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75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E271A-3227-0C20-9482-A0BBD325A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AB8210-691E-9FC6-386B-E02749E5A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76DD0F-7800-7875-DE7C-6ECA3D929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3B205-9FC2-422A-B4C8-24C0D4D9A73A}" type="datetime1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B28C06-8BED-C7D0-E593-FABB67E8B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432122-E3C1-0A04-81C8-890C9E4E20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10944-F73D-401F-AF9C-6D9B3F71B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4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DE271-26C0-B7AA-9106-9B15BFFC7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923" y="2507530"/>
            <a:ext cx="11378153" cy="1181998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возможности получения нескольких квалификаций во время обучения в вузе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29A4B57-4F6D-E6BD-8032-8D47B1D96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96008"/>
            <a:ext cx="9144000" cy="989153"/>
          </a:xfrm>
        </p:spPr>
        <p:txBody>
          <a:bodyPr>
            <a:normAutofit/>
          </a:bodyPr>
          <a:lstStyle/>
          <a:p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</a:t>
            </a:r>
          </a:p>
          <a:p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Д.А. Козорез, </a:t>
            </a:r>
            <a:r>
              <a:rPr lang="ru-RU" sz="1800" i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В.П. Монахова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А.М. Ерикова, А.В. Ионов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78783C-732F-52B4-8CB8-FBC1BDC3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776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6D18C5-E279-FA98-8692-9F2FC9B5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10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DEE69C9-0CA6-D3C7-7E01-AAF4DD3E3D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47" y="1739871"/>
            <a:ext cx="11769506" cy="31259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951231-F174-69D6-48AF-F349505C8E8A}"/>
              </a:ext>
            </a:extLst>
          </p:cNvPr>
          <p:cNvSpPr txBox="1"/>
          <p:nvPr/>
        </p:nvSpPr>
        <p:spPr>
          <a:xfrm>
            <a:off x="211247" y="4803926"/>
            <a:ext cx="11756753" cy="338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траектория обучения по проектируемым программам, вариант II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i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4DCB1B-39C6-AE22-B8AE-E1D8ED638EA7}"/>
              </a:ext>
            </a:extLst>
          </p:cNvPr>
          <p:cNvSpPr txBox="1"/>
          <p:nvPr/>
        </p:nvSpPr>
        <p:spPr>
          <a:xfrm>
            <a:off x="224000" y="5308602"/>
            <a:ext cx="11756753" cy="1077218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данный вариант получения нескольких квалификаций по специальностям, отнесенным к одной УГСН в пределах срока освоения ООП ВО позволяет студентам получить два диплома инженера по программам «Испытания и сертификация ДЛА» и «Перспективные технологии производства ДЛА», что расширяет перечень доступных для будущего трудоустройства видов профессиональной деятельности.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78C70108-206F-F611-D30F-F10DF4A6E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8684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en-US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Получение нескольких квалификаций по специальностям / направлениям подготовки, отнесенным к одной УГСН в пределах срока освоения ООП ВО </a:t>
            </a:r>
          </a:p>
        </p:txBody>
      </p:sp>
    </p:spTree>
    <p:extLst>
      <p:ext uri="{BB962C8B-B14F-4D97-AF65-F5344CB8AC3E}">
        <p14:creationId xmlns:p14="http://schemas.microsoft.com/office/powerpoint/2010/main" val="169646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201CA0F-1A61-2E8F-3E51-39C406F2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11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ED09ECF-F17D-EA04-DCC3-6F0FF6AD7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8684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en-US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Получение дополнительной квалификации по смежной области / виду профессиональной деятельности в пределах срока освоения ООП ВО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F18AAA-BA03-7F85-D831-CA963EB42261}"/>
              </a:ext>
            </a:extLst>
          </p:cNvPr>
          <p:cNvSpPr txBox="1"/>
          <p:nvPr/>
        </p:nvSpPr>
        <p:spPr>
          <a:xfrm>
            <a:off x="0" y="1815226"/>
            <a:ext cx="12192000" cy="601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Универсальные компетенции по специальности 24.05.02 «Проектирование авиационных и ракетных двигателей» и направлению подготовки 27.04.01 «Стандартизация и метрология»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FBDB4E2-EE42-4454-B146-8DD966444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05" y="2376168"/>
            <a:ext cx="11512990" cy="404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95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AAF8D2-CECE-D36D-8C83-2AA320C0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12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A2B3FBE-3FF8-0EE1-EBDD-AFF5144E1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8684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en-US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Получение дополнительной квалификации по смежной области / виду профессиональной деятельности в пределах срока освоения ООП ВО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705728-01C8-DF22-3641-0E31B5B0C72C}"/>
              </a:ext>
            </a:extLst>
          </p:cNvPr>
          <p:cNvSpPr txBox="1"/>
          <p:nvPr/>
        </p:nvSpPr>
        <p:spPr>
          <a:xfrm>
            <a:off x="0" y="1815226"/>
            <a:ext cx="12192000" cy="601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Общепрофессиональные компетенции по специальности 24.05.02 «Проектирование авиационных и ракетных двигателей» и направлению подготовки 27.04.01 «Стандартизация и метрология»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BAD4D4A-03DB-1E84-B052-494BF7D1D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55" y="2329321"/>
            <a:ext cx="11445089" cy="422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04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434102C-066D-C303-5B96-2F0A13ADD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13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D2BD1C0-237F-BA2F-B8BA-AAD9E244E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8684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en-US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Получение дополнительной квалификации по смежной области / виду профессиональной деятельности в пределах срока освоения ООП ВО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3E87EA-B36E-EF1E-46CB-8AA0533507B3}"/>
              </a:ext>
            </a:extLst>
          </p:cNvPr>
          <p:cNvSpPr txBox="1"/>
          <p:nvPr/>
        </p:nvSpPr>
        <p:spPr>
          <a:xfrm>
            <a:off x="0" y="1815226"/>
            <a:ext cx="12192000" cy="601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Профессиональные компетенции по специальности 24.05.02 «Проектирование авиационных и ракетных двигателей» и направлению подготовки 27.04.01 «Стандартизация и метрология»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03DBC5F-6F10-0C0D-A002-F830000ED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13" y="2450462"/>
            <a:ext cx="11685573" cy="398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39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6B36B05-4780-EA55-6170-3E3DAB85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14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0741D43-2C47-57A2-52E6-CCBD9B8F2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9354" y="1755619"/>
            <a:ext cx="11733291" cy="32871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8EBF57-534F-5056-FFCC-72076A491086}"/>
              </a:ext>
            </a:extLst>
          </p:cNvPr>
          <p:cNvSpPr txBox="1"/>
          <p:nvPr/>
        </p:nvSpPr>
        <p:spPr>
          <a:xfrm>
            <a:off x="217622" y="5012233"/>
            <a:ext cx="11756753" cy="338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траектория обучения по проектируемым программам, вариант III.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950750-0CDA-E638-C7FC-18406063715A}"/>
              </a:ext>
            </a:extLst>
          </p:cNvPr>
          <p:cNvSpPr txBox="1"/>
          <p:nvPr/>
        </p:nvSpPr>
        <p:spPr>
          <a:xfrm>
            <a:off x="229354" y="5431450"/>
            <a:ext cx="11756753" cy="1077218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Третий вариант реализации возможности получения обучающимися нескольких квалификаций позволяет студентам получить два диплома высшего образования по разным уровням образования по специальностям /направлениям подготовки по смежным областям / видам профессиональной деятельности в пределах срока освоения ООП ВО, что расширяет перечень доступных для будущего трудоустройства профессиональных областей.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85BB379-7428-0641-3042-BF1D60D62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8684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en-US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Получение дополнительной квалификации по смежной области / виду профессиональной деятельности в пределах срока освоения ООП ВО </a:t>
            </a:r>
          </a:p>
        </p:txBody>
      </p:sp>
    </p:spTree>
    <p:extLst>
      <p:ext uri="{BB962C8B-B14F-4D97-AF65-F5344CB8AC3E}">
        <p14:creationId xmlns:p14="http://schemas.microsoft.com/office/powerpoint/2010/main" val="315494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09C4280-2BAC-5A8F-1993-D06E9CE70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15</a:t>
            </a:fld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339283FF-E481-088C-486F-06D79D24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66641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вариантов реализации возможности получения обучающимися нескольких квалификаций </a:t>
            </a: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1F2FACAC-B553-B4AB-97B9-847727348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44831"/>
              </p:ext>
            </p:extLst>
          </p:nvPr>
        </p:nvGraphicFramePr>
        <p:xfrm>
          <a:off x="311495" y="2146113"/>
          <a:ext cx="11569010" cy="3811068"/>
        </p:xfrm>
        <a:graphic>
          <a:graphicData uri="http://schemas.openxmlformats.org/drawingml/2006/table">
            <a:tbl>
              <a:tblPr firstRow="1" firstCol="1" bandRow="1"/>
              <a:tblGrid>
                <a:gridCol w="1361404">
                  <a:extLst>
                    <a:ext uri="{9D8B030D-6E8A-4147-A177-3AD203B41FA5}">
                      <a16:colId xmlns:a16="http://schemas.microsoft.com/office/drawing/2014/main" val="1814204663"/>
                    </a:ext>
                  </a:extLst>
                </a:gridCol>
                <a:gridCol w="1474757">
                  <a:extLst>
                    <a:ext uri="{9D8B030D-6E8A-4147-A177-3AD203B41FA5}">
                      <a16:colId xmlns:a16="http://schemas.microsoft.com/office/drawing/2014/main" val="3116050864"/>
                    </a:ext>
                  </a:extLst>
                </a:gridCol>
                <a:gridCol w="1426845">
                  <a:extLst>
                    <a:ext uri="{9D8B030D-6E8A-4147-A177-3AD203B41FA5}">
                      <a16:colId xmlns:a16="http://schemas.microsoft.com/office/drawing/2014/main" val="2920318673"/>
                    </a:ext>
                  </a:extLst>
                </a:gridCol>
                <a:gridCol w="1905965">
                  <a:extLst>
                    <a:ext uri="{9D8B030D-6E8A-4147-A177-3AD203B41FA5}">
                      <a16:colId xmlns:a16="http://schemas.microsoft.com/office/drawing/2014/main" val="3630788722"/>
                    </a:ext>
                  </a:extLst>
                </a:gridCol>
                <a:gridCol w="1905965">
                  <a:extLst>
                    <a:ext uri="{9D8B030D-6E8A-4147-A177-3AD203B41FA5}">
                      <a16:colId xmlns:a16="http://schemas.microsoft.com/office/drawing/2014/main" val="1719735221"/>
                    </a:ext>
                  </a:extLst>
                </a:gridCol>
                <a:gridCol w="1815983">
                  <a:extLst>
                    <a:ext uri="{9D8B030D-6E8A-4147-A177-3AD203B41FA5}">
                      <a16:colId xmlns:a16="http://schemas.microsoft.com/office/drawing/2014/main" val="2911103717"/>
                    </a:ext>
                  </a:extLst>
                </a:gridCol>
                <a:gridCol w="1678091">
                  <a:extLst>
                    <a:ext uri="{9D8B030D-6E8A-4147-A177-3AD203B41FA5}">
                      <a16:colId xmlns:a16="http://schemas.microsoft.com/office/drawing/2014/main" val="2902326342"/>
                    </a:ext>
                  </a:extLst>
                </a:gridCol>
              </a:tblGrid>
              <a:tr h="1942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Способ реализации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Сложность реализации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Получение диплома о втором ВО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Возможность учета специфических требований обучающегося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Возможность учета специфических требований работодателя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Ценность для обучающегося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Ценность для работодателя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400505"/>
                  </a:ext>
                </a:extLst>
              </a:tr>
              <a:tr h="368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Вариант 1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194386"/>
                  </a:ext>
                </a:extLst>
              </a:tr>
              <a:tr h="368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Вариант 2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245457"/>
                  </a:ext>
                </a:extLst>
              </a:tr>
              <a:tr h="368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Вариант 3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016609"/>
                  </a:ext>
                </a:extLst>
              </a:tr>
              <a:tr h="762214"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Примечание. В таблице используется рейтинговая шкала: 1 - наименьший балл оценки критерия, 3- наибольший балл оценки критерия.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160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27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9A1513-35C3-1303-444D-6212A64B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BEDE1E67-2428-4B2D-A1C6-F84F0AB362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9650963"/>
              </p:ext>
            </p:extLst>
          </p:nvPr>
        </p:nvGraphicFramePr>
        <p:xfrm>
          <a:off x="419100" y="3150156"/>
          <a:ext cx="11353800" cy="3206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34F0DA7-AEF2-7527-C74D-B019955D35C0}"/>
              </a:ext>
            </a:extLst>
          </p:cNvPr>
          <p:cNvSpPr txBox="1"/>
          <p:nvPr/>
        </p:nvSpPr>
        <p:spPr>
          <a:xfrm>
            <a:off x="419100" y="1581384"/>
            <a:ext cx="113538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«Образовательная программа высшего образования может предусматривать возможность одновременного получения обучающимися нескольких квалификаций»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F01C1-D4C6-35A2-795C-6000A2078B37}"/>
              </a:ext>
            </a:extLst>
          </p:cNvPr>
          <p:cNvSpPr txBox="1"/>
          <p:nvPr/>
        </p:nvSpPr>
        <p:spPr>
          <a:xfrm>
            <a:off x="419100" y="2178251"/>
            <a:ext cx="113538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соответствии с письмом Министерства и высшего образования Российской Федерации </a:t>
            </a:r>
            <a:endParaRPr lang="ru-RU" sz="16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: скругленные углы 4">
            <a:extLst>
              <a:ext uri="{FF2B5EF4-FFF2-40B4-BE49-F238E27FC236}">
                <a16:creationId xmlns:a16="http://schemas.microsoft.com/office/drawing/2014/main" id="{618B3077-1DA5-EE99-65B9-F1E0FC934F0E}"/>
              </a:ext>
            </a:extLst>
          </p:cNvPr>
          <p:cNvSpPr txBox="1"/>
          <p:nvPr/>
        </p:nvSpPr>
        <p:spPr>
          <a:xfrm>
            <a:off x="364451" y="2578199"/>
            <a:ext cx="11463098" cy="47978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 реализации</a:t>
            </a:r>
            <a:r>
              <a:rPr lang="ru-RU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5470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6F09DD-6BBB-C72E-A569-C14C69D5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3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82521AC-525A-8217-48A1-E32A6300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2531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проектирования образовательных программ высшего образования, предусматривающих возможность одновременного получения обучающимися нескольких квалификаций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F8198787-CA77-AAE6-5C8F-A9F2F646B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830" y="1976775"/>
            <a:ext cx="9582339" cy="450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0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0C37D4-0D5E-87B4-2F3E-672851DA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4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DD2602F-12C8-5EF2-FAC4-05D81A981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3364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реализации возможности одновременного получения обучающимися нескольких квалификаций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E40688AD-0291-1A4C-E636-3F6B67A33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168553"/>
              </p:ext>
            </p:extLst>
          </p:nvPr>
        </p:nvGraphicFramePr>
        <p:xfrm>
          <a:off x="401371" y="2098094"/>
          <a:ext cx="11389258" cy="3413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7266">
                  <a:extLst>
                    <a:ext uri="{9D8B030D-6E8A-4147-A177-3AD203B41FA5}">
                      <a16:colId xmlns:a16="http://schemas.microsoft.com/office/drawing/2014/main" val="2168007247"/>
                    </a:ext>
                  </a:extLst>
                </a:gridCol>
                <a:gridCol w="4348999">
                  <a:extLst>
                    <a:ext uri="{9D8B030D-6E8A-4147-A177-3AD203B41FA5}">
                      <a16:colId xmlns:a16="http://schemas.microsoft.com/office/drawing/2014/main" val="2169998328"/>
                    </a:ext>
                  </a:extLst>
                </a:gridCol>
                <a:gridCol w="3539905">
                  <a:extLst>
                    <a:ext uri="{9D8B030D-6E8A-4147-A177-3AD203B41FA5}">
                      <a16:colId xmlns:a16="http://schemas.microsoft.com/office/drawing/2014/main" val="2221525545"/>
                    </a:ext>
                  </a:extLst>
                </a:gridCol>
                <a:gridCol w="3063088">
                  <a:extLst>
                    <a:ext uri="{9D8B030D-6E8A-4147-A177-3AD203B41FA5}">
                      <a16:colId xmlns:a16="http://schemas.microsoft.com/office/drawing/2014/main" val="299597524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реализации возможности одновременного получения обучающимся нескольких квалификаций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образовательная программа высшего образования, в рамках которой обучающиеся получают дополнительные квалификации</a:t>
                      </a:r>
                      <a:endParaRPr lang="ru-RU" sz="14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дополнительной квалификации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06086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703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профессиональной подготовки по профессиям рабочих, должностям служащих в пределах ООП ВО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«Испытания и сертификация ДЛА», специальность 24.05.02 «Проектирование авиационных и ракетных двигателей»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«Оператор металлорежущих станков с программным управлением 2-го разряда», программа профессионального обучения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305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Вторая квалификация по специальностям / направлениям подготовки, отнесенным к укрупненным группам специальностей и направлений подготовки, в пределах срока освоения ООП ВО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«Испытания и сертификация ДЛА», специальность 24.05.02 «Проектирование авиационных и ракетных двигателей»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«Перспективные технологии производства ДЛА», специальность 24.05.02 «Проектирование авиационных и ракетных двигателей»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834483"/>
                  </a:ext>
                </a:extLst>
              </a:tr>
              <a:tr h="3257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Вторая квалификация по смежной области или виду профессиональной деятельности, в пределах срока освоения ООП ВО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«Испытания и сертификация ДЛА», специальность 24.05.02 «Проектирование авиационных и ракетных двигателей»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«Техническое регулирование и измерения в цифровой среде», направление подготовки 27.04.01 «Стандартизация и метрология»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577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48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9DC940-273A-DE31-AB5F-5C0BFE1D8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5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FB60007-F5C2-562A-7FF2-FDD1FCCE9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8684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en-US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Получение дополнительной квалификации по программам профессионального обучения (ППО) в пределах срока освоения ООП ВО 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B22E2617-5E97-E7EE-6BC6-388BE82EAB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687235"/>
              </p:ext>
            </p:extLst>
          </p:nvPr>
        </p:nvGraphicFramePr>
        <p:xfrm>
          <a:off x="301781" y="2654175"/>
          <a:ext cx="11588437" cy="3007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: скругленные углы 4">
            <a:extLst>
              <a:ext uri="{FF2B5EF4-FFF2-40B4-BE49-F238E27FC236}">
                <a16:creationId xmlns:a16="http://schemas.microsoft.com/office/drawing/2014/main" id="{36A80477-36BE-9B9A-7294-965725743957}"/>
              </a:ext>
            </a:extLst>
          </p:cNvPr>
          <p:cNvSpPr txBox="1"/>
          <p:nvPr/>
        </p:nvSpPr>
        <p:spPr>
          <a:xfrm>
            <a:off x="301781" y="2199264"/>
            <a:ext cx="11588437" cy="47978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</a:t>
            </a:r>
            <a:r>
              <a:rPr lang="ru-RU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 программ профессионального обучения:</a:t>
            </a:r>
          </a:p>
        </p:txBody>
      </p:sp>
    </p:spTree>
    <p:extLst>
      <p:ext uri="{BB962C8B-B14F-4D97-AF65-F5344CB8AC3E}">
        <p14:creationId xmlns:p14="http://schemas.microsoft.com/office/powerpoint/2010/main" val="131376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B61F2D-C9F1-8CC5-3795-E22B3DD8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6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893FC4-B708-1690-09D1-1FE89AE68C55}"/>
              </a:ext>
            </a:extLst>
          </p:cNvPr>
          <p:cNvSpPr txBox="1"/>
          <p:nvPr/>
        </p:nvSpPr>
        <p:spPr>
          <a:xfrm>
            <a:off x="217621" y="5360613"/>
            <a:ext cx="11756753" cy="1077218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обучение по программе «Оператор металлорежущих станков с программным управлением» позволяет студентам получить дополнительную квалификацию по рабочей профессии и индивидуализировать свою образовательную траекторию с точки зрения расширения перечня приобретаемых за период обучения по ООП ВО умений и навыков практической работы на станках с программным числовым управлением.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8617619-88CE-3AAC-71A5-EEE8501341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18" y="1915010"/>
            <a:ext cx="11756753" cy="2828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B98B256-ACC5-5CD2-1881-8CBD8499F122}"/>
              </a:ext>
            </a:extLst>
          </p:cNvPr>
          <p:cNvSpPr txBox="1"/>
          <p:nvPr/>
        </p:nvSpPr>
        <p:spPr>
          <a:xfrm>
            <a:off x="217618" y="4693724"/>
            <a:ext cx="11756753" cy="338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траектория обучения по проектируемым программам, вариант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i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CE540BE-B6F9-EA32-E3DD-458C2F96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8684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en-US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Получение дополнительной квалификации по программам профессионального обучения (ППО) в пределах срока освоения ООП ВО </a:t>
            </a:r>
          </a:p>
        </p:txBody>
      </p:sp>
    </p:spTree>
    <p:extLst>
      <p:ext uri="{BB962C8B-B14F-4D97-AF65-F5344CB8AC3E}">
        <p14:creationId xmlns:p14="http://schemas.microsoft.com/office/powerpoint/2010/main" val="16028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99700D-552A-1D05-240F-DCE59A936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7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677075C-E9CC-25E9-9D5B-D46AF03CC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8684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en-US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Получение нескольких квалификаций по специальностям / направлениям подготовки, отнесенным к одной УГСН в пределах срока освоения ООП ВО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CB76B1-8FCA-F2DC-7C97-D97C0FEC9D3B}"/>
              </a:ext>
            </a:extLst>
          </p:cNvPr>
          <p:cNvSpPr txBox="1"/>
          <p:nvPr/>
        </p:nvSpPr>
        <p:spPr>
          <a:xfrm>
            <a:off x="0" y="1815226"/>
            <a:ext cx="12192000" cy="338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Универсальные компетенции по специальности 24.05.02 «Проектирование авиационных и ракетных двигателей»</a:t>
            </a:r>
            <a:endParaRPr lang="ru-RU" sz="14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0B17A0C-4797-13D6-80C8-EAF5E346B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772" y="2210888"/>
            <a:ext cx="11422455" cy="397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55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2E40AE-4A7E-3E82-923D-3CAD53A6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8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34580C4-5733-E8A2-7929-FB3BDE8E0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8684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en-US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Получение нескольких квалификаций по специальностям / направлениям подготовки, отнесенным к одной УГСН в пределах срока освоения ООП ВО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5BE55F-328D-B043-C2BC-F8A1FADA1395}"/>
              </a:ext>
            </a:extLst>
          </p:cNvPr>
          <p:cNvSpPr txBox="1"/>
          <p:nvPr/>
        </p:nvSpPr>
        <p:spPr>
          <a:xfrm>
            <a:off x="0" y="1815226"/>
            <a:ext cx="12192000" cy="338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Общепрофессиональные компетенции по специальности 24.05.02 «Проектирование авиационных и ракетных двигателей»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4373E0F-4614-1CEA-7B6B-85DA165CF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59" y="2153267"/>
            <a:ext cx="11359081" cy="400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301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4453FE-74FE-D3E7-DC1F-10C00FDB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0944-F73D-401F-AF9C-6D9B3F71B2A5}" type="slidenum">
              <a:rPr lang="ru-RU" smtClean="0"/>
              <a:t>9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2FC40A5-A2E4-F8DF-C66B-E9A62D344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8684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en-US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Получение нескольких квалификаций по специальностям / направлениям подготовки, отнесенным к одной УГСН в пределах срока освоения ООП ВО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18984D-685A-6F6B-C914-20F3A85DC0BC}"/>
              </a:ext>
            </a:extLst>
          </p:cNvPr>
          <p:cNvSpPr txBox="1"/>
          <p:nvPr/>
        </p:nvSpPr>
        <p:spPr>
          <a:xfrm>
            <a:off x="0" y="1815226"/>
            <a:ext cx="12192000" cy="338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Профессиональные компетенции по специальности 24.05.02 «Проектирование авиационных и ракетных двигателей»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748B43D-89B7-B901-6503-191A371E0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58" y="2153267"/>
            <a:ext cx="11494883" cy="456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968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1021</Words>
  <Application>Microsoft Office PowerPoint</Application>
  <PresentationFormat>Широкоэкранный</PresentationFormat>
  <Paragraphs>99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Реализация возможности получения нескольких квалификаций во время обучения в вузе</vt:lpstr>
      <vt:lpstr>Презентация PowerPoint</vt:lpstr>
      <vt:lpstr>Алгоритм проектирования образовательных программ высшего образования, предусматривающих возможность одновременного получения обучающимися нескольких квалификаций</vt:lpstr>
      <vt:lpstr>Варианты реализации возможности одновременного получения обучающимися нескольких квалификаций</vt:lpstr>
      <vt:lpstr>Вариант I. Получение дополнительной квалификации по программам профессионального обучения (ППО) в пределах срока освоения ООП ВО </vt:lpstr>
      <vt:lpstr>Вариант I. Получение дополнительной квалификации по программам профессионального обучения (ППО) в пределах срока освоения ООП ВО </vt:lpstr>
      <vt:lpstr>Вариант II. Получение нескольких квалификаций по специальностям / направлениям подготовки, отнесенным к одной УГСН в пределах срока освоения ООП ВО </vt:lpstr>
      <vt:lpstr>Вариант II. Получение нескольких квалификаций по специальностям / направлениям подготовки, отнесенным к одной УГСН в пределах срока освоения ООП ВО </vt:lpstr>
      <vt:lpstr>Вариант II. Получение нескольких квалификаций по специальностям / направлениям подготовки, отнесенным к одной УГСН в пределах срока освоения ООП ВО </vt:lpstr>
      <vt:lpstr>Вариант II. Получение нескольких квалификаций по специальностям / направлениям подготовки, отнесенным к одной УГСН в пределах срока освоения ООП ВО </vt:lpstr>
      <vt:lpstr>Вариант III. Получение дополнительной квалификации по смежной области / виду профессиональной деятельности в пределах срока освоения ООП ВО </vt:lpstr>
      <vt:lpstr>Вариант III. Получение дополнительной квалификации по смежной области / виду профессиональной деятельности в пределах срока освоения ООП ВО </vt:lpstr>
      <vt:lpstr>Вариант III. Получение дополнительной квалификации по смежной области / виду профессиональной деятельности в пределах срока освоения ООП ВО </vt:lpstr>
      <vt:lpstr>Вариант III. Получение дополнительной квалификации по смежной области / виду профессиональной деятельности в пределах срока освоения ООП ВО </vt:lpstr>
      <vt:lpstr>Сравнительный анализ вариантов реализации возможности получения обучающимися нескольких квалификаций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40</cp:revision>
  <cp:lastPrinted>2023-06-02T10:49:55Z</cp:lastPrinted>
  <dcterms:created xsi:type="dcterms:W3CDTF">2023-01-18T07:14:05Z</dcterms:created>
  <dcterms:modified xsi:type="dcterms:W3CDTF">2023-09-25T05:23:23Z</dcterms:modified>
</cp:coreProperties>
</file>