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8"/>
  </p:notesMasterIdLst>
  <p:sldIdLst>
    <p:sldId id="331" r:id="rId2"/>
    <p:sldId id="359" r:id="rId3"/>
    <p:sldId id="367" r:id="rId4"/>
    <p:sldId id="368" r:id="rId5"/>
    <p:sldId id="371" r:id="rId6"/>
    <p:sldId id="372" r:id="rId7"/>
    <p:sldId id="373" r:id="rId8"/>
    <p:sldId id="376" r:id="rId9"/>
    <p:sldId id="377" r:id="rId10"/>
    <p:sldId id="378" r:id="rId11"/>
    <p:sldId id="385" r:id="rId12"/>
    <p:sldId id="386" r:id="rId13"/>
    <p:sldId id="388" r:id="rId14"/>
    <p:sldId id="379" r:id="rId15"/>
    <p:sldId id="382" r:id="rId16"/>
    <p:sldId id="278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581BF"/>
    <a:srgbClr val="CCD5EA"/>
    <a:srgbClr val="003FBC"/>
    <a:srgbClr val="E7F0F8"/>
    <a:srgbClr val="C59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291" autoAdjust="0"/>
  </p:normalViewPr>
  <p:slideViewPr>
    <p:cSldViewPr>
      <p:cViewPr varScale="1">
        <p:scale>
          <a:sx n="120" d="100"/>
          <a:sy n="120" d="100"/>
        </p:scale>
        <p:origin x="13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BC5CEA-78DA-4FE9-92B1-9724DF4CF66C}" type="doc">
      <dgm:prSet loTypeId="urn:microsoft.com/office/officeart/2005/8/layout/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D0B3339-4976-45E1-BDA5-E5B3FC6A344C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1. ОБЩИЕ ПОЛОЖЕНИЯ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3C59035-98EF-483B-9E72-36AF211A37D9}" type="parTrans" cxnId="{D9F804A1-936F-4681-9BDD-2A6A460BA223}">
      <dgm:prSet/>
      <dgm:spPr/>
      <dgm:t>
        <a:bodyPr/>
        <a:lstStyle/>
        <a:p>
          <a:endParaRPr lang="ru-RU"/>
        </a:p>
      </dgm:t>
    </dgm:pt>
    <dgm:pt modelId="{52DC6E4B-17B0-4E1A-8992-131E56CC6A3E}" type="sibTrans" cxnId="{D9F804A1-936F-4681-9BDD-2A6A460BA223}">
      <dgm:prSet/>
      <dgm:spPr/>
      <dgm:t>
        <a:bodyPr/>
        <a:lstStyle/>
        <a:p>
          <a:endParaRPr lang="ru-RU"/>
        </a:p>
      </dgm:t>
    </dgm:pt>
    <dgm:pt modelId="{B2D70F62-D580-4050-A4B1-4CCCD452807C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2. ТРЕБОВАНИЯ К СТРУКТУРЕ И ОБЪЕМУ ОБРАЗОВАТЕЛЬНОЙ ПРОГРАММЫ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AB283ED-DB86-43F8-A7E1-5F9A4E102E31}" type="parTrans" cxnId="{4D775096-5E81-4085-A5DC-F43F8E37CB2A}">
      <dgm:prSet/>
      <dgm:spPr/>
      <dgm:t>
        <a:bodyPr/>
        <a:lstStyle/>
        <a:p>
          <a:endParaRPr lang="ru-RU"/>
        </a:p>
      </dgm:t>
    </dgm:pt>
    <dgm:pt modelId="{D59DE950-8CDE-4E43-88CD-4D5E46F77612}" type="sibTrans" cxnId="{4D775096-5E81-4085-A5DC-F43F8E37CB2A}">
      <dgm:prSet/>
      <dgm:spPr/>
      <dgm:t>
        <a:bodyPr/>
        <a:lstStyle/>
        <a:p>
          <a:endParaRPr lang="ru-RU"/>
        </a:p>
      </dgm:t>
    </dgm:pt>
    <dgm:pt modelId="{ABA04469-0FFE-4924-B4E8-E1C2B0E3EC63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3. ТРЕБОВАНИЯ К РЕЗУЛЬТАТАМ ОСВОЕНИЯ ОБРАЗОВАТЕЛЬНОЙ ПРОГРАММЫ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F90793D-E269-4AF4-9A08-FA1C421D5296}" type="parTrans" cxnId="{14C02003-8503-4306-B4BA-8FD7F826E769}">
      <dgm:prSet/>
      <dgm:spPr/>
      <dgm:t>
        <a:bodyPr/>
        <a:lstStyle/>
        <a:p>
          <a:endParaRPr lang="ru-RU"/>
        </a:p>
      </dgm:t>
    </dgm:pt>
    <dgm:pt modelId="{84DB005F-6A7C-439E-AC59-EE2D8415ACCF}" type="sibTrans" cxnId="{14C02003-8503-4306-B4BA-8FD7F826E769}">
      <dgm:prSet/>
      <dgm:spPr/>
      <dgm:t>
        <a:bodyPr/>
        <a:lstStyle/>
        <a:p>
          <a:endParaRPr lang="ru-RU"/>
        </a:p>
      </dgm:t>
    </dgm:pt>
    <dgm:pt modelId="{1F8B22C3-364F-44FA-A725-1934AFDBE8BD}">
      <dgm:prSet custT="1"/>
      <dgm:spPr>
        <a:solidFill>
          <a:srgbClr val="0070C0"/>
        </a:solidFill>
      </dgm:spPr>
      <dgm:t>
        <a:bodyPr/>
        <a:lstStyle/>
        <a:p>
          <a:pPr algn="ctr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4. ТРЕБОВАНИЯ К УСЛОВИЯМ РЕАЛИЗАЦИИ ОБРАЗОВАТЕЛЬНОЙ ПРОГРАММЫ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C2ED148-6D3F-4C42-B692-122404395038}" type="parTrans" cxnId="{B74AF4F0-12D3-4E3E-9032-E67D0D6C7206}">
      <dgm:prSet/>
      <dgm:spPr/>
      <dgm:t>
        <a:bodyPr/>
        <a:lstStyle/>
        <a:p>
          <a:endParaRPr lang="ru-RU"/>
        </a:p>
      </dgm:t>
    </dgm:pt>
    <dgm:pt modelId="{51DE2F08-CD78-412F-BDE0-6EEA5E682BEC}" type="sibTrans" cxnId="{B74AF4F0-12D3-4E3E-9032-E67D0D6C7206}">
      <dgm:prSet/>
      <dgm:spPr/>
      <dgm:t>
        <a:bodyPr/>
        <a:lstStyle/>
        <a:p>
          <a:endParaRPr lang="ru-RU"/>
        </a:p>
      </dgm:t>
    </dgm:pt>
    <dgm:pt modelId="{EFE62126-32FB-4356-85FE-BA978D826EBF}">
      <dgm:prSet custT="1"/>
      <dgm:spPr>
        <a:solidFill>
          <a:srgbClr val="0070C0"/>
        </a:solidFill>
      </dgm:spPr>
      <dgm:t>
        <a:bodyPr/>
        <a:lstStyle/>
        <a:p>
          <a:pPr algn="l"/>
          <a:endParaRPr lang="ru-RU" sz="1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SemiBold" panose="00000700000000000000" pitchFamily="2" charset="-52"/>
            <a:cs typeface="Times New Roman" pitchFamily="18" charset="0"/>
          </a:endParaRPr>
        </a:p>
        <a:p>
          <a:pPr algn="l"/>
          <a:endParaRPr lang="ru-RU" sz="1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SemiBold" panose="00000700000000000000" pitchFamily="2" charset="-52"/>
            <a:cs typeface="Times New Roman" pitchFamily="18" charset="0"/>
          </a:endParaRPr>
        </a:p>
        <a:p>
          <a:pPr algn="ctr"/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5. 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ХАРАКТЕРИСТИКИ НАПРАВЛЕНИЙ ВЫСШЕГО ОБРАЗОВАНИЯ, ОТНОСЯЩИХСЯ К УГСН 37.00.00 Управление, эксплуатация и инфраструктура водного транспорта</a:t>
          </a: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</a:p>
        <a:p>
          <a:pPr algn="l"/>
          <a:endParaRPr lang="ru-RU" sz="1400" b="1" dirty="0" smtClean="0">
            <a:latin typeface="Montserrat SemiBold" panose="00000700000000000000" pitchFamily="2" charset="-52"/>
          </a:endParaRPr>
        </a:p>
        <a:p>
          <a:pPr algn="l"/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SemiBold" panose="00000700000000000000" pitchFamily="2" charset="-52"/>
            <a:cs typeface="Times New Roman" pitchFamily="18" charset="0"/>
          </a:endParaRPr>
        </a:p>
      </dgm:t>
    </dgm:pt>
    <dgm:pt modelId="{4CD2B2FC-66F5-4939-8889-9CB7843E1BE4}" type="parTrans" cxnId="{2EFB1CD6-1162-4794-B346-1416708ED770}">
      <dgm:prSet/>
      <dgm:spPr/>
      <dgm:t>
        <a:bodyPr/>
        <a:lstStyle/>
        <a:p>
          <a:endParaRPr lang="ru-RU"/>
        </a:p>
      </dgm:t>
    </dgm:pt>
    <dgm:pt modelId="{0C57153B-2E15-433E-B823-45D8A2A601DE}" type="sibTrans" cxnId="{2EFB1CD6-1162-4794-B346-1416708ED770}">
      <dgm:prSet/>
      <dgm:spPr/>
      <dgm:t>
        <a:bodyPr/>
        <a:lstStyle/>
        <a:p>
          <a:endParaRPr lang="ru-RU"/>
        </a:p>
      </dgm:t>
    </dgm:pt>
    <dgm:pt modelId="{887407C8-61A3-429F-8370-59CC55FC544D}" type="pres">
      <dgm:prSet presAssocID="{F3BC5CEA-78DA-4FE9-92B1-9724DF4CF6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4964AD-7662-426F-A4A1-4CB6EA91780D}" type="pres">
      <dgm:prSet presAssocID="{BD0B3339-4976-45E1-BDA5-E5B3FC6A344C}" presName="parentLin" presStyleCnt="0"/>
      <dgm:spPr/>
    </dgm:pt>
    <dgm:pt modelId="{6A800055-1E31-4672-990A-332259CF34F3}" type="pres">
      <dgm:prSet presAssocID="{BD0B3339-4976-45E1-BDA5-E5B3FC6A344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CDC937D-4A67-4FBD-9AB0-E97D2CB48BFF}" type="pres">
      <dgm:prSet presAssocID="{BD0B3339-4976-45E1-BDA5-E5B3FC6A344C}" presName="parentText" presStyleLbl="node1" presStyleIdx="0" presStyleCnt="5" custScaleX="142857" custScaleY="3560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82C10-760C-4CCB-8717-EF9BA415BEB0}" type="pres">
      <dgm:prSet presAssocID="{BD0B3339-4976-45E1-BDA5-E5B3FC6A344C}" presName="negativeSpace" presStyleCnt="0"/>
      <dgm:spPr/>
    </dgm:pt>
    <dgm:pt modelId="{F59D4331-A636-47F5-A915-AB6D3614B20B}" type="pres">
      <dgm:prSet presAssocID="{BD0B3339-4976-45E1-BDA5-E5B3FC6A344C}" presName="childText" presStyleLbl="conFgAcc1" presStyleIdx="0" presStyleCnt="5">
        <dgm:presLayoutVars>
          <dgm:bulletEnabled val="1"/>
        </dgm:presLayoutVars>
      </dgm:prSet>
      <dgm:spPr/>
    </dgm:pt>
    <dgm:pt modelId="{9AE506FE-C088-4FCB-85C2-EE2F92FF8D33}" type="pres">
      <dgm:prSet presAssocID="{52DC6E4B-17B0-4E1A-8992-131E56CC6A3E}" presName="spaceBetweenRectangles" presStyleCnt="0"/>
      <dgm:spPr/>
    </dgm:pt>
    <dgm:pt modelId="{78D20C3F-E77A-4271-A53E-BB5B5F0DFF85}" type="pres">
      <dgm:prSet presAssocID="{B2D70F62-D580-4050-A4B1-4CCCD452807C}" presName="parentLin" presStyleCnt="0"/>
      <dgm:spPr/>
    </dgm:pt>
    <dgm:pt modelId="{E60485CE-365B-4EB0-BDA1-46E4C0365A42}" type="pres">
      <dgm:prSet presAssocID="{B2D70F62-D580-4050-A4B1-4CCCD452807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13E5F07-B51D-4067-ADB1-C328C98D5232}" type="pres">
      <dgm:prSet presAssocID="{B2D70F62-D580-4050-A4B1-4CCCD452807C}" presName="parentText" presStyleLbl="node1" presStyleIdx="1" presStyleCnt="5" custScaleX="142997" custScaleY="362562" custLinFactNeighborX="2262" custLinFactNeighborY="15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6A12F-6FF4-45AA-9C33-612CB06B74C9}" type="pres">
      <dgm:prSet presAssocID="{B2D70F62-D580-4050-A4B1-4CCCD452807C}" presName="negativeSpace" presStyleCnt="0"/>
      <dgm:spPr/>
    </dgm:pt>
    <dgm:pt modelId="{72FAE2A2-D0C9-43E6-805D-5ED934306562}" type="pres">
      <dgm:prSet presAssocID="{B2D70F62-D580-4050-A4B1-4CCCD452807C}" presName="childText" presStyleLbl="conFgAcc1" presStyleIdx="1" presStyleCnt="5">
        <dgm:presLayoutVars>
          <dgm:bulletEnabled val="1"/>
        </dgm:presLayoutVars>
      </dgm:prSet>
      <dgm:spPr/>
    </dgm:pt>
    <dgm:pt modelId="{DF99F4AE-8948-4812-A576-B3E901C3A47B}" type="pres">
      <dgm:prSet presAssocID="{D59DE950-8CDE-4E43-88CD-4D5E46F77612}" presName="spaceBetweenRectangles" presStyleCnt="0"/>
      <dgm:spPr/>
    </dgm:pt>
    <dgm:pt modelId="{C39667EC-E730-4CA5-8F7C-09C49CF1F309}" type="pres">
      <dgm:prSet presAssocID="{ABA04469-0FFE-4924-B4E8-E1C2B0E3EC63}" presName="parentLin" presStyleCnt="0"/>
      <dgm:spPr/>
    </dgm:pt>
    <dgm:pt modelId="{0509AA71-7801-4A6D-912F-E2EA7731DD26}" type="pres">
      <dgm:prSet presAssocID="{ABA04469-0FFE-4924-B4E8-E1C2B0E3EC6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E42E5E36-31D1-4105-98CF-7F403D9809A7}" type="pres">
      <dgm:prSet presAssocID="{ABA04469-0FFE-4924-B4E8-E1C2B0E3EC63}" presName="parentText" presStyleLbl="node1" presStyleIdx="2" presStyleCnt="5" custScaleX="142997" custScaleY="4057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E8F7B-8384-4C46-8D74-325FBD4D3787}" type="pres">
      <dgm:prSet presAssocID="{ABA04469-0FFE-4924-B4E8-E1C2B0E3EC63}" presName="negativeSpace" presStyleCnt="0"/>
      <dgm:spPr/>
    </dgm:pt>
    <dgm:pt modelId="{B83AEB1C-87AB-4065-B043-2F9B8BD85D2F}" type="pres">
      <dgm:prSet presAssocID="{ABA04469-0FFE-4924-B4E8-E1C2B0E3EC63}" presName="childText" presStyleLbl="conFgAcc1" presStyleIdx="2" presStyleCnt="5">
        <dgm:presLayoutVars>
          <dgm:bulletEnabled val="1"/>
        </dgm:presLayoutVars>
      </dgm:prSet>
      <dgm:spPr/>
    </dgm:pt>
    <dgm:pt modelId="{CDBC2356-6172-4CF6-94B9-CF4EDE38D704}" type="pres">
      <dgm:prSet presAssocID="{84DB005F-6A7C-439E-AC59-EE2D8415ACCF}" presName="spaceBetweenRectangles" presStyleCnt="0"/>
      <dgm:spPr/>
    </dgm:pt>
    <dgm:pt modelId="{2E1E5665-F443-4F53-9D19-6F276E374A8E}" type="pres">
      <dgm:prSet presAssocID="{1F8B22C3-364F-44FA-A725-1934AFDBE8BD}" presName="parentLin" presStyleCnt="0"/>
      <dgm:spPr/>
    </dgm:pt>
    <dgm:pt modelId="{0EE21834-B770-44A8-A6AF-84B086087324}" type="pres">
      <dgm:prSet presAssocID="{1F8B22C3-364F-44FA-A725-1934AFDBE8B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7BF3EFB-9995-49F9-8ECD-10A1C6687F5B}" type="pres">
      <dgm:prSet presAssocID="{1F8B22C3-364F-44FA-A725-1934AFDBE8BD}" presName="parentText" presStyleLbl="node1" presStyleIdx="3" presStyleCnt="5" custScaleX="152845" custScaleY="408806" custLinFactNeighborX="2322" custLinFactNeighborY="20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3D371-4398-4EE6-92B7-F8F46D740AD9}" type="pres">
      <dgm:prSet presAssocID="{1F8B22C3-364F-44FA-A725-1934AFDBE8BD}" presName="negativeSpace" presStyleCnt="0"/>
      <dgm:spPr/>
    </dgm:pt>
    <dgm:pt modelId="{895998C5-F334-442A-A3C3-204D81B96E5D}" type="pres">
      <dgm:prSet presAssocID="{1F8B22C3-364F-44FA-A725-1934AFDBE8BD}" presName="childText" presStyleLbl="conFgAcc1" presStyleIdx="3" presStyleCnt="5">
        <dgm:presLayoutVars>
          <dgm:bulletEnabled val="1"/>
        </dgm:presLayoutVars>
      </dgm:prSet>
      <dgm:spPr/>
    </dgm:pt>
    <dgm:pt modelId="{4DBB66F9-4B1A-4885-97D0-7CE8B74FE3B0}" type="pres">
      <dgm:prSet presAssocID="{51DE2F08-CD78-412F-BDE0-6EEA5E682BEC}" presName="spaceBetweenRectangles" presStyleCnt="0"/>
      <dgm:spPr/>
    </dgm:pt>
    <dgm:pt modelId="{B3955CEB-6739-4FA4-9082-D83015A5B9DF}" type="pres">
      <dgm:prSet presAssocID="{EFE62126-32FB-4356-85FE-BA978D826EBF}" presName="parentLin" presStyleCnt="0"/>
      <dgm:spPr/>
    </dgm:pt>
    <dgm:pt modelId="{AD6F3734-7B00-4CE0-8EF8-C365AA80EE65}" type="pres">
      <dgm:prSet presAssocID="{EFE62126-32FB-4356-85FE-BA978D826EB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A8D0FFE-3690-4EFC-8472-A646BDB18D23}" type="pres">
      <dgm:prSet presAssocID="{EFE62126-32FB-4356-85FE-BA978D826EBF}" presName="parentText" presStyleLbl="node1" presStyleIdx="4" presStyleCnt="5" custScaleX="144446" custScaleY="6201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6A203-322B-44DE-9BB5-D22B709A4888}" type="pres">
      <dgm:prSet presAssocID="{EFE62126-32FB-4356-85FE-BA978D826EBF}" presName="negativeSpace" presStyleCnt="0"/>
      <dgm:spPr/>
    </dgm:pt>
    <dgm:pt modelId="{F32B2A4A-F69E-4722-8EDF-047D3ADDE65F}" type="pres">
      <dgm:prSet presAssocID="{EFE62126-32FB-4356-85FE-BA978D826EB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63BE7AA-9922-4F38-B2F2-6EF9CD2F99A4}" type="presOf" srcId="{ABA04469-0FFE-4924-B4E8-E1C2B0E3EC63}" destId="{0509AA71-7801-4A6D-912F-E2EA7731DD26}" srcOrd="0" destOrd="0" presId="urn:microsoft.com/office/officeart/2005/8/layout/list1"/>
    <dgm:cxn modelId="{61774639-955B-4E65-8CC1-32FDCB8DB2B8}" type="presOf" srcId="{1F8B22C3-364F-44FA-A725-1934AFDBE8BD}" destId="{0EE21834-B770-44A8-A6AF-84B086087324}" srcOrd="0" destOrd="0" presId="urn:microsoft.com/office/officeart/2005/8/layout/list1"/>
    <dgm:cxn modelId="{2EFB1CD6-1162-4794-B346-1416708ED770}" srcId="{F3BC5CEA-78DA-4FE9-92B1-9724DF4CF66C}" destId="{EFE62126-32FB-4356-85FE-BA978D826EBF}" srcOrd="4" destOrd="0" parTransId="{4CD2B2FC-66F5-4939-8889-9CB7843E1BE4}" sibTransId="{0C57153B-2E15-433E-B823-45D8A2A601DE}"/>
    <dgm:cxn modelId="{4D775096-5E81-4085-A5DC-F43F8E37CB2A}" srcId="{F3BC5CEA-78DA-4FE9-92B1-9724DF4CF66C}" destId="{B2D70F62-D580-4050-A4B1-4CCCD452807C}" srcOrd="1" destOrd="0" parTransId="{AAB283ED-DB86-43F8-A7E1-5F9A4E102E31}" sibTransId="{D59DE950-8CDE-4E43-88CD-4D5E46F77612}"/>
    <dgm:cxn modelId="{8A88A9D1-476B-4430-9802-364B30E53384}" type="presOf" srcId="{EFE62126-32FB-4356-85FE-BA978D826EBF}" destId="{AD6F3734-7B00-4CE0-8EF8-C365AA80EE65}" srcOrd="0" destOrd="0" presId="urn:microsoft.com/office/officeart/2005/8/layout/list1"/>
    <dgm:cxn modelId="{B74AF4F0-12D3-4E3E-9032-E67D0D6C7206}" srcId="{F3BC5CEA-78DA-4FE9-92B1-9724DF4CF66C}" destId="{1F8B22C3-364F-44FA-A725-1934AFDBE8BD}" srcOrd="3" destOrd="0" parTransId="{7C2ED148-6D3F-4C42-B692-122404395038}" sibTransId="{51DE2F08-CD78-412F-BDE0-6EEA5E682BEC}"/>
    <dgm:cxn modelId="{14C02003-8503-4306-B4BA-8FD7F826E769}" srcId="{F3BC5CEA-78DA-4FE9-92B1-9724DF4CF66C}" destId="{ABA04469-0FFE-4924-B4E8-E1C2B0E3EC63}" srcOrd="2" destOrd="0" parTransId="{3F90793D-E269-4AF4-9A08-FA1C421D5296}" sibTransId="{84DB005F-6A7C-439E-AC59-EE2D8415ACCF}"/>
    <dgm:cxn modelId="{E22D4C44-2514-42DC-99BA-65DF2BA4B746}" type="presOf" srcId="{BD0B3339-4976-45E1-BDA5-E5B3FC6A344C}" destId="{8CDC937D-4A67-4FBD-9AB0-E97D2CB48BFF}" srcOrd="1" destOrd="0" presId="urn:microsoft.com/office/officeart/2005/8/layout/list1"/>
    <dgm:cxn modelId="{C358238B-B191-456C-9147-6FA42AB82753}" type="presOf" srcId="{B2D70F62-D580-4050-A4B1-4CCCD452807C}" destId="{113E5F07-B51D-4067-ADB1-C328C98D5232}" srcOrd="1" destOrd="0" presId="urn:microsoft.com/office/officeart/2005/8/layout/list1"/>
    <dgm:cxn modelId="{392B2662-A31D-4BD6-A1E2-03DE87F5984C}" type="presOf" srcId="{ABA04469-0FFE-4924-B4E8-E1C2B0E3EC63}" destId="{E42E5E36-31D1-4105-98CF-7F403D9809A7}" srcOrd="1" destOrd="0" presId="urn:microsoft.com/office/officeart/2005/8/layout/list1"/>
    <dgm:cxn modelId="{A09F6B41-77F4-4CE3-BB85-95FB5730E772}" type="presOf" srcId="{BD0B3339-4976-45E1-BDA5-E5B3FC6A344C}" destId="{6A800055-1E31-4672-990A-332259CF34F3}" srcOrd="0" destOrd="0" presId="urn:microsoft.com/office/officeart/2005/8/layout/list1"/>
    <dgm:cxn modelId="{7DA555C7-A3D1-4B03-A699-2BD53C23F9EB}" type="presOf" srcId="{EFE62126-32FB-4356-85FE-BA978D826EBF}" destId="{7A8D0FFE-3690-4EFC-8472-A646BDB18D23}" srcOrd="1" destOrd="0" presId="urn:microsoft.com/office/officeart/2005/8/layout/list1"/>
    <dgm:cxn modelId="{D9F804A1-936F-4681-9BDD-2A6A460BA223}" srcId="{F3BC5CEA-78DA-4FE9-92B1-9724DF4CF66C}" destId="{BD0B3339-4976-45E1-BDA5-E5B3FC6A344C}" srcOrd="0" destOrd="0" parTransId="{83C59035-98EF-483B-9E72-36AF211A37D9}" sibTransId="{52DC6E4B-17B0-4E1A-8992-131E56CC6A3E}"/>
    <dgm:cxn modelId="{CB783713-FFAB-4D2B-99DC-F6F4C36EA615}" type="presOf" srcId="{B2D70F62-D580-4050-A4B1-4CCCD452807C}" destId="{E60485CE-365B-4EB0-BDA1-46E4C0365A42}" srcOrd="0" destOrd="0" presId="urn:microsoft.com/office/officeart/2005/8/layout/list1"/>
    <dgm:cxn modelId="{D8A20BFD-52E6-4F1A-B925-A5EDEC75BF0C}" type="presOf" srcId="{F3BC5CEA-78DA-4FE9-92B1-9724DF4CF66C}" destId="{887407C8-61A3-429F-8370-59CC55FC544D}" srcOrd="0" destOrd="0" presId="urn:microsoft.com/office/officeart/2005/8/layout/list1"/>
    <dgm:cxn modelId="{4A3A09DD-BDB6-4AC3-899E-D61AE38C05D7}" type="presOf" srcId="{1F8B22C3-364F-44FA-A725-1934AFDBE8BD}" destId="{17BF3EFB-9995-49F9-8ECD-10A1C6687F5B}" srcOrd="1" destOrd="0" presId="urn:microsoft.com/office/officeart/2005/8/layout/list1"/>
    <dgm:cxn modelId="{85E66A4B-87FA-4D34-909D-A0ACFC37E362}" type="presParOf" srcId="{887407C8-61A3-429F-8370-59CC55FC544D}" destId="{334964AD-7662-426F-A4A1-4CB6EA91780D}" srcOrd="0" destOrd="0" presId="urn:microsoft.com/office/officeart/2005/8/layout/list1"/>
    <dgm:cxn modelId="{04C51A1C-C3CB-4A96-9FE1-4EA9C783D01D}" type="presParOf" srcId="{334964AD-7662-426F-A4A1-4CB6EA91780D}" destId="{6A800055-1E31-4672-990A-332259CF34F3}" srcOrd="0" destOrd="0" presId="urn:microsoft.com/office/officeart/2005/8/layout/list1"/>
    <dgm:cxn modelId="{998ED2A5-000E-408F-9B50-93222787E851}" type="presParOf" srcId="{334964AD-7662-426F-A4A1-4CB6EA91780D}" destId="{8CDC937D-4A67-4FBD-9AB0-E97D2CB48BFF}" srcOrd="1" destOrd="0" presId="urn:microsoft.com/office/officeart/2005/8/layout/list1"/>
    <dgm:cxn modelId="{60BDFEA7-5DB1-4FD5-ABFF-55710CCBC3F0}" type="presParOf" srcId="{887407C8-61A3-429F-8370-59CC55FC544D}" destId="{D7882C10-760C-4CCB-8717-EF9BA415BEB0}" srcOrd="1" destOrd="0" presId="urn:microsoft.com/office/officeart/2005/8/layout/list1"/>
    <dgm:cxn modelId="{CA93A2EF-95DF-4B45-978A-E58B0DC2C9D8}" type="presParOf" srcId="{887407C8-61A3-429F-8370-59CC55FC544D}" destId="{F59D4331-A636-47F5-A915-AB6D3614B20B}" srcOrd="2" destOrd="0" presId="urn:microsoft.com/office/officeart/2005/8/layout/list1"/>
    <dgm:cxn modelId="{A80355E8-9D20-4C9A-8585-43EAAA827357}" type="presParOf" srcId="{887407C8-61A3-429F-8370-59CC55FC544D}" destId="{9AE506FE-C088-4FCB-85C2-EE2F92FF8D33}" srcOrd="3" destOrd="0" presId="urn:microsoft.com/office/officeart/2005/8/layout/list1"/>
    <dgm:cxn modelId="{41C94ED7-5A5D-4952-89D7-585240E08BF9}" type="presParOf" srcId="{887407C8-61A3-429F-8370-59CC55FC544D}" destId="{78D20C3F-E77A-4271-A53E-BB5B5F0DFF85}" srcOrd="4" destOrd="0" presId="urn:microsoft.com/office/officeart/2005/8/layout/list1"/>
    <dgm:cxn modelId="{FCF311AD-8606-4C79-A399-9492AB9F80AE}" type="presParOf" srcId="{78D20C3F-E77A-4271-A53E-BB5B5F0DFF85}" destId="{E60485CE-365B-4EB0-BDA1-46E4C0365A42}" srcOrd="0" destOrd="0" presId="urn:microsoft.com/office/officeart/2005/8/layout/list1"/>
    <dgm:cxn modelId="{43E9B30A-3D95-447A-AAAE-7C37E3A0FB14}" type="presParOf" srcId="{78D20C3F-E77A-4271-A53E-BB5B5F0DFF85}" destId="{113E5F07-B51D-4067-ADB1-C328C98D5232}" srcOrd="1" destOrd="0" presId="urn:microsoft.com/office/officeart/2005/8/layout/list1"/>
    <dgm:cxn modelId="{3716D6A4-9D70-464C-ABC0-367F9811D614}" type="presParOf" srcId="{887407C8-61A3-429F-8370-59CC55FC544D}" destId="{C5E6A12F-6FF4-45AA-9C33-612CB06B74C9}" srcOrd="5" destOrd="0" presId="urn:microsoft.com/office/officeart/2005/8/layout/list1"/>
    <dgm:cxn modelId="{9CB60D9A-FC57-4680-9A29-0E51FE39A1A7}" type="presParOf" srcId="{887407C8-61A3-429F-8370-59CC55FC544D}" destId="{72FAE2A2-D0C9-43E6-805D-5ED934306562}" srcOrd="6" destOrd="0" presId="urn:microsoft.com/office/officeart/2005/8/layout/list1"/>
    <dgm:cxn modelId="{C3B07BA6-A364-41A3-BB09-06744A68D2E7}" type="presParOf" srcId="{887407C8-61A3-429F-8370-59CC55FC544D}" destId="{DF99F4AE-8948-4812-A576-B3E901C3A47B}" srcOrd="7" destOrd="0" presId="urn:microsoft.com/office/officeart/2005/8/layout/list1"/>
    <dgm:cxn modelId="{7CC445B9-C6AA-49E5-BC80-7347D7631419}" type="presParOf" srcId="{887407C8-61A3-429F-8370-59CC55FC544D}" destId="{C39667EC-E730-4CA5-8F7C-09C49CF1F309}" srcOrd="8" destOrd="0" presId="urn:microsoft.com/office/officeart/2005/8/layout/list1"/>
    <dgm:cxn modelId="{88F63E62-2CE8-46BD-B5E9-71B97926FDC2}" type="presParOf" srcId="{C39667EC-E730-4CA5-8F7C-09C49CF1F309}" destId="{0509AA71-7801-4A6D-912F-E2EA7731DD26}" srcOrd="0" destOrd="0" presId="urn:microsoft.com/office/officeart/2005/8/layout/list1"/>
    <dgm:cxn modelId="{1F9F3624-F2E3-402A-A4DC-59DE17522F2C}" type="presParOf" srcId="{C39667EC-E730-4CA5-8F7C-09C49CF1F309}" destId="{E42E5E36-31D1-4105-98CF-7F403D9809A7}" srcOrd="1" destOrd="0" presId="urn:microsoft.com/office/officeart/2005/8/layout/list1"/>
    <dgm:cxn modelId="{0F6B1DF4-C923-434F-8351-A10B70FCEE0E}" type="presParOf" srcId="{887407C8-61A3-429F-8370-59CC55FC544D}" destId="{3EFE8F7B-8384-4C46-8D74-325FBD4D3787}" srcOrd="9" destOrd="0" presId="urn:microsoft.com/office/officeart/2005/8/layout/list1"/>
    <dgm:cxn modelId="{E77B2279-B348-45AD-A038-EFACB13C9E8A}" type="presParOf" srcId="{887407C8-61A3-429F-8370-59CC55FC544D}" destId="{B83AEB1C-87AB-4065-B043-2F9B8BD85D2F}" srcOrd="10" destOrd="0" presId="urn:microsoft.com/office/officeart/2005/8/layout/list1"/>
    <dgm:cxn modelId="{4EC9D619-0A36-4BEF-B5B8-9A57D2D41DF8}" type="presParOf" srcId="{887407C8-61A3-429F-8370-59CC55FC544D}" destId="{CDBC2356-6172-4CF6-94B9-CF4EDE38D704}" srcOrd="11" destOrd="0" presId="urn:microsoft.com/office/officeart/2005/8/layout/list1"/>
    <dgm:cxn modelId="{B4E79A16-C3C1-481C-BDD6-2819F408A8EC}" type="presParOf" srcId="{887407C8-61A3-429F-8370-59CC55FC544D}" destId="{2E1E5665-F443-4F53-9D19-6F276E374A8E}" srcOrd="12" destOrd="0" presId="urn:microsoft.com/office/officeart/2005/8/layout/list1"/>
    <dgm:cxn modelId="{4F71DADA-7728-4825-9EAF-9DFD2A893809}" type="presParOf" srcId="{2E1E5665-F443-4F53-9D19-6F276E374A8E}" destId="{0EE21834-B770-44A8-A6AF-84B086087324}" srcOrd="0" destOrd="0" presId="urn:microsoft.com/office/officeart/2005/8/layout/list1"/>
    <dgm:cxn modelId="{B31F0589-2226-4C0F-8F8F-0C716292E7A0}" type="presParOf" srcId="{2E1E5665-F443-4F53-9D19-6F276E374A8E}" destId="{17BF3EFB-9995-49F9-8ECD-10A1C6687F5B}" srcOrd="1" destOrd="0" presId="urn:microsoft.com/office/officeart/2005/8/layout/list1"/>
    <dgm:cxn modelId="{7CE5839D-D2D9-49DA-8009-99F247D1C9B2}" type="presParOf" srcId="{887407C8-61A3-429F-8370-59CC55FC544D}" destId="{6C93D371-4398-4EE6-92B7-F8F46D740AD9}" srcOrd="13" destOrd="0" presId="urn:microsoft.com/office/officeart/2005/8/layout/list1"/>
    <dgm:cxn modelId="{DF985A7F-C88C-4AB3-8330-61146243E9F1}" type="presParOf" srcId="{887407C8-61A3-429F-8370-59CC55FC544D}" destId="{895998C5-F334-442A-A3C3-204D81B96E5D}" srcOrd="14" destOrd="0" presId="urn:microsoft.com/office/officeart/2005/8/layout/list1"/>
    <dgm:cxn modelId="{A8D18FE6-5C1D-4554-BD7F-520886EF2A4B}" type="presParOf" srcId="{887407C8-61A3-429F-8370-59CC55FC544D}" destId="{4DBB66F9-4B1A-4885-97D0-7CE8B74FE3B0}" srcOrd="15" destOrd="0" presId="urn:microsoft.com/office/officeart/2005/8/layout/list1"/>
    <dgm:cxn modelId="{1A8884EA-3D60-4976-88AE-DFA608F1321B}" type="presParOf" srcId="{887407C8-61A3-429F-8370-59CC55FC544D}" destId="{B3955CEB-6739-4FA4-9082-D83015A5B9DF}" srcOrd="16" destOrd="0" presId="urn:microsoft.com/office/officeart/2005/8/layout/list1"/>
    <dgm:cxn modelId="{E62735D5-5D5C-42D0-B79C-96A7DE2B0BE6}" type="presParOf" srcId="{B3955CEB-6739-4FA4-9082-D83015A5B9DF}" destId="{AD6F3734-7B00-4CE0-8EF8-C365AA80EE65}" srcOrd="0" destOrd="0" presId="urn:microsoft.com/office/officeart/2005/8/layout/list1"/>
    <dgm:cxn modelId="{78F1131F-E300-4654-8C2B-11F4DD124702}" type="presParOf" srcId="{B3955CEB-6739-4FA4-9082-D83015A5B9DF}" destId="{7A8D0FFE-3690-4EFC-8472-A646BDB18D23}" srcOrd="1" destOrd="0" presId="urn:microsoft.com/office/officeart/2005/8/layout/list1"/>
    <dgm:cxn modelId="{D577974A-70A0-44BF-91A8-CE4BAAE81608}" type="presParOf" srcId="{887407C8-61A3-429F-8370-59CC55FC544D}" destId="{0616A203-322B-44DE-9BB5-D22B709A4888}" srcOrd="17" destOrd="0" presId="urn:microsoft.com/office/officeart/2005/8/layout/list1"/>
    <dgm:cxn modelId="{32C815E0-BB07-4EEF-BD4F-C4FB85FE34F8}" type="presParOf" srcId="{887407C8-61A3-429F-8370-59CC55FC544D}" destId="{F32B2A4A-F69E-4722-8EDF-047D3ADDE65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5DD6B1-ECD0-4218-8A4A-141824D90DD0}" type="doc">
      <dgm:prSet loTypeId="urn:microsoft.com/office/officeart/2005/8/layout/pyramid2" loCatId="list" qsTypeId="urn:microsoft.com/office/officeart/2005/8/quickstyle/3d3" qsCatId="3D" csTypeId="urn:microsoft.com/office/officeart/2005/8/colors/colorful2" csCatId="colorful" phldr="1"/>
      <dgm:spPr/>
    </dgm:pt>
    <dgm:pt modelId="{1811C5D0-F8D1-46C5-B833-6A01044953C4}">
      <dgm:prSet phldrT="[Текст]" custT="1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универсальные компетенции </a:t>
          </a:r>
        </a:p>
        <a:p>
          <a:r>
            <a:rPr lang="ru-RU" altLang="ru-RU" sz="1400" b="1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(на уровень</a:t>
          </a:r>
          <a:r>
            <a:rPr lang="ru-RU" alt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E1D7C9-D2CD-4503-8CF3-6D5CBD6ABD8D}" type="parTrans" cxnId="{ED205368-93F7-4E4F-AC88-151AD05873D4}">
      <dgm:prSet/>
      <dgm:spPr/>
      <dgm:t>
        <a:bodyPr/>
        <a:lstStyle/>
        <a:p>
          <a:endParaRPr lang="ru-RU"/>
        </a:p>
      </dgm:t>
    </dgm:pt>
    <dgm:pt modelId="{FBF98EBC-5694-496B-83D8-826CCFEC136C}" type="sibTrans" cxnId="{ED205368-93F7-4E4F-AC88-151AD05873D4}">
      <dgm:prSet/>
      <dgm:spPr/>
      <dgm:t>
        <a:bodyPr/>
        <a:lstStyle/>
        <a:p>
          <a:endParaRPr lang="ru-RU"/>
        </a:p>
      </dgm:t>
    </dgm:pt>
    <dgm:pt modelId="{1BC1F701-DDF6-4719-A135-DA3CE2650007}">
      <dgm:prSet phldrT="[Текст]" custT="1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базовые компетенции </a:t>
          </a:r>
        </a:p>
        <a:p>
          <a:r>
            <a:rPr lang="ru-RU" altLang="ru-RU" sz="1400" b="1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(на УГСН)</a:t>
          </a:r>
          <a:endParaRPr lang="ru-RU" sz="1400" b="1" i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1C53A7-BB9C-425B-98CA-31FBB2A1CEFB}" type="parTrans" cxnId="{B42F3116-4405-438F-9789-88EB0A7C1037}">
      <dgm:prSet/>
      <dgm:spPr/>
      <dgm:t>
        <a:bodyPr/>
        <a:lstStyle/>
        <a:p>
          <a:endParaRPr lang="ru-RU"/>
        </a:p>
      </dgm:t>
    </dgm:pt>
    <dgm:pt modelId="{11F0CD8F-C186-4786-B217-E1EBEA86C2D1}" type="sibTrans" cxnId="{B42F3116-4405-438F-9789-88EB0A7C1037}">
      <dgm:prSet/>
      <dgm:spPr/>
      <dgm:t>
        <a:bodyPr/>
        <a:lstStyle/>
        <a:p>
          <a:endParaRPr lang="ru-RU"/>
        </a:p>
      </dgm:t>
    </dgm:pt>
    <dgm:pt modelId="{D2967899-2DBA-467D-A32C-B4E08378D218}">
      <dgm:prSet phldrT="[Текст]" custT="1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общепрофессиональные компетенции </a:t>
          </a:r>
        </a:p>
        <a:p>
          <a:r>
            <a:rPr lang="ru-RU" altLang="ru-RU" sz="1400" b="1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(по направлению подготовки </a:t>
          </a:r>
          <a:br>
            <a:rPr lang="ru-RU" altLang="ru-RU" sz="1400" b="1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altLang="ru-RU" sz="1400" b="1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или специальности)</a:t>
          </a:r>
          <a:endParaRPr lang="ru-RU" sz="1400" b="1" i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69802D-0E5B-42C5-A032-EA6CF604D52B}" type="parTrans" cxnId="{03D1C26A-C1A4-46EF-9DD4-94F43AC1724C}">
      <dgm:prSet/>
      <dgm:spPr/>
      <dgm:t>
        <a:bodyPr/>
        <a:lstStyle/>
        <a:p>
          <a:endParaRPr lang="ru-RU"/>
        </a:p>
      </dgm:t>
    </dgm:pt>
    <dgm:pt modelId="{71897EA5-4C9C-463F-A64B-26D6F45CA6F7}" type="sibTrans" cxnId="{03D1C26A-C1A4-46EF-9DD4-94F43AC1724C}">
      <dgm:prSet/>
      <dgm:spPr/>
      <dgm:t>
        <a:bodyPr/>
        <a:lstStyle/>
        <a:p>
          <a:endParaRPr lang="ru-RU"/>
        </a:p>
      </dgm:t>
    </dgm:pt>
    <dgm:pt modelId="{D67BAB90-24AC-44E1-B61F-B0F3FD32E8E2}">
      <dgm:prSet custT="1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  <a:t>профессиональные компетенции</a:t>
          </a:r>
          <a:br>
            <a:rPr lang="ru-RU" altLang="ru-RU" sz="14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altLang="ru-RU" sz="1400" b="1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(по конкретной </a:t>
          </a:r>
          <a:br>
            <a:rPr lang="ru-RU" altLang="ru-RU" sz="1400" b="1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altLang="ru-RU" sz="1400" b="1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образовательной программе)</a:t>
          </a:r>
          <a:endParaRPr lang="ru-RU" sz="1400" b="1" i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52EA18-80F2-4D28-B23C-7587787A9B6F}" type="parTrans" cxnId="{04F895C2-906D-4FC7-881C-C67D1FB81B59}">
      <dgm:prSet/>
      <dgm:spPr/>
      <dgm:t>
        <a:bodyPr/>
        <a:lstStyle/>
        <a:p>
          <a:endParaRPr lang="ru-RU"/>
        </a:p>
      </dgm:t>
    </dgm:pt>
    <dgm:pt modelId="{2FEF2F28-1F08-4E3B-A0EC-5F6259566BD3}" type="sibTrans" cxnId="{04F895C2-906D-4FC7-881C-C67D1FB81B59}">
      <dgm:prSet/>
      <dgm:spPr/>
      <dgm:t>
        <a:bodyPr/>
        <a:lstStyle/>
        <a:p>
          <a:endParaRPr lang="ru-RU"/>
        </a:p>
      </dgm:t>
    </dgm:pt>
    <dgm:pt modelId="{184229F6-6B51-4C28-AD72-6591C2717855}" type="pres">
      <dgm:prSet presAssocID="{C45DD6B1-ECD0-4218-8A4A-141824D90DD0}" presName="compositeShape" presStyleCnt="0">
        <dgm:presLayoutVars>
          <dgm:dir/>
          <dgm:resizeHandles/>
        </dgm:presLayoutVars>
      </dgm:prSet>
      <dgm:spPr/>
    </dgm:pt>
    <dgm:pt modelId="{2171333B-43B6-4404-A779-AACB1A182A65}" type="pres">
      <dgm:prSet presAssocID="{C45DD6B1-ECD0-4218-8A4A-141824D90DD0}" presName="pyramid" presStyleLbl="node1" presStyleIdx="0" presStyleCnt="1" custScaleX="50521" custLinFactNeighborX="-40113"/>
      <dgm:spPr>
        <a:solidFill>
          <a:srgbClr val="0070C0"/>
        </a:solidFill>
      </dgm:spPr>
    </dgm:pt>
    <dgm:pt modelId="{368F8254-2207-4806-B21D-C9ADE32D66FB}" type="pres">
      <dgm:prSet presAssocID="{C45DD6B1-ECD0-4218-8A4A-141824D90DD0}" presName="theList" presStyleCnt="0"/>
      <dgm:spPr/>
    </dgm:pt>
    <dgm:pt modelId="{24E79F7C-308A-433A-90DD-58AED5808719}" type="pres">
      <dgm:prSet presAssocID="{1811C5D0-F8D1-46C5-B833-6A01044953C4}" presName="aNode" presStyleLbl="fgAcc1" presStyleIdx="0" presStyleCnt="4" custScaleX="194777" custLinFactY="5433" custLinFactNeighborX="94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6FA75-4B4E-43C1-B374-3E5487A98D86}" type="pres">
      <dgm:prSet presAssocID="{1811C5D0-F8D1-46C5-B833-6A01044953C4}" presName="aSpace" presStyleCnt="0"/>
      <dgm:spPr/>
    </dgm:pt>
    <dgm:pt modelId="{EC34E76B-2CDB-484B-88E9-A20101592BDC}" type="pres">
      <dgm:prSet presAssocID="{1BC1F701-DDF6-4719-A135-DA3CE2650007}" presName="aNode" presStyleLbl="fgAcc1" presStyleIdx="1" presStyleCnt="4" custScaleX="192880" custLinFactY="13591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D7649-D34A-4E59-9880-7D898D51F087}" type="pres">
      <dgm:prSet presAssocID="{1BC1F701-DDF6-4719-A135-DA3CE2650007}" presName="aSpace" presStyleCnt="0"/>
      <dgm:spPr/>
    </dgm:pt>
    <dgm:pt modelId="{47B37AB5-521D-46FD-AA2A-F9EC29738F68}" type="pres">
      <dgm:prSet presAssocID="{D2967899-2DBA-467D-A32C-B4E08378D218}" presName="aNode" presStyleLbl="fgAcc1" presStyleIdx="2" presStyleCnt="4" custScaleX="192880" custLinFactY="21750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94AB-18CA-4ABA-B82D-EABBF9966342}" type="pres">
      <dgm:prSet presAssocID="{D2967899-2DBA-467D-A32C-B4E08378D218}" presName="aSpace" presStyleCnt="0"/>
      <dgm:spPr/>
    </dgm:pt>
    <dgm:pt modelId="{19B5E9A6-79F2-4732-A8B1-F90310085348}" type="pres">
      <dgm:prSet presAssocID="{D67BAB90-24AC-44E1-B61F-B0F3FD32E8E2}" presName="aNode" presStyleLbl="fgAcc1" presStyleIdx="3" presStyleCnt="4" custScaleX="192880" custLinFactY="29908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31719-08BF-42A6-9E96-52A306822478}" type="pres">
      <dgm:prSet presAssocID="{D67BAB90-24AC-44E1-B61F-B0F3FD32E8E2}" presName="aSpace" presStyleCnt="0"/>
      <dgm:spPr/>
    </dgm:pt>
  </dgm:ptLst>
  <dgm:cxnLst>
    <dgm:cxn modelId="{90706A8E-0E34-4EFB-8D94-BC89044354B3}" type="presOf" srcId="{D2967899-2DBA-467D-A32C-B4E08378D218}" destId="{47B37AB5-521D-46FD-AA2A-F9EC29738F68}" srcOrd="0" destOrd="0" presId="urn:microsoft.com/office/officeart/2005/8/layout/pyramid2"/>
    <dgm:cxn modelId="{B42F3116-4405-438F-9789-88EB0A7C1037}" srcId="{C45DD6B1-ECD0-4218-8A4A-141824D90DD0}" destId="{1BC1F701-DDF6-4719-A135-DA3CE2650007}" srcOrd="1" destOrd="0" parTransId="{3D1C53A7-BB9C-425B-98CA-31FBB2A1CEFB}" sibTransId="{11F0CD8F-C186-4786-B217-E1EBEA86C2D1}"/>
    <dgm:cxn modelId="{CE8CD66C-92CD-4A53-95BB-D49A54999514}" type="presOf" srcId="{C45DD6B1-ECD0-4218-8A4A-141824D90DD0}" destId="{184229F6-6B51-4C28-AD72-6591C2717855}" srcOrd="0" destOrd="0" presId="urn:microsoft.com/office/officeart/2005/8/layout/pyramid2"/>
    <dgm:cxn modelId="{03D1C26A-C1A4-46EF-9DD4-94F43AC1724C}" srcId="{C45DD6B1-ECD0-4218-8A4A-141824D90DD0}" destId="{D2967899-2DBA-467D-A32C-B4E08378D218}" srcOrd="2" destOrd="0" parTransId="{B569802D-0E5B-42C5-A032-EA6CF604D52B}" sibTransId="{71897EA5-4C9C-463F-A64B-26D6F45CA6F7}"/>
    <dgm:cxn modelId="{DA93099F-C4AA-4B90-8581-856E23E4F83C}" type="presOf" srcId="{1BC1F701-DDF6-4719-A135-DA3CE2650007}" destId="{EC34E76B-2CDB-484B-88E9-A20101592BDC}" srcOrd="0" destOrd="0" presId="urn:microsoft.com/office/officeart/2005/8/layout/pyramid2"/>
    <dgm:cxn modelId="{ED205368-93F7-4E4F-AC88-151AD05873D4}" srcId="{C45DD6B1-ECD0-4218-8A4A-141824D90DD0}" destId="{1811C5D0-F8D1-46C5-B833-6A01044953C4}" srcOrd="0" destOrd="0" parTransId="{09E1D7C9-D2CD-4503-8CF3-6D5CBD6ABD8D}" sibTransId="{FBF98EBC-5694-496B-83D8-826CCFEC136C}"/>
    <dgm:cxn modelId="{46E42C3F-2521-4F49-B786-47759BABA33D}" type="presOf" srcId="{1811C5D0-F8D1-46C5-B833-6A01044953C4}" destId="{24E79F7C-308A-433A-90DD-58AED5808719}" srcOrd="0" destOrd="0" presId="urn:microsoft.com/office/officeart/2005/8/layout/pyramid2"/>
    <dgm:cxn modelId="{04F895C2-906D-4FC7-881C-C67D1FB81B59}" srcId="{C45DD6B1-ECD0-4218-8A4A-141824D90DD0}" destId="{D67BAB90-24AC-44E1-B61F-B0F3FD32E8E2}" srcOrd="3" destOrd="0" parTransId="{4452EA18-80F2-4D28-B23C-7587787A9B6F}" sibTransId="{2FEF2F28-1F08-4E3B-A0EC-5F6259566BD3}"/>
    <dgm:cxn modelId="{007AAC45-477F-40F0-9C28-A6B638BD2435}" type="presOf" srcId="{D67BAB90-24AC-44E1-B61F-B0F3FD32E8E2}" destId="{19B5E9A6-79F2-4732-A8B1-F90310085348}" srcOrd="0" destOrd="0" presId="urn:microsoft.com/office/officeart/2005/8/layout/pyramid2"/>
    <dgm:cxn modelId="{BEBCF1C8-D950-46E8-B1DE-C0DF492BF42E}" type="presParOf" srcId="{184229F6-6B51-4C28-AD72-6591C2717855}" destId="{2171333B-43B6-4404-A779-AACB1A182A65}" srcOrd="0" destOrd="0" presId="urn:microsoft.com/office/officeart/2005/8/layout/pyramid2"/>
    <dgm:cxn modelId="{3AF396D6-C1AE-425A-A998-57B780A281EC}" type="presParOf" srcId="{184229F6-6B51-4C28-AD72-6591C2717855}" destId="{368F8254-2207-4806-B21D-C9ADE32D66FB}" srcOrd="1" destOrd="0" presId="urn:microsoft.com/office/officeart/2005/8/layout/pyramid2"/>
    <dgm:cxn modelId="{5986C3C2-2120-4605-95CC-BBC163FE45B0}" type="presParOf" srcId="{368F8254-2207-4806-B21D-C9ADE32D66FB}" destId="{24E79F7C-308A-433A-90DD-58AED5808719}" srcOrd="0" destOrd="0" presId="urn:microsoft.com/office/officeart/2005/8/layout/pyramid2"/>
    <dgm:cxn modelId="{4BA016E7-E336-45EF-8DCF-DDEFFE539688}" type="presParOf" srcId="{368F8254-2207-4806-B21D-C9ADE32D66FB}" destId="{0616FA75-4B4E-43C1-B374-3E5487A98D86}" srcOrd="1" destOrd="0" presId="urn:microsoft.com/office/officeart/2005/8/layout/pyramid2"/>
    <dgm:cxn modelId="{6967CF69-5AC1-44C1-97BB-CEC1A924BBC6}" type="presParOf" srcId="{368F8254-2207-4806-B21D-C9ADE32D66FB}" destId="{EC34E76B-2CDB-484B-88E9-A20101592BDC}" srcOrd="2" destOrd="0" presId="urn:microsoft.com/office/officeart/2005/8/layout/pyramid2"/>
    <dgm:cxn modelId="{F57D10C0-7B1B-4834-A9D3-CADF72C2191E}" type="presParOf" srcId="{368F8254-2207-4806-B21D-C9ADE32D66FB}" destId="{8FFD7649-D34A-4E59-9880-7D898D51F087}" srcOrd="3" destOrd="0" presId="urn:microsoft.com/office/officeart/2005/8/layout/pyramid2"/>
    <dgm:cxn modelId="{AEC5C5A7-205E-4233-8689-51E7DC10C743}" type="presParOf" srcId="{368F8254-2207-4806-B21D-C9ADE32D66FB}" destId="{47B37AB5-521D-46FD-AA2A-F9EC29738F68}" srcOrd="4" destOrd="0" presId="urn:microsoft.com/office/officeart/2005/8/layout/pyramid2"/>
    <dgm:cxn modelId="{7CE5FF8A-A789-424D-B390-3BCEF8AD338C}" type="presParOf" srcId="{368F8254-2207-4806-B21D-C9ADE32D66FB}" destId="{8C4C94AB-18CA-4ABA-B82D-EABBF9966342}" srcOrd="5" destOrd="0" presId="urn:microsoft.com/office/officeart/2005/8/layout/pyramid2"/>
    <dgm:cxn modelId="{7226A8D8-D6A4-4CAC-86FB-468006C9D4D1}" type="presParOf" srcId="{368F8254-2207-4806-B21D-C9ADE32D66FB}" destId="{19B5E9A6-79F2-4732-A8B1-F90310085348}" srcOrd="6" destOrd="0" presId="urn:microsoft.com/office/officeart/2005/8/layout/pyramid2"/>
    <dgm:cxn modelId="{49F67627-148D-4B37-9661-8C5962BBDD7F}" type="presParOf" srcId="{368F8254-2207-4806-B21D-C9ADE32D66FB}" destId="{12431719-08BF-42A6-9E96-52A30682247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D4331-A636-47F5-A915-AB6D3614B20B}">
      <dsp:nvSpPr>
        <dsp:cNvPr id="0" name=""/>
        <dsp:cNvSpPr/>
      </dsp:nvSpPr>
      <dsp:spPr>
        <a:xfrm>
          <a:off x="0" y="655837"/>
          <a:ext cx="842493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DC937D-4A67-4FBD-9AB0-E97D2CB48BFF}">
      <dsp:nvSpPr>
        <dsp:cNvPr id="0" name=""/>
        <dsp:cNvSpPr/>
      </dsp:nvSpPr>
      <dsp:spPr>
        <a:xfrm>
          <a:off x="401089" y="23508"/>
          <a:ext cx="8021781" cy="735648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1. ОБЩИЕ ПОЛОЖЕНИЯ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37000" y="59419"/>
        <a:ext cx="7949959" cy="663826"/>
      </dsp:txXfrm>
    </dsp:sp>
    <dsp:sp modelId="{72FAE2A2-D0C9-43E6-805D-5ED934306562}">
      <dsp:nvSpPr>
        <dsp:cNvPr id="0" name=""/>
        <dsp:cNvSpPr/>
      </dsp:nvSpPr>
      <dsp:spPr>
        <a:xfrm>
          <a:off x="0" y="1515915"/>
          <a:ext cx="842493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E5F07-B51D-4067-ADB1-C328C98D5232}">
      <dsp:nvSpPr>
        <dsp:cNvPr id="0" name=""/>
        <dsp:cNvSpPr/>
      </dsp:nvSpPr>
      <dsp:spPr>
        <a:xfrm>
          <a:off x="403528" y="873232"/>
          <a:ext cx="8021407" cy="749198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2. ТРЕБОВАНИЯ К СТРУКТУРЕ И ОБЪЕМУ ОБРАЗОВАТЕЛЬНОЙ ПРОГРАММЫ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40101" y="909805"/>
        <a:ext cx="7948261" cy="676052"/>
      </dsp:txXfrm>
    </dsp:sp>
    <dsp:sp modelId="{B83AEB1C-87AB-4065-B043-2F9B8BD85D2F}">
      <dsp:nvSpPr>
        <dsp:cNvPr id="0" name=""/>
        <dsp:cNvSpPr/>
      </dsp:nvSpPr>
      <dsp:spPr>
        <a:xfrm>
          <a:off x="0" y="2465274"/>
          <a:ext cx="842493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2E5E36-31D1-4105-98CF-7F403D9809A7}">
      <dsp:nvSpPr>
        <dsp:cNvPr id="0" name=""/>
        <dsp:cNvSpPr/>
      </dsp:nvSpPr>
      <dsp:spPr>
        <a:xfrm>
          <a:off x="400678" y="1730115"/>
          <a:ext cx="8021407" cy="838478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3. ТРЕБОВАНИЯ К РЕЗУЛЬТАТАМ ОСВОЕНИЯ ОБРАЗОВАТЕЛЬНОЙ ПРОГРАММЫ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41609" y="1771046"/>
        <a:ext cx="7939545" cy="756616"/>
      </dsp:txXfrm>
    </dsp:sp>
    <dsp:sp modelId="{895998C5-F334-442A-A3C3-204D81B96E5D}">
      <dsp:nvSpPr>
        <dsp:cNvPr id="0" name=""/>
        <dsp:cNvSpPr/>
      </dsp:nvSpPr>
      <dsp:spPr>
        <a:xfrm>
          <a:off x="0" y="3420911"/>
          <a:ext cx="842493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BF3EFB-9995-49F9-8ECD-10A1C6687F5B}">
      <dsp:nvSpPr>
        <dsp:cNvPr id="0" name=""/>
        <dsp:cNvSpPr/>
      </dsp:nvSpPr>
      <dsp:spPr>
        <a:xfrm>
          <a:off x="379267" y="2683636"/>
          <a:ext cx="8045668" cy="844756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4. ТРЕБОВАНИЯ К УСЛОВИЯМ РЕАЛИЗАЦИИ ОБРАЗОВАТЕЛЬНОЙ ПРОГРАММЫ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20505" y="2724874"/>
        <a:ext cx="7963192" cy="762280"/>
      </dsp:txXfrm>
    </dsp:sp>
    <dsp:sp modelId="{F32B2A4A-F69E-4722-8EDF-047D3ADDE65F}">
      <dsp:nvSpPr>
        <dsp:cNvPr id="0" name=""/>
        <dsp:cNvSpPr/>
      </dsp:nvSpPr>
      <dsp:spPr>
        <a:xfrm>
          <a:off x="0" y="4813267"/>
          <a:ext cx="8424936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D0FFE-3690-4EFC-8472-A646BDB18D23}">
      <dsp:nvSpPr>
        <dsp:cNvPr id="0" name=""/>
        <dsp:cNvSpPr/>
      </dsp:nvSpPr>
      <dsp:spPr>
        <a:xfrm>
          <a:off x="396975" y="3635111"/>
          <a:ext cx="8027818" cy="1281475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SemiBold" panose="00000700000000000000" pitchFamily="2" charset="-52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SemiBold" panose="00000700000000000000" pitchFamily="2" charset="-52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5. 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ХАРАКТЕРИСТИКИ НАПРАВЛЕНИЙ ВЫСШЕГО ОБРАЗОВАНИЯ, ОТНОСЯЩИХСЯ К УГСН 37.00.00 Управление, эксплуатация и инфраструктура водного транспорта</a:t>
          </a: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Montserrat SemiBold" panose="00000700000000000000" pitchFamily="2" charset="-52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SemiBold" panose="00000700000000000000" pitchFamily="2" charset="-52"/>
            <a:cs typeface="Times New Roman" pitchFamily="18" charset="0"/>
          </a:endParaRPr>
        </a:p>
      </dsp:txBody>
      <dsp:txXfrm>
        <a:off x="459531" y="3697667"/>
        <a:ext cx="7902706" cy="1156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1333B-43B6-4404-A779-AACB1A182A65}">
      <dsp:nvSpPr>
        <dsp:cNvPr id="0" name=""/>
        <dsp:cNvSpPr/>
      </dsp:nvSpPr>
      <dsp:spPr>
        <a:xfrm>
          <a:off x="0" y="0"/>
          <a:ext cx="2205294" cy="4365104"/>
        </a:xfrm>
        <a:prstGeom prst="triangle">
          <a:avLst/>
        </a:prstGeom>
        <a:solidFill>
          <a:srgbClr val="0070C0"/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E79F7C-308A-433A-90DD-58AED5808719}">
      <dsp:nvSpPr>
        <dsp:cNvPr id="0" name=""/>
        <dsp:cNvSpPr/>
      </dsp:nvSpPr>
      <dsp:spPr>
        <a:xfrm>
          <a:off x="1224145" y="576066"/>
          <a:ext cx="5526442" cy="775829"/>
        </a:xfrm>
        <a:prstGeom prst="roundRect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 smtClean="0">
              <a:latin typeface="Times New Roman" pitchFamily="18" charset="0"/>
              <a:cs typeface="Times New Roman" pitchFamily="18" charset="0"/>
            </a:rPr>
            <a:t>универсальные компетенции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i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(на уровень</a:t>
          </a:r>
          <a:r>
            <a:rPr lang="ru-RU" altLang="ru-RU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62018" y="613939"/>
        <a:ext cx="5450696" cy="700083"/>
      </dsp:txXfrm>
    </dsp:sp>
    <dsp:sp modelId="{EC34E76B-2CDB-484B-88E9-A20101592BDC}">
      <dsp:nvSpPr>
        <dsp:cNvPr id="0" name=""/>
        <dsp:cNvSpPr/>
      </dsp:nvSpPr>
      <dsp:spPr>
        <a:xfrm>
          <a:off x="1224130" y="1512165"/>
          <a:ext cx="5472618" cy="775829"/>
        </a:xfrm>
        <a:prstGeom prst="roundRect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 smtClean="0">
              <a:latin typeface="Times New Roman" pitchFamily="18" charset="0"/>
              <a:cs typeface="Times New Roman" pitchFamily="18" charset="0"/>
            </a:rPr>
            <a:t>базовые компетенции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i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(на УГСН)</a:t>
          </a:r>
          <a:endParaRPr lang="ru-RU" sz="1400" b="1" i="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62003" y="1550038"/>
        <a:ext cx="5396872" cy="700083"/>
      </dsp:txXfrm>
    </dsp:sp>
    <dsp:sp modelId="{47B37AB5-521D-46FD-AA2A-F9EC29738F68}">
      <dsp:nvSpPr>
        <dsp:cNvPr id="0" name=""/>
        <dsp:cNvSpPr/>
      </dsp:nvSpPr>
      <dsp:spPr>
        <a:xfrm>
          <a:off x="1224130" y="2448273"/>
          <a:ext cx="5472618" cy="775829"/>
        </a:xfrm>
        <a:prstGeom prst="roundRect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 smtClean="0">
              <a:latin typeface="Times New Roman" pitchFamily="18" charset="0"/>
              <a:cs typeface="Times New Roman" pitchFamily="18" charset="0"/>
            </a:rPr>
            <a:t>общепрофессиональные компетенции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i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(по направлению подготовки </a:t>
          </a:r>
          <a:br>
            <a:rPr lang="ru-RU" altLang="ru-RU" sz="1400" b="1" i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altLang="ru-RU" sz="1400" b="1" i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или специальности)</a:t>
          </a:r>
          <a:endParaRPr lang="ru-RU" sz="1400" b="1" i="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62003" y="2486146"/>
        <a:ext cx="5396872" cy="700083"/>
      </dsp:txXfrm>
    </dsp:sp>
    <dsp:sp modelId="{19B5E9A6-79F2-4732-A8B1-F90310085348}">
      <dsp:nvSpPr>
        <dsp:cNvPr id="0" name=""/>
        <dsp:cNvSpPr/>
      </dsp:nvSpPr>
      <dsp:spPr>
        <a:xfrm>
          <a:off x="1224130" y="3384373"/>
          <a:ext cx="5472618" cy="775829"/>
        </a:xfrm>
        <a:prstGeom prst="roundRect">
          <a:avLst/>
        </a:prstGeom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 smtClean="0">
              <a:latin typeface="Times New Roman" pitchFamily="18" charset="0"/>
              <a:cs typeface="Times New Roman" pitchFamily="18" charset="0"/>
            </a:rPr>
            <a:t>профессиональные компетенции</a:t>
          </a:r>
          <a:br>
            <a:rPr lang="ru-RU" altLang="ru-RU" sz="1400" b="1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altLang="ru-RU" sz="1400" b="1" i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(по конкретной </a:t>
          </a:r>
          <a:br>
            <a:rPr lang="ru-RU" altLang="ru-RU" sz="1400" b="1" i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altLang="ru-RU" sz="1400" b="1" i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образовательной программе)</a:t>
          </a:r>
          <a:endParaRPr lang="ru-RU" sz="1400" b="1" i="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62003" y="3422246"/>
        <a:ext cx="5396872" cy="700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EBD2E0-CF32-417A-91E9-E47D67968F34}" type="datetimeFigureOut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359F26A-9E71-4A88-830A-C46B6A97B48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0EEC5-B98B-4C5A-949B-0BAC6C2896F1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</a:t>
            </a:r>
            <a:r>
              <a:rPr lang="ru-RU" err="1"/>
              <a:t>ТиТКиВТ</a:t>
            </a: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56A78-29F0-408B-822C-1EAE6387F7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51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EEBDA-E895-4FED-974E-45F28FA892DF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ТиТКиВТ</a:t>
            </a: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368AC-71E6-4B0A-B55C-292645C01D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91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4611F-7A54-4E3D-B3D0-5829FE886A8D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ТиТКиВТ</a:t>
            </a: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8E794-6EC6-4559-B87A-BD64AA4DF4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61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33E59-5868-4B5B-B8A3-9DB97EFE5ABB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ТиТКиВТ</a:t>
            </a: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68263-745B-406E-91D0-CD1AB21FF2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303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7587-F0DA-46AC-A03A-5490B4A01062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ТиТКиВТ</a:t>
            </a: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0B9A-7E6C-4D40-8611-79DC5505AE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340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15864-F978-4CAF-8C50-4869EFD40FE8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ТиТКиВТ</a:t>
            </a: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3FDA4-F0E9-4FC3-9649-2DF596218B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493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49A1-6E62-42C6-A129-2CD79C4FDF54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ТиТКиВТ</a:t>
            </a:r>
            <a:endParaRPr lang="ru-RU" dirty="0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988B7-A9A1-4C0A-9FEE-56095ADBCB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45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B3349-879F-46B1-A4CA-306959E1AD52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ТиТКиВТ</a:t>
            </a:r>
            <a:endParaRPr lang="ru-RU" dirty="0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F775A-20E6-4AF2-A623-4BE823EDD5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288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8A364-53E4-447C-8B06-2CF2D9286663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ТиТКиВТ</a:t>
            </a:r>
            <a:endParaRPr lang="ru-RU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AA8D-AE03-4B36-A07E-A1081AC334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640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E1E7E-C138-4824-9A1D-784BB696C861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ТиТКиВТ</a:t>
            </a: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F883C-A981-4BC5-9590-940CDA9515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842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BF94-5613-4BCD-A850-1C005F33A135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ТиТКиВТ</a:t>
            </a:r>
            <a:endParaRPr lang="ru-RU" dirty="0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D2C7BBB-7082-4AE6-9B3C-E45D7D6946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313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9EEF8E-CCC2-4C79-BB61-C9DF1B4AF43A}" type="datetime1">
              <a:rPr lang="ru-RU"/>
              <a:pPr>
                <a:defRPr/>
              </a:pPr>
              <a:t>21.09.2023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Пленум Федерального УМО ВО по УГСН 26.00.00 </a:t>
            </a:r>
            <a:r>
              <a:rPr lang="ru-RU" err="1"/>
              <a:t>ТиТКиВТ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0B3E78D4-BCCB-4447-84BD-C45574571666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 descr="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08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898525" y="558604"/>
            <a:ext cx="7343775" cy="5262955"/>
          </a:xfrm>
          <a:prstGeom prst="rect">
            <a:avLst/>
          </a:prstGeom>
          <a:noFill/>
          <a:ln>
            <a:noFill/>
          </a:ln>
          <a:extLst/>
        </p:spPr>
        <p:txBody>
          <a:bodyPr lIns="91415" tIns="45708" rIns="91415" bIns="45708" anchor="ctr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Лаврентьева</a:t>
            </a:r>
            <a:endParaRPr lang="ru-RU" altLang="ru-RU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Елена Александровна</a:t>
            </a:r>
          </a:p>
          <a:p>
            <a:pPr algn="ctr" eaLnBrk="1" hangingPunct="1">
              <a:defRPr/>
            </a:pPr>
            <a:endParaRPr lang="ru-RU" alt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разработки проектов ФГОС ВО нового поколения по соответствующим УГСН в новых условиях </a:t>
            </a:r>
          </a:p>
          <a:p>
            <a:pPr algn="ctr" eaLnBrk="1" hangingPunct="1">
              <a:defRPr/>
            </a:pPr>
            <a:endParaRPr lang="ru-RU" alt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Заместитель председателя </a:t>
            </a:r>
          </a:p>
          <a:p>
            <a:pPr algn="ctr" eaLnBrk="1" hangingPunct="1">
              <a:defRPr/>
            </a:pPr>
            <a: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Федеральных Учебно-методических объединений </a:t>
            </a:r>
          </a:p>
          <a:p>
            <a:pPr algn="ctr" eaLnBrk="1" hangingPunct="1">
              <a:defRPr/>
            </a:pPr>
            <a: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системе высшего и среднего профессионального образования </a:t>
            </a:r>
          </a:p>
          <a:p>
            <a:pPr algn="ctr" eaLnBrk="1" hangingPunct="1">
              <a:defRPr/>
            </a:pPr>
            <a: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УГСН и УГПС </a:t>
            </a:r>
            <a:b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26.00.00 Техника и технологии кораблестроения и водного транспорта, </a:t>
            </a:r>
          </a:p>
          <a:p>
            <a:pPr algn="ctr" eaLnBrk="1" hangingPunct="1">
              <a:defRPr/>
            </a:pPr>
            <a: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Проректор по развитию образовательного комплекса</a:t>
            </a:r>
          </a:p>
          <a:p>
            <a:pPr algn="ctr" eaLnBrk="1" hangingPunct="1">
              <a:defRPr/>
            </a:pPr>
            <a: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взаимодействию с учебно-методическими объединениями </a:t>
            </a:r>
          </a:p>
          <a:p>
            <a:pPr algn="ctr" eaLnBrk="1" hangingPunct="1">
              <a:defRPr/>
            </a:pPr>
            <a: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ГУМРФ имени адмирала С. О. Макарова</a:t>
            </a:r>
            <a:b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Доктор экономических наук, профессор</a:t>
            </a:r>
            <a:endParaRPr lang="ru-RU" alt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79388" y="620713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 b="1"/>
          </a:p>
          <a:p>
            <a:endParaRPr lang="ru-RU" altLang="ru-RU" b="1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916832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Характеристика образовательной программы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базового высшего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образования по направлению  37.04.7.2 Судовождение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Прямоугольник 1"/>
          <p:cNvSpPr>
            <a:spLocks noChangeArrowheads="1"/>
          </p:cNvSpPr>
          <p:nvPr/>
        </p:nvSpPr>
        <p:spPr bwMode="auto">
          <a:xfrm>
            <a:off x="971550" y="1196975"/>
            <a:ext cx="76327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9" name="Прямоугольник 3"/>
          <p:cNvSpPr>
            <a:spLocks noChangeArrowheads="1"/>
          </p:cNvSpPr>
          <p:nvPr/>
        </p:nvSpPr>
        <p:spPr bwMode="auto">
          <a:xfrm>
            <a:off x="0" y="90872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НАПРАВЛЕНИЙ ВЫСШЕГО ОБРАЗОВАНИЯ, ОТНОСЯЩИХСЯ 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УГСН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37.00.00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Управление, эксплуатация и инфраструктура водного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транспорта</a:t>
            </a:r>
            <a:endParaRPr lang="ru-RU" alt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Прямоугольник 5"/>
          <p:cNvSpPr>
            <a:spLocks noChangeArrowheads="1"/>
          </p:cNvSpPr>
          <p:nvPr/>
        </p:nvSpPr>
        <p:spPr bwMode="auto">
          <a:xfrm>
            <a:off x="107505" y="2132856"/>
            <a:ext cx="903649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Объем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программы базового высшего образования вне зависимости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от формы обучения, применяемых образовательных технологий, реализации образовательных программ с использованием сетевой формы, реализации образовательных программ по индивидуальному учебному плану составляет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330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Срок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получения образования по программе базового высшего образования (вне зависимости от применяемых образовательных технологий)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очной форме обучения, включая каникулы, предоставляемые после прохождения государственной итоговой аттестации, составляет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5,5 лет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федеральных государственных Организациях, находящихся в ведении федеральных государственных органов, осуществляющих подготовку кадров в интересах обороны и безопасности государства, обеспечения законности и правопорядка, срок обучения по программе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связи с продолжительностью каникулярного времени обучающихся составляет не менее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 лет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79388" y="620713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 b="1"/>
          </a:p>
          <a:p>
            <a:endParaRPr lang="ru-RU" altLang="ru-RU" b="1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506538" y="1954213"/>
            <a:ext cx="1295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26628" name="Прямоугольник 1"/>
          <p:cNvSpPr>
            <a:spLocks noChangeArrowheads="1"/>
          </p:cNvSpPr>
          <p:nvPr/>
        </p:nvSpPr>
        <p:spPr bwMode="auto">
          <a:xfrm>
            <a:off x="251520" y="956000"/>
            <a:ext cx="8640960" cy="5384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профессиональной деятельности профессиональной деятельности, в которых выпускники, освоившие программу базового высшего образования, могут осуществлять профессиональную деятельность: </a:t>
            </a:r>
          </a:p>
          <a:p>
            <a:pPr algn="just">
              <a:lnSpc>
                <a:spcPct val="120000"/>
              </a:lnSpc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Транспорт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сферах: эксплуатации и управления в качестве подвижных объектов судов морского транспорта, технического флота, судов освоения шельфа и ПБУ, иных судов, используемых для целей торгового мореплавания, регулируемых международной конвенцией ПДНВ и Международной конвенцией о подготовке и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дипломировании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персонала рыболовных судов и несении вахты 1995 года; эксплуатации судов рыбопромыслового флота; эксплуатации судов внутреннего водного транспорта, рыбопромыслового флота, иных судов, используемых для целей судоходства на внутренних водных путях Российской Федерации; эксплуатации кораблей и судов федерального органа исполнительной власти в области обеспечения безопасности; обеспечения и контроля безопасности плавания судов и кораблей, предотвращения загрязнения окружающей среды, выполнения требований международного права и национального законодательства в области водного транспорта; организации и управления движением водного транспорта).</a:t>
            </a:r>
          </a:p>
          <a:p>
            <a:pPr algn="just">
              <a:lnSpc>
                <a:spcPct val="12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могут осуществлять профессиональную деятельность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других областях профессиональной деятельности при условии соответствия уровня их образования и полученных компетенций требованиям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работника.</a:t>
            </a:r>
          </a:p>
        </p:txBody>
      </p:sp>
    </p:spTree>
    <p:extLst>
      <p:ext uri="{BB962C8B-B14F-4D97-AF65-F5344CB8AC3E}">
        <p14:creationId xmlns:p14="http://schemas.microsoft.com/office/powerpoint/2010/main" val="37653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79388" y="620713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 b="1"/>
          </a:p>
          <a:p>
            <a:endParaRPr lang="ru-RU" altLang="ru-RU" b="1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506538" y="1954213"/>
            <a:ext cx="1295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26628" name="Прямоугольник 1"/>
          <p:cNvSpPr>
            <a:spLocks noChangeArrowheads="1"/>
          </p:cNvSpPr>
          <p:nvPr/>
        </p:nvSpPr>
        <p:spPr bwMode="auto">
          <a:xfrm>
            <a:off x="467544" y="1196975"/>
            <a:ext cx="8208912" cy="49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программы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подготовки специалистов по эксплуатации судов морского транспорта, технического флота, судов освоения шельфа и ПБУ, иных судов, используемых для целей торгового мореплавания, и управление ими как подвижными объектами, обязательным к освоению является Стандарт компетентности Раздела A-II/1 "Обязательные минимальные требования для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дипломирования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вахтенных помощников капитана судов валовой вместимостью 500 или более" Главы II поправок Кодекса по подготовке и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дипломированию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моряков и несению вахты .</a:t>
            </a:r>
          </a:p>
        </p:txBody>
      </p:sp>
    </p:spTree>
    <p:extLst>
      <p:ext uri="{BB962C8B-B14F-4D97-AF65-F5344CB8AC3E}">
        <p14:creationId xmlns:p14="http://schemas.microsoft.com/office/powerpoint/2010/main" val="29092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179388" y="620713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06538" y="1954213"/>
            <a:ext cx="1295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alt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700" name="Прямоугольник 1"/>
          <p:cNvSpPr>
            <a:spLocks noChangeArrowheads="1"/>
          </p:cNvSpPr>
          <p:nvPr/>
        </p:nvSpPr>
        <p:spPr bwMode="auto">
          <a:xfrm>
            <a:off x="971550" y="1196975"/>
            <a:ext cx="76327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701" name="Прямоугольник 3"/>
          <p:cNvSpPr>
            <a:spLocks noChangeArrowheads="1"/>
          </p:cNvSpPr>
          <p:nvPr/>
        </p:nvSpPr>
        <p:spPr bwMode="auto">
          <a:xfrm>
            <a:off x="179512" y="908720"/>
            <a:ext cx="8785225" cy="567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разработке программы </a:t>
            </a:r>
            <a:r>
              <a:rPr kumimoji="0" lang="ru-RU" altLang="ru-RU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Организация выбирает 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специализацию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программы </a:t>
            </a:r>
            <a:r>
              <a:rPr kumimoji="0" lang="ru-RU" altLang="ru-RU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из следующего перечня:</a:t>
            </a:r>
          </a:p>
          <a:p>
            <a:pPr marL="501750" marR="0" lvl="0" indent="-285750" algn="just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Судовождение на морских путях;</a:t>
            </a:r>
          </a:p>
          <a:p>
            <a:pPr marL="501750" marR="0" lvl="0" indent="-285750" algn="just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Судовождение на морских и внутренних водных путях;</a:t>
            </a:r>
          </a:p>
          <a:p>
            <a:pPr marL="501750" marR="0" lvl="0" indent="-285750" algn="just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Судовождение на внутренних водных путях и в прибрежном плавании 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 правом</a:t>
            </a:r>
            <a:r>
              <a:rPr kumimoji="0" lang="ru-RU" altLang="ru-RU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эксплуатации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судовых энергетических установок;</a:t>
            </a:r>
          </a:p>
          <a:p>
            <a:pPr marL="501750" marR="0" lvl="0" indent="-285750" algn="just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Промысловое судовождение;</a:t>
            </a:r>
          </a:p>
          <a:p>
            <a:pPr marL="501750" marR="0" lvl="0" indent="-285750" algn="just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Береговая охрана;</a:t>
            </a:r>
          </a:p>
          <a:p>
            <a:pPr marL="501750" marR="0" lvl="0" indent="-285750" algn="just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Эксплуатация объектов морских операций на шельфе.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основных объектов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(или областей знания) профессиональной деятельности выпускников: </a:t>
            </a:r>
          </a:p>
          <a:p>
            <a:pPr marL="500400" marR="0" lvl="0" indent="-284400" algn="just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Суда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морского транспорта, технического флота, освоения шельфа и ПБУ 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другие, используемые в целях торгового мореплавания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00400" marR="0" lvl="0" indent="-284400" algn="just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Суда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рыбопромыслового флота, внутреннего водного транспорта и другие, используемые для целей судоходства на внутренних водных путях; 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00400" marR="0" lvl="0" indent="-284400" algn="just" defTabSz="9144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Корабли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суда федеральных органов исполнительной власти в области обеспечения безопасности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8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179388" y="620713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 b="1"/>
          </a:p>
          <a:p>
            <a:endParaRPr lang="ru-RU" altLang="ru-RU" b="1"/>
          </a:p>
        </p:txBody>
      </p:sp>
      <p:sp>
        <p:nvSpPr>
          <p:cNvPr id="27652" name="Прямоугольник 1"/>
          <p:cNvSpPr>
            <a:spLocks noChangeArrowheads="1"/>
          </p:cNvSpPr>
          <p:nvPr/>
        </p:nvSpPr>
        <p:spPr bwMode="auto">
          <a:xfrm>
            <a:off x="971550" y="1196975"/>
            <a:ext cx="76327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709" name="Прямоугольник 7"/>
          <p:cNvSpPr>
            <a:spLocks noChangeArrowheads="1"/>
          </p:cNvSpPr>
          <p:nvPr/>
        </p:nvSpPr>
        <p:spPr bwMode="auto">
          <a:xfrm>
            <a:off x="179512" y="908720"/>
            <a:ext cx="87852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Структура и объем программы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базового высшего образования: </a:t>
            </a:r>
          </a:p>
          <a:p>
            <a:pPr indent="0" algn="ctr"/>
            <a:endParaRPr lang="ru-RU" altLang="ru-RU" sz="800" b="1" dirty="0">
              <a:solidFill>
                <a:srgbClr val="0070C0"/>
              </a:solidFill>
              <a:latin typeface="Montserrat SemiBold" panose="000007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772816"/>
          <a:ext cx="8136904" cy="2659665"/>
        </p:xfrm>
        <a:graphic>
          <a:graphicData uri="http://schemas.openxmlformats.org/drawingml/2006/table">
            <a:tbl>
              <a:tblPr/>
              <a:tblGrid>
                <a:gridCol w="948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0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9067">
                <a:tc gridSpan="2">
                  <a:txBody>
                    <a:bodyPr/>
                    <a:lstStyle/>
                    <a:p>
                      <a:pPr indent="4483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Структура программы специальности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 программы специалитета и ее блоков в з.е.</a:t>
                      </a: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 программы </a:t>
                      </a: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специалитета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ее блоков в </a:t>
                      </a:r>
                      <a:r>
                        <a:rPr lang="ru-RU" sz="16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з.е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80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 1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Дисциплины (модули) 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200 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210 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 2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Практика 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27 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57 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117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Блок 3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итоговая аттестация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9 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9 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801">
                <a:tc gridSpan="2">
                  <a:txBody>
                    <a:bodyPr/>
                    <a:lstStyle/>
                    <a:p>
                      <a:pPr indent="44831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 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 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52" marR="67352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179388" y="620713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 b="1"/>
          </a:p>
          <a:p>
            <a:endParaRPr lang="ru-RU" altLang="ru-RU" b="1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506538" y="1954213"/>
            <a:ext cx="1295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30724" name="Прямоугольник 1"/>
          <p:cNvSpPr>
            <a:spLocks noChangeArrowheads="1"/>
          </p:cNvSpPr>
          <p:nvPr/>
        </p:nvSpPr>
        <p:spPr bwMode="auto">
          <a:xfrm>
            <a:off x="971550" y="1196975"/>
            <a:ext cx="76327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</a:pP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5" name="Прямоугольник 3"/>
          <p:cNvSpPr>
            <a:spLocks noChangeArrowheads="1"/>
          </p:cNvSpPr>
          <p:nvPr/>
        </p:nvSpPr>
        <p:spPr bwMode="auto">
          <a:xfrm>
            <a:off x="179512" y="404664"/>
            <a:ext cx="8712968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>
              <a:lnSpc>
                <a:spcPct val="130000"/>
              </a:lnSpc>
            </a:pPr>
            <a:endParaRPr lang="ru-RU" altLang="ru-RU" sz="1400" dirty="0" smtClean="0">
              <a:solidFill>
                <a:srgbClr val="000000"/>
              </a:solidFill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pPr indent="0" algn="just">
              <a:lnSpc>
                <a:spcPct val="130000"/>
              </a:lnSpc>
            </a:pP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Программа </a:t>
            </a:r>
            <a:r>
              <a:rPr lang="ru-RU" altLang="ru-RU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должна устанавливать следующие </a:t>
            </a:r>
            <a:r>
              <a:rPr lang="ru-RU" alt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общепрофессиональные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компетенции и индикаторы их достижения, 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единые для </a:t>
            </a: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специальности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37.04.7.2 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Судовождение</a:t>
            </a:r>
          </a:p>
          <a:p>
            <a:pPr algn="just">
              <a:lnSpc>
                <a:spcPct val="130000"/>
              </a:lnSpc>
            </a:pPr>
            <a:endParaRPr lang="ru-RU" altLang="ru-RU" sz="14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ru-RU" altLang="ru-RU" sz="10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556792"/>
          <a:ext cx="8856984" cy="4919622"/>
        </p:xfrm>
        <a:graphic>
          <a:graphicData uri="http://schemas.openxmlformats.org/drawingml/2006/table">
            <a:tbl>
              <a:tblPr/>
              <a:tblGrid>
                <a:gridCol w="592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7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ОПК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25" marR="3325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Формулировка ОПК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25" marR="3325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 обучения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25" marR="3325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знает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25" marR="3325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умеет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25" marR="3325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ОПК-1 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25" marR="3325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Способен адаптироваться к изменяющимся условиям судовой деятельности, устанавливая приоритеты для достижения цели с учетом ограничения времени.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 установления целей производственной деятельности, определения приоритетов.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Устанавливать приоритеты производственной деятельности, адаптировать их к конкретным целям и задачам.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ОПК-2 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25" marR="3325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Способен применять навыки руководителя и работать в команде.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Вопросы управления персоналом на судне.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Умеет применять методы управления задачами и рабочей нагрузкой экипажа судна.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ОПК-3 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25" marR="3325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Способен проводить измерения и наблюдения, обрабатывать и представлять  полученные данные.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Способы измерений, записи и хранения результатов наблюдений, методы обработки и представления полученных данных.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Обрабатывать результаты измерений, интерпретировать и профессионально представлять полученные результаты.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3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ОПК-4 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25" marR="3325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Способен обеспечить регистрирование результатов проверки эффективности судовой системы управления безопасностью и подготовку предложений по ее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пересмотру.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Структуру и методику судовой системы управления безопасностью.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роводить проверки и регистрировать результаты проверки эффективности судовой системы управления безопасностью.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4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ОПК 5 </a:t>
                      </a: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25" marR="3325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Способен идентифицировать опасные ситуации и сценарии их развития в процессе эксплуатации судов, на водном транспорте, оценивать и управлять рисками, обеспечивать должный уровень владения ситуацией.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Общие принципы и алгоритмы оценки и управления риском.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Идентифицировать опасные ситуации на водном транспорте, оценивать риск и сценарии развития ситуаций; принимать решения по управлению эксплуатацией судна на основе оценки риска, для обеспечения  должного уровня владения ситуацией. </a:t>
                      </a: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10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2636912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ru-RU" alt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altLang="ru-RU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76672"/>
            <a:ext cx="9144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x-none" b="1" dirty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высшего образования по укрупненной группе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направлений 37.00.00 Управление, эксплуатация и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инфраструктура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водного транспорта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altLang="ru-RU" dirty="0">
              <a:solidFill>
                <a:srgbClr val="FF0000"/>
              </a:solidFill>
              <a:latin typeface="Montserrat SemiBold" panose="00000700000000000000" pitchFamily="2" charset="-52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65179880"/>
              </p:ext>
            </p:extLst>
          </p:nvPr>
        </p:nvGraphicFramePr>
        <p:xfrm>
          <a:off x="323528" y="1700808"/>
          <a:ext cx="8424936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620688"/>
            <a:ext cx="8712968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ОБЩИЕ ПОЛОЖЕНИЯ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 освоению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 магистратуры за счет средств федерального бюджета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бюджетов субъектов Российской Федерации и местных бюджетов допускаются лица, имеющие диплом по следующим направлениям базового высшего образования: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37.01.7.2 «Управление водным транспортом и гидрографическое обеспечение судоходства»,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37.02.  7.2 «Водные пути, порты и гидротехнические сооружения»,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37.03.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7.2 «Инженерно-экономическое обеспечение технологий и бизнес-процессов водного транспорта»,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37.04. 7.2  «Судовождение»,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37.05. 7.2 «Эксплуатация судовых энергетических установок»,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37.06. 7.2 «Эксплуатация судового электрооборудования и средств автоматики»,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35.01.6.0 «Технология транспортных процессов».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программа в области подготовки специалистов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эксплуатации судов морского транспорта, технического флота, судов освоения шельфа и плавучих буровых установок (далее - ПБУ), иных судов, используемых для целей торгового мореплавания, и управление ими как подвижными объектами, реализуется с учетом требований Международной конвенции о подготовке и дипломировании моряков и несении вахты 1978 года (далее - Конвенция ПДНВ) и Конвенции 2006 года о труде в морском судоходстве.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5" name="Rectangle 3"/>
          <p:cNvSpPr>
            <a:spLocks noChangeArrowheads="1"/>
          </p:cNvSpPr>
          <p:nvPr/>
        </p:nvSpPr>
        <p:spPr bwMode="auto">
          <a:xfrm>
            <a:off x="1506538" y="1954213"/>
            <a:ext cx="1295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16416" name="Прямоугольник 5"/>
          <p:cNvSpPr>
            <a:spLocks noChangeArrowheads="1"/>
          </p:cNvSpPr>
          <p:nvPr/>
        </p:nvSpPr>
        <p:spPr bwMode="auto">
          <a:xfrm>
            <a:off x="0" y="836613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СТРУКТУРЕ И ОБЪЕМУ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ОБРАЗОВАТЕЛЬНОЙ ПРОГРАММЫ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b="1" dirty="0" smtClean="0">
                <a:solidFill>
                  <a:srgbClr val="0070C0"/>
                </a:solidFill>
                <a:latin typeface="Montserrat SemiBold" panose="00000700000000000000" pitchFamily="2" charset="-52"/>
                <a:cs typeface="Times New Roman" panose="02020603050405020304" pitchFamily="18" charset="0"/>
              </a:rPr>
              <a:t>Объем обязательной части</a:t>
            </a:r>
            <a:endParaRPr lang="ru-RU" altLang="ru-RU" b="1" dirty="0">
              <a:solidFill>
                <a:srgbClr val="0070C0"/>
              </a:solidFill>
              <a:latin typeface="Montserrat SemiBold" panose="000007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28181"/>
              </p:ext>
            </p:extLst>
          </p:nvPr>
        </p:nvGraphicFramePr>
        <p:xfrm>
          <a:off x="683568" y="1772816"/>
          <a:ext cx="7776863" cy="1759064"/>
        </p:xfrm>
        <a:graphic>
          <a:graphicData uri="http://schemas.openxmlformats.org/drawingml/2006/table">
            <a:tbl>
              <a:tblPr/>
              <a:tblGrid>
                <a:gridCol w="2625657">
                  <a:extLst>
                    <a:ext uri="{9D8B030D-6E8A-4147-A177-3AD203B41FA5}">
                      <a16:colId xmlns:a16="http://schemas.microsoft.com/office/drawing/2014/main" val="174831048"/>
                    </a:ext>
                  </a:extLst>
                </a:gridCol>
                <a:gridCol w="2575603">
                  <a:extLst>
                    <a:ext uri="{9D8B030D-6E8A-4147-A177-3AD203B41FA5}">
                      <a16:colId xmlns:a16="http://schemas.microsoft.com/office/drawing/2014/main" val="1457801750"/>
                    </a:ext>
                  </a:extLst>
                </a:gridCol>
                <a:gridCol w="2575603">
                  <a:extLst>
                    <a:ext uri="{9D8B030D-6E8A-4147-A177-3AD203B41FA5}">
                      <a16:colId xmlns:a16="http://schemas.microsoft.com/office/drawing/2014/main" val="3507247617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базового высшего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 сроком обучения </a:t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(6) лет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специалитет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магистратуры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48811234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35944286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981660"/>
              </p:ext>
            </p:extLst>
          </p:nvPr>
        </p:nvGraphicFramePr>
        <p:xfrm>
          <a:off x="683568" y="4182324"/>
          <a:ext cx="7879840" cy="2428772"/>
        </p:xfrm>
        <a:graphic>
          <a:graphicData uri="http://schemas.openxmlformats.org/drawingml/2006/table">
            <a:tbl>
              <a:tblPr/>
              <a:tblGrid>
                <a:gridCol w="2397912">
                  <a:extLst>
                    <a:ext uri="{9D8B030D-6E8A-4147-A177-3AD203B41FA5}">
                      <a16:colId xmlns:a16="http://schemas.microsoft.com/office/drawing/2014/main" val="2916750548"/>
                    </a:ext>
                  </a:extLst>
                </a:gridCol>
                <a:gridCol w="1911416">
                  <a:extLst>
                    <a:ext uri="{9D8B030D-6E8A-4147-A177-3AD203B41FA5}">
                      <a16:colId xmlns:a16="http://schemas.microsoft.com/office/drawing/2014/main" val="3871277955"/>
                    </a:ext>
                  </a:extLst>
                </a:gridCol>
                <a:gridCol w="1785256">
                  <a:extLst>
                    <a:ext uri="{9D8B030D-6E8A-4147-A177-3AD203B41FA5}">
                      <a16:colId xmlns:a16="http://schemas.microsoft.com/office/drawing/2014/main" val="3377653889"/>
                    </a:ext>
                  </a:extLst>
                </a:gridCol>
                <a:gridCol w="1785256">
                  <a:extLst>
                    <a:ext uri="{9D8B030D-6E8A-4147-A177-3AD203B41FA5}">
                      <a16:colId xmlns:a16="http://schemas.microsoft.com/office/drawing/2014/main" val="2027073831"/>
                    </a:ext>
                  </a:extLst>
                </a:gridCol>
              </a:tblGrid>
              <a:tr h="1276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Форма обучения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базового высшего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 сроком обучения 4 года (бакалавриат)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базового высшего образования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 сроком обучения </a:t>
                      </a:r>
                      <a:b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(6) лет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(специалитет)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магистратуры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8830464"/>
                  </a:ext>
                </a:extLst>
              </a:tr>
              <a:tr h="3841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очная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13335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13335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13335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85781966"/>
                  </a:ext>
                </a:extLst>
              </a:tr>
              <a:tr h="3841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очно-заочная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13335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13335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13335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64383563"/>
                  </a:ext>
                </a:extLst>
              </a:tr>
              <a:tr h="3841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заочная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13335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13335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133350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02773629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43608" y="3812991"/>
            <a:ext cx="7416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Контактная работа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179388" y="620713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 b="1"/>
          </a:p>
          <a:p>
            <a:endParaRPr lang="ru-RU" altLang="ru-RU" b="1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06538" y="1954213"/>
            <a:ext cx="1295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0" y="83671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ctr"/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РЕЗУЛЬТАТАМ ОСВОЕНИЯ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ТЕЛЬНОЙ ПРОГРАММЫ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Прямоугольник 5"/>
          <p:cNvSpPr>
            <a:spLocks noChangeArrowheads="1"/>
          </p:cNvSpPr>
          <p:nvPr/>
        </p:nvSpPr>
        <p:spPr bwMode="auto">
          <a:xfrm>
            <a:off x="323528" y="1556792"/>
            <a:ext cx="8568952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>
              <a:lnSpc>
                <a:spcPct val="130000"/>
              </a:lnSpc>
            </a:pPr>
            <a:r>
              <a:rPr lang="ru-RU" alt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разработке образовательных программ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Организация формирует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к результатам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их освоения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виде компетенций выпускников следующих видов: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76087471"/>
              </p:ext>
            </p:extLst>
          </p:nvPr>
        </p:nvGraphicFramePr>
        <p:xfrm>
          <a:off x="611560" y="2348880"/>
          <a:ext cx="7920880" cy="43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548680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азовые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компетенции и результаты обучения по их достижению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УГСН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«37.00.00 Управление, эксплуатация и инфраструктура водного транспорта»: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268760"/>
          <a:ext cx="9144001" cy="5500119"/>
        </p:xfrm>
        <a:graphic>
          <a:graphicData uri="http://schemas.openxmlformats.org/drawingml/2006/table">
            <a:tbl>
              <a:tblPr/>
              <a:tblGrid>
                <a:gridCol w="53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9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БК 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Формулировка компетенции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 обучения</a:t>
                      </a:r>
                      <a:endParaRPr lang="ru-RU" sz="12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знать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уметь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3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 базового высшего образования </a:t>
                      </a:r>
                      <a:endParaRPr lang="ru-RU" sz="1200" b="1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БК-1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Способен решать задачи в области управления, эксплуатации объектов и инфраструктуры водного транспорта на основе естественнонаучных и общеинженерных знаний. 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483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основы фундаментальных наук; структуру, технологию управления, эксплуатации объектов и инфраструктуры водного транспорта. 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применять методы оценки профессиональной деятельности с учетом экономических, экологических, социальных и правовых ограничений при управлении, эксплуатации объектов и инфраструктуры водного транспорта.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БК-2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spc="-35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Способен использовать информационные технологии и программные средства при решении задач профессиональной деятельности.</a:t>
                      </a: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spc="-35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основные информационные технологии и программные средства и методы их применения для решения задач профессиональной деятельности.</a:t>
                      </a: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spc="-35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Использовать методы применения основных информационных технологий и программных средств для решения задач профессиональной деятельности.</a:t>
                      </a: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93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 магистратуры</a:t>
                      </a:r>
                      <a:endParaRPr lang="ru-RU" sz="1200" b="1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БК-1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Способен обобщать и критически оценивать научные исследования в области управления, эксплуатации объектов и инфраструктуры водного транспорта. 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методы научного познания в области управления, эксплуатации объектов и инфраструктуры водного транспорта. 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работать с источниками профессиональных знаний.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9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БК-2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Способен анализировать профессиональную информацию, выделять в ней главное, структурировать, оформлять и представлять в виде аналитических записок с обоснованными выводами и рекомендациями.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методы поиска, обработки и рецепции информации, а также область их использования.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составлять аналитические записки с учетом интересов пользователей информации.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9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БК-3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spc="-35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Способен управлять</a:t>
                      </a:r>
                      <a:br>
                        <a:rPr lang="ru-RU" sz="1100" kern="1200" spc="-35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kern="1200" spc="-35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организацией, функционирующей в сфере профессиональной деятельности, организовывать и оптимизировать ее производственную деятельность на основе знания проблем отрасли и опыта их решения.</a:t>
                      </a: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spc="-35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методы управления организацией; способы достижения установленных целевых показателей.</a:t>
                      </a:r>
                      <a:r>
                        <a:rPr lang="ru-RU" sz="1100" kern="1200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baseline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spc="-35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применять методы управления организацией и оценивать эффективность их реализации.</a:t>
                      </a:r>
                      <a:r>
                        <a:rPr lang="ru-RU" sz="11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2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179388" y="620713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 b="1"/>
          </a:p>
          <a:p>
            <a:endParaRPr lang="ru-RU" altLang="ru-RU" b="1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476375" y="1917700"/>
            <a:ext cx="1295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179512" y="1268760"/>
            <a:ext cx="3889289" cy="313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>
              <a:lnSpc>
                <a:spcPct val="135000"/>
              </a:lnSpc>
              <a:spcBef>
                <a:spcPts val="600"/>
              </a:spcBef>
            </a:pPr>
            <a:r>
              <a:rPr lang="ru-RU" altLang="ru-RU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При разработке образовательных программ </a:t>
            </a:r>
            <a:endParaRPr lang="ru-RU" altLang="ru-RU" b="1" dirty="0" smtClean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pPr indent="0">
              <a:lnSpc>
                <a:spcPct val="135000"/>
              </a:lnSpc>
              <a:spcBef>
                <a:spcPts val="600"/>
              </a:spcBef>
              <a:buClr>
                <a:srgbClr val="0070C0"/>
              </a:buClr>
            </a:pPr>
            <a: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  <a:t>Организация </a:t>
            </a:r>
            <a:r>
              <a:rPr lang="ru-RU" alt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вправе </a:t>
            </a:r>
            <a: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</a:br>
            <a: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  <a:t>дополнить </a:t>
            </a:r>
            <a:r>
              <a:rPr lang="ru-RU" alt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набор </a:t>
            </a:r>
            <a: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</a:br>
            <a: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  <a:t>универсальных </a:t>
            </a:r>
            <a:r>
              <a:rPr lang="ru-RU" alt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компетенций, </a:t>
            </a:r>
            <a: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</a:br>
            <a: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  <a:t>базовых </a:t>
            </a:r>
            <a:r>
              <a:rPr lang="ru-RU" alt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компетенций </a:t>
            </a:r>
            <a: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</a:br>
            <a: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  <a:t>и общепрофессиональных компетенций </a:t>
            </a:r>
            <a:endParaRPr lang="ru-RU" altLang="ru-RU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991" y="1255025"/>
            <a:ext cx="4700184" cy="295230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654" y="4393402"/>
            <a:ext cx="8713825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  <a:spcBef>
                <a:spcPts val="600"/>
              </a:spcBef>
              <a:buClr>
                <a:srgbClr val="0070C0"/>
              </a:buClr>
            </a:pPr>
            <a: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  <a:t>и (или) набор </a:t>
            </a:r>
            <a:r>
              <a:rPr lang="ru-RU" dirty="0">
                <a:latin typeface="Montserrat"/>
              </a:rPr>
              <a:t>результатов достижений указанных компетенций</a:t>
            </a:r>
            <a:r>
              <a:rPr lang="ru-RU" dirty="0"/>
              <a:t> </a:t>
            </a:r>
            <a:r>
              <a:rPr lang="ru-RU" altLang="ru-RU" dirty="0" smtClean="0">
                <a:latin typeface="Montserrat" panose="00000500000000000000" pitchFamily="2" charset="-52"/>
                <a:cs typeface="Times New Roman" panose="02020603050405020304" pitchFamily="18" charset="0"/>
              </a:rPr>
              <a:t>с учетом направленности (профиля)/специализации образовательной программы, а также приоритетов научно-технологического развития Российской Федерации и плана мероприятий по реализации Стратегии научно-технологического развития Российской Федерации  </a:t>
            </a:r>
            <a:endParaRPr lang="ru-RU" altLang="ru-RU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179388" y="620713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 b="1"/>
          </a:p>
          <a:p>
            <a:endParaRPr lang="ru-RU" altLang="ru-RU" b="1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06538" y="1954213"/>
            <a:ext cx="1295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23570" name="Прямоугольник 10"/>
          <p:cNvSpPr>
            <a:spLocks noChangeArrowheads="1"/>
          </p:cNvSpPr>
          <p:nvPr/>
        </p:nvSpPr>
        <p:spPr bwMode="auto">
          <a:xfrm>
            <a:off x="0" y="62068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УСЛОВИЯМ РЕАЛИЗАЦИИ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ОБРАЗОВАТЕЛЬНЫХ ПРОГРАММ</a:t>
            </a:r>
            <a:endParaRPr lang="ru-RU" alt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1" name="Прямоугольник 11"/>
          <p:cNvSpPr>
            <a:spLocks noChangeArrowheads="1"/>
          </p:cNvSpPr>
          <p:nvPr/>
        </p:nvSpPr>
        <p:spPr bwMode="auto">
          <a:xfrm>
            <a:off x="251520" y="1268760"/>
            <a:ext cx="864096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Доля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педагогических работников Организации, участвующих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реализации образовательной программы и лиц, привлекаемых Организацией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 реализации образовательных программам на иных условиях (исходя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количества замещаемых ставок, приведенного к целочисленным значениям), ведущих научную и (или) учебно-методическую и (или) практическую работу, соответствующую профилю преподаваемой(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дисциплин(ы) (модуля(ей)), должна составлять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0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0"/>
            <a:endParaRPr lang="ru-RU" altLang="ru-RU" sz="12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23587" name="Прямоугольник 15"/>
          <p:cNvSpPr>
            <a:spLocks noChangeArrowheads="1"/>
          </p:cNvSpPr>
          <p:nvPr/>
        </p:nvSpPr>
        <p:spPr bwMode="auto">
          <a:xfrm>
            <a:off x="395536" y="4856680"/>
            <a:ext cx="8496944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Доля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педагогических работников Организации и лиц, привлекаемых к образовательной деятельности Организации на иных условиях (исходя из количества замещаемых ставок, приведенного к целочисленным значениям), имеющих ученую степень (в том числе ученую степень, признаваемую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Российской Федерации) и (или) ученое звание (в том числе ученое звание, признаваемое в Российской Федерации), должна составлять:</a:t>
            </a:r>
          </a:p>
          <a:p>
            <a:pPr indent="0"/>
            <a:endParaRPr lang="ru-RU" altLang="ru-RU" sz="12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35214"/>
              </p:ext>
            </p:extLst>
          </p:nvPr>
        </p:nvGraphicFramePr>
        <p:xfrm>
          <a:off x="395536" y="2636912"/>
          <a:ext cx="8424936" cy="494347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3789461414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60739449"/>
                    </a:ext>
                  </a:extLst>
                </a:gridCol>
              </a:tblGrid>
              <a:tr h="122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базового высшего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магистратура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5287846"/>
                  </a:ext>
                </a:extLst>
              </a:tr>
              <a:tr h="28098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менее 60%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менее 60%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88469024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3140968"/>
            <a:ext cx="864165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лиц, привлекаемых Организацией к реализации образовательной программы на иных условиях (исходя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количества замещаемых ставок, приведенного к целочисленным значениям), являющихся работниками иных организаций, осуществляющими трудовую деятельность в профессиональной сфере, соответствующей профессиональной деятельности, к которой готовятся выпускники (иметь стаж работы в данной профессиональной сфере не менее 3 лет), должна составлять: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313917"/>
              </p:ext>
            </p:extLst>
          </p:nvPr>
        </p:nvGraphicFramePr>
        <p:xfrm>
          <a:off x="395536" y="4293096"/>
          <a:ext cx="8424936" cy="541087"/>
        </p:xfrm>
        <a:graphic>
          <a:graphicData uri="http://schemas.openxmlformats.org/drawingml/2006/table">
            <a:tbl>
              <a:tblPr/>
              <a:tblGrid>
                <a:gridCol w="4248472">
                  <a:extLst>
                    <a:ext uri="{9D8B030D-6E8A-4147-A177-3AD203B41FA5}">
                      <a16:colId xmlns:a16="http://schemas.microsoft.com/office/drawing/2014/main" val="2022074397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3754309760"/>
                    </a:ext>
                  </a:extLst>
                </a:gridCol>
              </a:tblGrid>
              <a:tr h="142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базового высшего образования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магистратура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85455186"/>
                  </a:ext>
                </a:extLst>
              </a:tr>
              <a:tr h="3277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менее 5%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менее 5%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0576521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772551"/>
              </p:ext>
            </p:extLst>
          </p:nvPr>
        </p:nvGraphicFramePr>
        <p:xfrm>
          <a:off x="467544" y="6021288"/>
          <a:ext cx="8424936" cy="490728"/>
        </p:xfrm>
        <a:graphic>
          <a:graphicData uri="http://schemas.openxmlformats.org/drawingml/2006/table">
            <a:tbl>
              <a:tblPr/>
              <a:tblGrid>
                <a:gridCol w="4248472">
                  <a:extLst>
                    <a:ext uri="{9D8B030D-6E8A-4147-A177-3AD203B41FA5}">
                      <a16:colId xmlns:a16="http://schemas.microsoft.com/office/drawing/2014/main" val="1369949502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318248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базового высшего образования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магистратура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5594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менее 60%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менее 70%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364968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179388" y="620713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  <a:p>
            <a:endParaRPr lang="ru-RU" altLang="ru-RU" b="1"/>
          </a:p>
          <a:p>
            <a:endParaRPr lang="ru-RU" altLang="ru-RU" b="1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506538" y="1954213"/>
            <a:ext cx="1295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24580" name="Прямоугольник 1"/>
          <p:cNvSpPr>
            <a:spLocks noChangeArrowheads="1"/>
          </p:cNvSpPr>
          <p:nvPr/>
        </p:nvSpPr>
        <p:spPr bwMode="auto">
          <a:xfrm>
            <a:off x="498607" y="1772816"/>
            <a:ext cx="8249857" cy="307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педагогическим работникам с учеными степенями и (или) учеными званиями приравниваются лица без ученых степеней и званий, имеющие профильное высшее образование, опыт службы на судах в области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с объектами профессиональной деятельности, соответствующими образовательной программе, не менее 5 лет, профессиональный диплом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ниже старшего помощника капитана, второго механика, электромеханика или имеющие государственные награды, или государственные (отраслевые) почетные звания, или государственные премии.</a:t>
            </a:r>
          </a:p>
          <a:p>
            <a:pPr indent="0" algn="just">
              <a:lnSpc>
                <a:spcPct val="120000"/>
              </a:lnSpc>
            </a:pPr>
            <a:endParaRPr lang="ru-RU" altLang="ru-RU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</TotalTime>
  <Words>1205</Words>
  <Application>Microsoft Office PowerPoint</Application>
  <PresentationFormat>Экран (4:3)</PresentationFormat>
  <Paragraphs>227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Constantia</vt:lpstr>
      <vt:lpstr>Montserrat</vt:lpstr>
      <vt:lpstr>Montserrat SemiBold</vt:lpstr>
      <vt:lpstr>Times New Roman</vt:lpstr>
      <vt:lpstr>Wingdings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С.О. Барышников    Председатель Федерального учебно-методического объединения в системе высшего образования по укрупненной группе  специальностей и направлений подготовки   26.00.00 Техника и технологии кораблестроения и водного транспорта   Председатель Федерального учебно-методического объединения в системе среднего профессионального образования по укрупненной группе  профессий и специальностей 26.00.00 Техника и технологии кораблестроения и водного транспорта  Ректор ФГБОУ ВО «Государственный университет морского и  речного флота им. адм. С.О. Макарова», д.т.н., профессор</dc:title>
  <dc:creator>Алексеева</dc:creator>
  <cp:lastModifiedBy>Лаврентьева</cp:lastModifiedBy>
  <cp:revision>314</cp:revision>
  <dcterms:created xsi:type="dcterms:W3CDTF">2016-04-12T12:59:50Z</dcterms:created>
  <dcterms:modified xsi:type="dcterms:W3CDTF">2023-09-21T09:29:12Z</dcterms:modified>
</cp:coreProperties>
</file>