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66" r:id="rId3"/>
    <p:sldId id="267" r:id="rId4"/>
    <p:sldId id="268" r:id="rId5"/>
    <p:sldId id="269" r:id="rId6"/>
    <p:sldId id="27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1" r:id="rId18"/>
    <p:sldId id="272" r:id="rId19"/>
    <p:sldId id="273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73C95-1BAC-4F5E-8503-946225F6C9EF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E3562-42D3-4A44-87C0-358275BD7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ED1E-6DE4-4EC6-41AE-71F739F3B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EE46B-E642-D850-87A3-5DA7B160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AACF6-7354-D92A-1F78-E0172C00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FDF-A652-42F6-A128-3D3B6051A113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56986-4B16-4CD7-940D-AC0467AE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14104-B9CC-AE40-27DF-28359EC5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7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22562-37B2-1338-D4C4-7815AAB8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2A5FD5-0A6E-2E9D-B34F-328C9E65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EC8D0-489C-A332-E68C-FE11FE76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2DBB-2872-4BA3-ABDD-BD468BAA7332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28E95-4D2D-0384-9A7B-DE7D8B06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99F6A-3537-D2EA-6F1C-E953D0F2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364598-54B4-9875-243B-C369C289F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13DE9C-4836-CD5B-287B-8ED36501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28982-731E-072B-A348-DB3E6371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04A3-E240-43D9-97AC-B56816E985D0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8E011-94AD-9247-E016-E23E9A85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A41A0-3020-CBA1-0C55-259F7395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D65E4-62BA-78A6-950D-88B080F0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67CE6-2E8B-04CB-1423-4498C582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A3442-082A-5736-95A8-9C30F0FC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32D5-2733-4C05-9069-D73CBC27DD58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F649E-61B1-9A9A-B594-83DBD4C4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4428A-E516-5012-29E5-BE5CA403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267B6-4D3F-7715-C235-DDF38C5D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FB6F0-AE30-2431-CB9E-3721F3FB3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FFF37-BE23-48E8-842A-EFAE685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598A-067D-4E46-AE20-4C2D3B47A246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F82BC-D116-DD05-031F-C56151B4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44660F-7DF5-528F-1342-E076AD01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1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065F-50E5-46EF-0E30-831F21BC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3ECEA-EED6-6867-6B04-5A5920CF2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F7D35-B25D-B3D7-36B1-5BA2F0ED2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202AB9-C319-E40C-377B-C53FCC12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D95A-0C51-42A7-8475-9D17CB4AF9F8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A296B-C6F2-1370-4435-C8F49C5A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546BC0-8B07-0976-88BE-83CD7A46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CB249-F874-06DA-336C-DED01481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46133-BB2E-6E21-4C71-7124F455F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29512-2746-D82E-D9EA-5D2F0722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B4677D-8714-70DF-6B59-569B14357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573271-2DF5-5DE1-23F0-EF831DAA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8D1F8D-EB7E-6CE1-0EA6-E7979FB4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0313-14C4-4C8C-8915-9A097AEA8C07}" type="datetime1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287A32-EE47-342D-7A9E-8ACC9C96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D96-7D1E-0890-5954-7EEDDBBD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2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334DC-A1D8-DD5E-558A-6EC867BD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140FB6-8699-4EB2-AF3C-9DEF93C8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DAD2-4AC4-40A8-8DF1-CA2F32C7013B}" type="datetime1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C6AE97-5C4F-7531-F2D4-F9158707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4C39CD-A637-85C0-443B-A13A82C3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FADC7E-A491-D174-90EB-35C2CFA7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891-72F6-4644-BFEF-0A8EC96A2C52}" type="datetime1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7F3058-9352-4D93-F01A-22E43A06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0646C-C765-3D03-B85C-2AB97CC7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9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474AE-5764-F7A4-09C5-ABA1FF62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CBCE3F-6E76-8E02-5B29-01CC7444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F33323-BCC6-A5DC-002C-92C9D980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98DC46-FDC3-538E-289F-93AD8E38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BBA7-05C1-45DA-B5E4-07D960FFC044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E330E2-9E30-AE08-DEFE-34B1BFC5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F4F7D5-0CAB-E7E2-F1D5-34E5D889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A270B-66FE-43CA-1BCB-6219F040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BE3783-63A8-BAF2-16D6-2C269B5EC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D6B945-8FD3-E71E-2724-CEDEF192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EB489-0468-DD3B-23EC-3F3A6097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3727-3E98-470C-9809-D89265DE0ECA}" type="datetime1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5E2BB-1692-5C4F-FEE7-75D97F4C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B779DC-BCF6-F119-CED3-F1134A2D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5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E271A-3227-0C20-9482-A0BBD325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AB8210-691E-9FC6-386B-E02749E5A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6DD0F-7800-7875-DE7C-6ECA3D929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B205-9FC2-422A-B4C8-24C0D4D9A73A}" type="datetime1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B28C06-8BED-C7D0-E593-FABB67E8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32122-E3C1-0A04-81C8-890C9E4E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0944-F73D-401F-AF9C-6D9B3F71B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DE271-26C0-B7AA-9106-9B15BFFC7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разработки модели базового высшего образования по программам направления 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авиационных и ракетных двигателей»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9A4B57-4F6D-E6BD-8032-8D47B1D96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3081"/>
            <a:ext cx="9144000" cy="989153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</a:p>
          <a:p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Козорез, </a:t>
            </a:r>
            <a:r>
              <a:rPr lang="ru-RU" sz="1800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 Монахова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Е.А. Долгова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78783C-732F-52B4-8CB8-FBC1BDC3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Требования к структуре и объему образовательной программы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91BA18-E918-40DE-6A9A-A5DC01B6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120" y="1329106"/>
            <a:ext cx="4914900" cy="704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A7D58-D011-2AAD-0801-681706FD6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5" y="2149028"/>
            <a:ext cx="4857750" cy="3533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6304D-884C-6804-2D50-7AEAFB8E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010" y="4289024"/>
            <a:ext cx="4829175" cy="1571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B2387E-642F-B684-F5E7-169854321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639" y="6000956"/>
            <a:ext cx="4752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Требования к структуре и объему образовательной программы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091A84-2442-AF7F-74D1-3237E5ED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5" y="1413162"/>
            <a:ext cx="4876800" cy="2133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BA1CCF-6E30-A58A-4CFD-70DB3EF4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0" y="4234439"/>
            <a:ext cx="4981575" cy="1724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D4554D-D3CA-B636-32ED-10AD6F420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76" y="1413162"/>
            <a:ext cx="4867275" cy="1114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251B67-2FED-BFB8-E0E8-220896234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527" y="2617290"/>
            <a:ext cx="4606172" cy="17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Требования к результатам освоения образовательной программы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464777-AE41-7ED8-7DC9-F6120AF21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97" y="2615617"/>
            <a:ext cx="5044806" cy="14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Требования к результатам освоения образовательной программы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B1A0A8-F890-4CA5-689E-E7D334DC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3" y="1402877"/>
            <a:ext cx="4174101" cy="4333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D42C8C-F8D5-E88A-46AC-1BBF5AA5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514" y="1402877"/>
            <a:ext cx="3189588" cy="52271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A86EC-03A4-224F-4C6E-F8B8422E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02" y="1923646"/>
            <a:ext cx="4819650" cy="342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E6910-F998-E14B-F253-846913F7F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02" y="2690033"/>
            <a:ext cx="4848225" cy="9048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C83994-7D80-45CE-0CFB-CB83F2AE5A7A}"/>
              </a:ext>
            </a:extLst>
          </p:cNvPr>
          <p:cNvSpPr/>
          <p:nvPr/>
        </p:nvSpPr>
        <p:spPr>
          <a:xfrm>
            <a:off x="8093675" y="2690033"/>
            <a:ext cx="2153261" cy="175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FF9D33-8A05-8C47-8EA3-050A6B761E14}"/>
              </a:ext>
            </a:extLst>
          </p:cNvPr>
          <p:cNvSpPr/>
          <p:nvPr/>
        </p:nvSpPr>
        <p:spPr>
          <a:xfrm>
            <a:off x="8093675" y="1923645"/>
            <a:ext cx="2445493" cy="1502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3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Характеристика образовательной программы БВО по направлению </a:t>
            </a:r>
          </a:p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авиационных и ракетных двигателей»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29EE42-7829-2591-69B7-594A8104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8" y="1413162"/>
            <a:ext cx="4829175" cy="904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E12B5-DCCC-BA0E-442A-F6955914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9" y="2449224"/>
            <a:ext cx="4867275" cy="742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84369B-86C5-89F5-621C-5F3DA223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08" y="3323361"/>
            <a:ext cx="4829175" cy="26193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21E4F3-9D94-A795-5FE1-85B490711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889" y="4397310"/>
            <a:ext cx="4857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Характеристика образовательной программы БВО по направлению </a:t>
            </a:r>
          </a:p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авиационных и ракетных двигателей»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251D7-518F-0E9B-128D-35920E6F2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86" y="1726998"/>
            <a:ext cx="4819650" cy="1438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60EF1-3420-33A3-EB66-38A2AD3C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780" y="3479109"/>
            <a:ext cx="4800600" cy="1647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3E028B-9DED-4F63-B985-54A7331DC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80" y="5047661"/>
            <a:ext cx="49434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3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Характеристика образовательной программы БВО по направлению </a:t>
            </a:r>
          </a:p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авиационных и ракетных двигателей»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387DA-69E1-01C2-934A-2D95BCA7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0" y="1413162"/>
            <a:ext cx="4762500" cy="1743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03BF55-E484-6C3C-5AF4-AC22957F0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3406"/>
            <a:ext cx="3924300" cy="3000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3E708D-D875-98B6-2CF4-DF8C9622C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235" y="2601798"/>
            <a:ext cx="4889829" cy="7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383356" y="958381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студента при обучении по направлению «Проектирование авиационных и ракетных двигателей»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5072C-D88D-7DDF-5DA0-DFD4AF175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18" y="1584559"/>
            <a:ext cx="9219414" cy="51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383356" y="958381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направления «Проектирование авиационных и ракетных двигателей»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25AC0C-34F4-08B2-B311-731656CC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48" y="1573451"/>
            <a:ext cx="11143703" cy="50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383356" y="958381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 направления «Проектирование авиационных и ракетных двигателей»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23D059-922C-43D4-AB01-923F16B0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71" y="1328321"/>
            <a:ext cx="10360058" cy="544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9A1513-35C3-1303-444D-6212A64B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2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5C7F52-2E81-4F69-FDC8-63EFD2265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66" y="1393496"/>
            <a:ext cx="3477578" cy="4658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35A0BA-F825-8B4A-FD1B-E9D827A30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98" y="1502106"/>
            <a:ext cx="4444069" cy="4554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F1AEE3-1D48-BF87-8CEE-521FB18B7623}"/>
              </a:ext>
            </a:extLst>
          </p:cNvPr>
          <p:cNvSpPr/>
          <p:nvPr/>
        </p:nvSpPr>
        <p:spPr>
          <a:xfrm>
            <a:off x="6334812" y="3544160"/>
            <a:ext cx="4298623" cy="531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6F09DD-6BBB-C72E-A569-C14C69D5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2521AC-525A-8217-48A1-E32A6300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892393"/>
            <a:ext cx="11425287" cy="520769"/>
          </a:xfrm>
        </p:spPr>
        <p:txBody>
          <a:bodyPr>
            <a:normAutofit/>
          </a:bodyPr>
          <a:lstStyle/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уровневой системы высшего образования в МАИ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1E8D37-7A4A-7FD9-6565-1D8486B20A73}"/>
              </a:ext>
            </a:extLst>
          </p:cNvPr>
          <p:cNvGrpSpPr/>
          <p:nvPr/>
        </p:nvGrpSpPr>
        <p:grpSpPr>
          <a:xfrm>
            <a:off x="1230480" y="2356700"/>
            <a:ext cx="9893149" cy="4040139"/>
            <a:chOff x="1230480" y="1897560"/>
            <a:chExt cx="10469520" cy="449928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040E82AD-B10C-66CF-431C-E90840FA1641}"/>
                </a:ext>
              </a:extLst>
            </p:cNvPr>
            <p:cNvSpPr/>
            <p:nvPr/>
          </p:nvSpPr>
          <p:spPr>
            <a:xfrm>
              <a:off x="3300480" y="5364000"/>
              <a:ext cx="7503120" cy="993960"/>
            </a:xfrm>
            <a:prstGeom prst="rect">
              <a:avLst/>
            </a:prstGeom>
            <a:solidFill>
              <a:srgbClr val="0092D3">
                <a:alpha val="18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Прямая соединительная линия 3">
              <a:extLst>
                <a:ext uri="{FF2B5EF4-FFF2-40B4-BE49-F238E27FC236}">
                  <a16:creationId xmlns:a16="http://schemas.microsoft.com/office/drawing/2014/main" id="{8BD6AA55-2372-1E70-5019-AFF1652E4C7B}"/>
                </a:ext>
              </a:extLst>
            </p:cNvPr>
            <p:cNvSpPr/>
            <p:nvPr/>
          </p:nvSpPr>
          <p:spPr>
            <a:xfrm>
              <a:off x="1509840" y="1897560"/>
              <a:ext cx="10185840" cy="360"/>
            </a:xfrm>
            <a:prstGeom prst="line">
              <a:avLst/>
            </a:prstGeom>
            <a:ln w="9525">
              <a:solidFill>
                <a:srgbClr val="A6A6A6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Прямая соединительная линия 4">
              <a:extLst>
                <a:ext uri="{FF2B5EF4-FFF2-40B4-BE49-F238E27FC236}">
                  <a16:creationId xmlns:a16="http://schemas.microsoft.com/office/drawing/2014/main" id="{3D84285A-EF30-5642-C4AE-BF71A80D63DA}"/>
                </a:ext>
              </a:extLst>
            </p:cNvPr>
            <p:cNvSpPr/>
            <p:nvPr/>
          </p:nvSpPr>
          <p:spPr>
            <a:xfrm>
              <a:off x="1509840" y="6372000"/>
              <a:ext cx="10185840" cy="360"/>
            </a:xfrm>
            <a:prstGeom prst="line">
              <a:avLst/>
            </a:prstGeom>
            <a:ln w="9525">
              <a:solidFill>
                <a:srgbClr val="A6A6A6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Прямая соединительная линия 5">
              <a:extLst>
                <a:ext uri="{FF2B5EF4-FFF2-40B4-BE49-F238E27FC236}">
                  <a16:creationId xmlns:a16="http://schemas.microsoft.com/office/drawing/2014/main" id="{10E799EC-A895-ED45-A97C-2216FC764DAF}"/>
                </a:ext>
              </a:extLst>
            </p:cNvPr>
            <p:cNvSpPr/>
            <p:nvPr/>
          </p:nvSpPr>
          <p:spPr>
            <a:xfrm>
              <a:off x="2673000" y="5355000"/>
              <a:ext cx="9027000" cy="360"/>
            </a:xfrm>
            <a:prstGeom prst="line">
              <a:avLst/>
            </a:prstGeom>
            <a:ln w="9525">
              <a:solidFill>
                <a:srgbClr val="A6A6A6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Прямая соединительная линия 6">
              <a:extLst>
                <a:ext uri="{FF2B5EF4-FFF2-40B4-BE49-F238E27FC236}">
                  <a16:creationId xmlns:a16="http://schemas.microsoft.com/office/drawing/2014/main" id="{B2740169-0E88-771A-41CB-A7CE1646EEEE}"/>
                </a:ext>
              </a:extLst>
            </p:cNvPr>
            <p:cNvSpPr/>
            <p:nvPr/>
          </p:nvSpPr>
          <p:spPr>
            <a:xfrm>
              <a:off x="1509840" y="3320280"/>
              <a:ext cx="10185840" cy="360"/>
            </a:xfrm>
            <a:prstGeom prst="line">
              <a:avLst/>
            </a:prstGeom>
            <a:ln w="9525">
              <a:solidFill>
                <a:srgbClr val="A6A6A6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Прямоугольник 7">
              <a:extLst>
                <a:ext uri="{FF2B5EF4-FFF2-40B4-BE49-F238E27FC236}">
                  <a16:creationId xmlns:a16="http://schemas.microsoft.com/office/drawing/2014/main" id="{C7BD7E6D-DFF8-A681-9429-6F8B587C7511}"/>
                </a:ext>
              </a:extLst>
            </p:cNvPr>
            <p:cNvSpPr/>
            <p:nvPr/>
          </p:nvSpPr>
          <p:spPr>
            <a:xfrm>
              <a:off x="1272960" y="3614400"/>
              <a:ext cx="1654920" cy="474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5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7-й уровень</a:t>
              </a: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11" name="Прямоугольник 8">
              <a:extLst>
                <a:ext uri="{FF2B5EF4-FFF2-40B4-BE49-F238E27FC236}">
                  <a16:creationId xmlns:a16="http://schemas.microsoft.com/office/drawing/2014/main" id="{725C1564-3F2D-FF89-84DC-8F06BC39A9D8}"/>
                </a:ext>
              </a:extLst>
            </p:cNvPr>
            <p:cNvSpPr/>
            <p:nvPr/>
          </p:nvSpPr>
          <p:spPr>
            <a:xfrm>
              <a:off x="1242000" y="5125320"/>
              <a:ext cx="1655280" cy="4705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5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6-й уровень</a:t>
              </a: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12" name="Прямоугольник 10">
              <a:extLst>
                <a:ext uri="{FF2B5EF4-FFF2-40B4-BE49-F238E27FC236}">
                  <a16:creationId xmlns:a16="http://schemas.microsoft.com/office/drawing/2014/main" id="{75E2CB99-AAD7-555D-39AA-4AE6CAA075FA}"/>
                </a:ext>
              </a:extLst>
            </p:cNvPr>
            <p:cNvSpPr/>
            <p:nvPr/>
          </p:nvSpPr>
          <p:spPr>
            <a:xfrm>
              <a:off x="1230480" y="2218320"/>
              <a:ext cx="1655280" cy="422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5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8-й уровень</a:t>
              </a:r>
              <a:endParaRPr lang="ru-RU" sz="1500" b="0" strike="noStrike" spc="-1">
                <a:latin typeface="Arial"/>
              </a:endParaRPr>
            </a:p>
          </p:txBody>
        </p:sp>
        <p:sp>
          <p:nvSpPr>
            <p:cNvPr id="13" name="Прямоугольник 11">
              <a:extLst>
                <a:ext uri="{FF2B5EF4-FFF2-40B4-BE49-F238E27FC236}">
                  <a16:creationId xmlns:a16="http://schemas.microsoft.com/office/drawing/2014/main" id="{60A4F08E-21DF-6981-E466-2FAC868F2347}"/>
                </a:ext>
              </a:extLst>
            </p:cNvPr>
            <p:cNvSpPr/>
            <p:nvPr/>
          </p:nvSpPr>
          <p:spPr>
            <a:xfrm>
              <a:off x="7388640" y="3316320"/>
              <a:ext cx="1633680" cy="1020960"/>
            </a:xfrm>
            <a:prstGeom prst="rect">
              <a:avLst/>
            </a:prstGeom>
            <a:solidFill>
              <a:srgbClr val="4CB7BD"/>
            </a:solidFill>
            <a:ln w="12700">
              <a:solidFill>
                <a:srgbClr val="4CB7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СВО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2 года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4" name="Прямоугольник 12">
              <a:extLst>
                <a:ext uri="{FF2B5EF4-FFF2-40B4-BE49-F238E27FC236}">
                  <a16:creationId xmlns:a16="http://schemas.microsoft.com/office/drawing/2014/main" id="{14303393-11CB-BAF9-B132-C20591E13C98}"/>
                </a:ext>
              </a:extLst>
            </p:cNvPr>
            <p:cNvSpPr/>
            <p:nvPr/>
          </p:nvSpPr>
          <p:spPr>
            <a:xfrm>
              <a:off x="9192240" y="4338360"/>
              <a:ext cx="1634040" cy="2032560"/>
            </a:xfrm>
            <a:prstGeom prst="rect">
              <a:avLst/>
            </a:prstGeom>
            <a:solidFill>
              <a:srgbClr val="0092D3"/>
            </a:solidFill>
            <a:ln w="12700">
              <a:solidFill>
                <a:srgbClr val="0092D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БВО 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(ИНЖЕНЕР)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4 года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5" name="Прямоугольник 13">
              <a:extLst>
                <a:ext uri="{FF2B5EF4-FFF2-40B4-BE49-F238E27FC236}">
                  <a16:creationId xmlns:a16="http://schemas.microsoft.com/office/drawing/2014/main" id="{76C2C84E-13EE-299A-1958-EA72D04DD6EA}"/>
                </a:ext>
              </a:extLst>
            </p:cNvPr>
            <p:cNvSpPr/>
            <p:nvPr/>
          </p:nvSpPr>
          <p:spPr>
            <a:xfrm>
              <a:off x="3300480" y="3854160"/>
              <a:ext cx="1633680" cy="2542680"/>
            </a:xfrm>
            <a:prstGeom prst="rect">
              <a:avLst/>
            </a:prstGeom>
            <a:solidFill>
              <a:srgbClr val="0092D3"/>
            </a:solidFill>
            <a:ln w="12700">
              <a:solidFill>
                <a:srgbClr val="0092D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БВО 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(ИНЖЕНЕР)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5– 5,5 лет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6" name="Прямоугольник 14">
              <a:extLst>
                <a:ext uri="{FF2B5EF4-FFF2-40B4-BE49-F238E27FC236}">
                  <a16:creationId xmlns:a16="http://schemas.microsoft.com/office/drawing/2014/main" id="{392FBA81-A0CF-D352-EFB5-F2B951EDE442}"/>
                </a:ext>
              </a:extLst>
            </p:cNvPr>
            <p:cNvSpPr/>
            <p:nvPr/>
          </p:nvSpPr>
          <p:spPr>
            <a:xfrm>
              <a:off x="5345640" y="3859200"/>
              <a:ext cx="1588680" cy="506880"/>
            </a:xfrm>
            <a:prstGeom prst="rect">
              <a:avLst/>
            </a:prstGeom>
            <a:solidFill>
              <a:srgbClr val="4CB7BD"/>
            </a:solidFill>
            <a:ln w="12700">
              <a:solidFill>
                <a:srgbClr val="4CB7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СВО</a:t>
              </a:r>
              <a:endParaRPr lang="ru-RU" sz="16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6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1 год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17" name="Прямоугольник 15">
              <a:extLst>
                <a:ext uri="{FF2B5EF4-FFF2-40B4-BE49-F238E27FC236}">
                  <a16:creationId xmlns:a16="http://schemas.microsoft.com/office/drawing/2014/main" id="{90365F8A-E95E-2C46-DE03-95DEC3E9060B}"/>
                </a:ext>
              </a:extLst>
            </p:cNvPr>
            <p:cNvSpPr/>
            <p:nvPr/>
          </p:nvSpPr>
          <p:spPr>
            <a:xfrm>
              <a:off x="3300480" y="1897560"/>
              <a:ext cx="7503120" cy="1094040"/>
            </a:xfrm>
            <a:prstGeom prst="rect">
              <a:avLst/>
            </a:prstGeom>
            <a:solidFill>
              <a:srgbClr val="822484"/>
            </a:solidFill>
            <a:ln w="12700">
              <a:solidFill>
                <a:srgbClr val="82248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8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АСПИРАНТУРА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800" b="1" strike="noStrike" spc="-1">
                  <a:solidFill>
                    <a:srgbClr val="FFFFFF"/>
                  </a:solidFill>
                  <a:latin typeface="Times New Roman"/>
                  <a:ea typeface="Arial"/>
                </a:rPr>
                <a:t>3-4 года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F2F9F988-6F36-CC2D-F32C-1468DA78D6CC}"/>
                </a:ext>
              </a:extLst>
            </p:cNvPr>
            <p:cNvSpPr/>
            <p:nvPr/>
          </p:nvSpPr>
          <p:spPr>
            <a:xfrm>
              <a:off x="7581240" y="4333320"/>
              <a:ext cx="116964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2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Отдельная специализация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19" name="Прямая соединительная линия 19">
              <a:extLst>
                <a:ext uri="{FF2B5EF4-FFF2-40B4-BE49-F238E27FC236}">
                  <a16:creationId xmlns:a16="http://schemas.microsoft.com/office/drawing/2014/main" id="{FE1BEEE1-AA19-E9CA-7DEE-9CF5D3EF24DF}"/>
                </a:ext>
              </a:extLst>
            </p:cNvPr>
            <p:cNvSpPr/>
            <p:nvPr/>
          </p:nvSpPr>
          <p:spPr>
            <a:xfrm>
              <a:off x="1528200" y="4353120"/>
              <a:ext cx="10137600" cy="360"/>
            </a:xfrm>
            <a:prstGeom prst="line">
              <a:avLst/>
            </a:prstGeom>
            <a:ln w="9525">
              <a:solidFill>
                <a:srgbClr val="A6A6A6"/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Название 3">
              <a:extLst>
                <a:ext uri="{FF2B5EF4-FFF2-40B4-BE49-F238E27FC236}">
                  <a16:creationId xmlns:a16="http://schemas.microsoft.com/office/drawing/2014/main" id="{054B5BA8-069F-E06C-523D-5541B6F84010}"/>
                </a:ext>
              </a:extLst>
            </p:cNvPr>
            <p:cNvSpPr/>
            <p:nvPr/>
          </p:nvSpPr>
          <p:spPr>
            <a:xfrm>
              <a:off x="9169560" y="5585760"/>
              <a:ext cx="1634040" cy="33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541CAA0-B810-3E42-53B4-746F24BAAC20}"/>
                </a:ext>
              </a:extLst>
            </p:cNvPr>
            <p:cNvSpPr/>
            <p:nvPr/>
          </p:nvSpPr>
          <p:spPr>
            <a:xfrm>
              <a:off x="5802480" y="5536080"/>
              <a:ext cx="2334240" cy="51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4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Первые 2 курса - унифицированный УП</a:t>
              </a:r>
              <a:endParaRPr lang="ru-RU" sz="1400" b="0" strike="noStrike" spc="-1">
                <a:latin typeface="Arial"/>
              </a:endParaRPr>
            </a:p>
          </p:txBody>
        </p:sp>
        <p:sp>
          <p:nvSpPr>
            <p:cNvPr id="22" name="Прямая со стрелкой 22">
              <a:extLst>
                <a:ext uri="{FF2B5EF4-FFF2-40B4-BE49-F238E27FC236}">
                  <a16:creationId xmlns:a16="http://schemas.microsoft.com/office/drawing/2014/main" id="{E019C8D7-78A2-4539-C22A-A6EEBF1FD65D}"/>
                </a:ext>
              </a:extLst>
            </p:cNvPr>
            <p:cNvSpPr/>
            <p:nvPr/>
          </p:nvSpPr>
          <p:spPr>
            <a:xfrm flipV="1">
              <a:off x="8206200" y="3000960"/>
              <a:ext cx="360" cy="312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7030A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Прямая со стрелкой 23">
              <a:extLst>
                <a:ext uri="{FF2B5EF4-FFF2-40B4-BE49-F238E27FC236}">
                  <a16:creationId xmlns:a16="http://schemas.microsoft.com/office/drawing/2014/main" id="{E7208051-DB43-1280-45A1-3CC82E280CCF}"/>
                </a:ext>
              </a:extLst>
            </p:cNvPr>
            <p:cNvSpPr/>
            <p:nvPr/>
          </p:nvSpPr>
          <p:spPr>
            <a:xfrm>
              <a:off x="4901040" y="4031280"/>
              <a:ext cx="44280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F1C1DD7-1435-B132-0C2A-AC0967138FB2}"/>
                </a:ext>
              </a:extLst>
            </p:cNvPr>
            <p:cNvSpPr/>
            <p:nvPr/>
          </p:nvSpPr>
          <p:spPr>
            <a:xfrm>
              <a:off x="5336280" y="4336200"/>
              <a:ext cx="1405080" cy="63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</a:tabLst>
              </a:pPr>
              <a:r>
                <a:rPr lang="ru-RU" sz="1200" b="0" i="1" strike="noStrike" spc="-1">
                  <a:solidFill>
                    <a:srgbClr val="000000"/>
                  </a:solidFill>
                  <a:latin typeface="Times New Roman"/>
                  <a:ea typeface="Arial"/>
                </a:rPr>
                <a:t>Специализация по тематически близкому профилю</a:t>
              </a:r>
              <a:endParaRPr lang="ru-RU" sz="1200" b="0" strike="noStrike" spc="-1">
                <a:latin typeface="Arial"/>
              </a:endParaRPr>
            </a:p>
          </p:txBody>
        </p:sp>
        <p:sp>
          <p:nvSpPr>
            <p:cNvPr id="25" name="Прямая со стрелкой 25">
              <a:extLst>
                <a:ext uri="{FF2B5EF4-FFF2-40B4-BE49-F238E27FC236}">
                  <a16:creationId xmlns:a16="http://schemas.microsoft.com/office/drawing/2014/main" id="{0AF96A6F-B000-691C-CEBD-A329E78605E6}"/>
                </a:ext>
              </a:extLst>
            </p:cNvPr>
            <p:cNvSpPr/>
            <p:nvPr/>
          </p:nvSpPr>
          <p:spPr>
            <a:xfrm flipV="1">
              <a:off x="6162480" y="3008160"/>
              <a:ext cx="36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7030A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Прямая со стрелкой 26">
              <a:extLst>
                <a:ext uri="{FF2B5EF4-FFF2-40B4-BE49-F238E27FC236}">
                  <a16:creationId xmlns:a16="http://schemas.microsoft.com/office/drawing/2014/main" id="{806333D0-60D9-296F-6D73-4DB576E824B7}"/>
                </a:ext>
              </a:extLst>
            </p:cNvPr>
            <p:cNvSpPr/>
            <p:nvPr/>
          </p:nvSpPr>
          <p:spPr>
            <a:xfrm flipV="1">
              <a:off x="4117680" y="3025800"/>
              <a:ext cx="360" cy="825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7030A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Соединительная линия уступом 27">
              <a:extLst>
                <a:ext uri="{FF2B5EF4-FFF2-40B4-BE49-F238E27FC236}">
                  <a16:creationId xmlns:a16="http://schemas.microsoft.com/office/drawing/2014/main" id="{4E79ADAA-E0A0-9969-E5B3-ED6CB82C9AE4}"/>
                </a:ext>
              </a:extLst>
            </p:cNvPr>
            <p:cNvSpPr/>
            <p:nvPr/>
          </p:nvSpPr>
          <p:spPr>
            <a:xfrm rot="16200000" flipV="1">
              <a:off x="9165960" y="3491640"/>
              <a:ext cx="702360" cy="984240"/>
            </a:xfrm>
            <a:prstGeom prst="bentConnector2">
              <a:avLst/>
            </a:prstGeom>
            <a:noFill/>
            <a:ln w="19050"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Соединительная линия уступом 29">
              <a:extLst>
                <a:ext uri="{FF2B5EF4-FFF2-40B4-BE49-F238E27FC236}">
                  <a16:creationId xmlns:a16="http://schemas.microsoft.com/office/drawing/2014/main" id="{8FFA25E6-C5BE-5578-B713-F7736A15B373}"/>
                </a:ext>
              </a:extLst>
            </p:cNvPr>
            <p:cNvSpPr/>
            <p:nvPr/>
          </p:nvSpPr>
          <p:spPr>
            <a:xfrm flipV="1">
              <a:off x="4287600" y="3566880"/>
              <a:ext cx="3100320" cy="256680"/>
            </a:xfrm>
            <a:prstGeom prst="bentConnector3">
              <a:avLst>
                <a:gd name="adj1" fmla="val 394"/>
              </a:avLst>
            </a:prstGeom>
            <a:noFill/>
            <a:ln w="19050"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0" name="TextBox 9">
            <a:extLst>
              <a:ext uri="{FF2B5EF4-FFF2-40B4-BE49-F238E27FC236}">
                <a16:creationId xmlns:a16="http://schemas.microsoft.com/office/drawing/2014/main" id="{FB44CE73-9F56-C058-8874-5BE6B97C1A73}"/>
              </a:ext>
            </a:extLst>
          </p:cNvPr>
          <p:cNvSpPr/>
          <p:nvPr/>
        </p:nvSpPr>
        <p:spPr>
          <a:xfrm>
            <a:off x="1098830" y="1701836"/>
            <a:ext cx="149475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Уровень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квалификации</a:t>
            </a:r>
            <a:endParaRPr lang="ru-RU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7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C37D4-0D5E-87B4-2F3E-672851DA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0944-F73D-401F-AF9C-6D9B3F71B2A5}" type="slidenum">
              <a:rPr lang="ru-RU" smtClean="0"/>
              <a:t>4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29210B-3E36-D980-DD11-A67A2E560305}"/>
              </a:ext>
            </a:extLst>
          </p:cNvPr>
          <p:cNvSpPr/>
          <p:nvPr/>
        </p:nvSpPr>
        <p:spPr>
          <a:xfrm>
            <a:off x="753836" y="1563087"/>
            <a:ext cx="5200650" cy="496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24.05.01 «Проектирование, производство и эксплуатация ракет и ракетно-космических комплексов»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5AE7B1-B452-7544-0748-E03114C32D39}"/>
              </a:ext>
            </a:extLst>
          </p:cNvPr>
          <p:cNvSpPr/>
          <p:nvPr/>
        </p:nvSpPr>
        <p:spPr>
          <a:xfrm>
            <a:off x="772886" y="2140618"/>
            <a:ext cx="5200650" cy="531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24.05.02 «Проектирование авиационных и ракетных двигателей»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308356-DA48-791E-FA92-BDA4B261B893}"/>
              </a:ext>
            </a:extLst>
          </p:cNvPr>
          <p:cNvSpPr/>
          <p:nvPr/>
        </p:nvSpPr>
        <p:spPr>
          <a:xfrm>
            <a:off x="772886" y="2750749"/>
            <a:ext cx="5200650" cy="349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24.05.03 «Испытание летательных  аппаратов»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0600BB-B968-5A1F-5B08-041DE74BFA7C}"/>
              </a:ext>
            </a:extLst>
          </p:cNvPr>
          <p:cNvSpPr/>
          <p:nvPr/>
        </p:nvSpPr>
        <p:spPr>
          <a:xfrm>
            <a:off x="772886" y="3166498"/>
            <a:ext cx="5200650" cy="535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24.05.05 «Интегрированные системы летательных аппаратов»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DDCBF9-1E98-AFA8-28C0-EB9E9844DD1D}"/>
              </a:ext>
            </a:extLst>
          </p:cNvPr>
          <p:cNvSpPr/>
          <p:nvPr/>
        </p:nvSpPr>
        <p:spPr>
          <a:xfrm>
            <a:off x="772886" y="3790327"/>
            <a:ext cx="5200650" cy="590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24.05.06 «Системы управления летательными аппаратами»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6B6D0C-64A8-F161-7FA0-A6866FB58849}"/>
              </a:ext>
            </a:extLst>
          </p:cNvPr>
          <p:cNvSpPr/>
          <p:nvPr/>
        </p:nvSpPr>
        <p:spPr>
          <a:xfrm>
            <a:off x="7297512" y="3960195"/>
            <a:ext cx="4010025" cy="2667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24.00.00 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Авиационная и ракетно-космическая техника»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7657CE4-9993-EDB2-7C1D-D4A27DB4000E}"/>
              </a:ext>
            </a:extLst>
          </p:cNvPr>
          <p:cNvCxnSpPr/>
          <p:nvPr/>
        </p:nvCxnSpPr>
        <p:spPr>
          <a:xfrm>
            <a:off x="5973536" y="3365282"/>
            <a:ext cx="1304925" cy="1784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7EA5AA8-38E5-FAA3-467F-A5A4B195E0AF}"/>
              </a:ext>
            </a:extLst>
          </p:cNvPr>
          <p:cNvCxnSpPr/>
          <p:nvPr/>
        </p:nvCxnSpPr>
        <p:spPr>
          <a:xfrm>
            <a:off x="7010723" y="1982110"/>
            <a:ext cx="667789" cy="2002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784A080-7F94-3E9E-E2F9-EE39406E7A6A}"/>
              </a:ext>
            </a:extLst>
          </p:cNvPr>
          <p:cNvCxnSpPr/>
          <p:nvPr/>
        </p:nvCxnSpPr>
        <p:spPr>
          <a:xfrm>
            <a:off x="5954485" y="2899655"/>
            <a:ext cx="1323976" cy="2073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3BEB9D3-99FC-BD2C-0B16-A16D86F0A10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973536" y="4085603"/>
            <a:ext cx="1323976" cy="120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D8BF9F3-9BC9-6D31-C512-11CBCA2B24F6}"/>
              </a:ext>
            </a:extLst>
          </p:cNvPr>
          <p:cNvSpPr/>
          <p:nvPr/>
        </p:nvSpPr>
        <p:spPr>
          <a:xfrm>
            <a:off x="1147305" y="4581301"/>
            <a:ext cx="5200650" cy="2851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24.03.01 «Ракетные комплексы и космонавтика»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27C4CA0-F5F1-3A1B-7C69-7272D01E46A7}"/>
              </a:ext>
            </a:extLst>
          </p:cNvPr>
          <p:cNvSpPr/>
          <p:nvPr/>
        </p:nvSpPr>
        <p:spPr>
          <a:xfrm>
            <a:off x="1147305" y="4973425"/>
            <a:ext cx="5200650" cy="452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24.03.02 «Системы управления движением и навигация»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B5BC8F5-E3D1-F48D-9BCC-74DA4D000032}"/>
              </a:ext>
            </a:extLst>
          </p:cNvPr>
          <p:cNvSpPr/>
          <p:nvPr/>
        </p:nvSpPr>
        <p:spPr>
          <a:xfrm>
            <a:off x="1147305" y="5527743"/>
            <a:ext cx="5200650" cy="336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24.03.03 «Баллистика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гидроаэродинамика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7338526-7FFC-094B-33FF-98812494D136}"/>
              </a:ext>
            </a:extLst>
          </p:cNvPr>
          <p:cNvSpPr/>
          <p:nvPr/>
        </p:nvSpPr>
        <p:spPr>
          <a:xfrm>
            <a:off x="1147305" y="5965895"/>
            <a:ext cx="5200650" cy="317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24.03.04 «Авиастроение»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C944A5-AB3F-8B32-DF5D-A8C37C5DBF0B}"/>
              </a:ext>
            </a:extLst>
          </p:cNvPr>
          <p:cNvSpPr/>
          <p:nvPr/>
        </p:nvSpPr>
        <p:spPr>
          <a:xfrm>
            <a:off x="1147305" y="6384995"/>
            <a:ext cx="5200650" cy="3176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24.03.05 «Двигатели летательных аппаратов»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F6A65A3-1491-652B-3D12-7434D2B1EEDD}"/>
              </a:ext>
            </a:extLst>
          </p:cNvPr>
          <p:cNvCxnSpPr/>
          <p:nvPr/>
        </p:nvCxnSpPr>
        <p:spPr>
          <a:xfrm>
            <a:off x="6347955" y="4723888"/>
            <a:ext cx="949557" cy="1140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51F26FB-F846-764D-F810-84B8C91D691F}"/>
              </a:ext>
            </a:extLst>
          </p:cNvPr>
          <p:cNvCxnSpPr/>
          <p:nvPr/>
        </p:nvCxnSpPr>
        <p:spPr>
          <a:xfrm>
            <a:off x="6347955" y="5227474"/>
            <a:ext cx="949557" cy="738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A697E24-8EE9-97E3-5A79-A2F22A1A9083}"/>
              </a:ext>
            </a:extLst>
          </p:cNvPr>
          <p:cNvCxnSpPr/>
          <p:nvPr/>
        </p:nvCxnSpPr>
        <p:spPr>
          <a:xfrm>
            <a:off x="6347955" y="5725399"/>
            <a:ext cx="949557" cy="329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B334404A-7A6D-2826-0919-0D2159AEE77F}"/>
              </a:ext>
            </a:extLst>
          </p:cNvPr>
          <p:cNvCxnSpPr/>
          <p:nvPr/>
        </p:nvCxnSpPr>
        <p:spPr>
          <a:xfrm>
            <a:off x="6347955" y="6152383"/>
            <a:ext cx="949557" cy="16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AF0B1A0-5998-6CC9-4697-C9E0B6C8A0D3}"/>
              </a:ext>
            </a:extLst>
          </p:cNvPr>
          <p:cNvCxnSpPr/>
          <p:nvPr/>
        </p:nvCxnSpPr>
        <p:spPr>
          <a:xfrm flipV="1">
            <a:off x="6347955" y="6283507"/>
            <a:ext cx="968608" cy="267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74AAF16-12F8-0E7C-C816-FEBD175114DA}"/>
              </a:ext>
            </a:extLst>
          </p:cNvPr>
          <p:cNvSpPr/>
          <p:nvPr/>
        </p:nvSpPr>
        <p:spPr>
          <a:xfrm>
            <a:off x="6813208" y="1642981"/>
            <a:ext cx="5200650" cy="285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24.04.01 «Ракетные комплексы и космонавтика»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479C861-A683-9A57-24F2-5439F16E738A}"/>
              </a:ext>
            </a:extLst>
          </p:cNvPr>
          <p:cNvSpPr/>
          <p:nvPr/>
        </p:nvSpPr>
        <p:spPr>
          <a:xfrm>
            <a:off x="7297512" y="2185103"/>
            <a:ext cx="4716346" cy="285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24.04.03 «Баллистика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гидроаэродинамика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E6D5DB-2C4F-412F-C518-D55F578FB4EA}"/>
              </a:ext>
            </a:extLst>
          </p:cNvPr>
          <p:cNvSpPr/>
          <p:nvPr/>
        </p:nvSpPr>
        <p:spPr>
          <a:xfrm>
            <a:off x="7659461" y="2640499"/>
            <a:ext cx="4354397" cy="285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24.04.04 «Авиастроение»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FF7B10E-8572-5A2A-198F-F930110EC10C}"/>
              </a:ext>
            </a:extLst>
          </p:cNvPr>
          <p:cNvSpPr/>
          <p:nvPr/>
        </p:nvSpPr>
        <p:spPr>
          <a:xfrm>
            <a:off x="8097612" y="3100594"/>
            <a:ext cx="3916246" cy="4942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24.04.05 «Двигатели летательных аппаратов»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946B6AB-BDAD-4677-D3C9-ABBC50ABC6A8}"/>
              </a:ext>
            </a:extLst>
          </p:cNvPr>
          <p:cNvCxnSpPr/>
          <p:nvPr/>
        </p:nvCxnSpPr>
        <p:spPr>
          <a:xfrm>
            <a:off x="7454154" y="2492509"/>
            <a:ext cx="372797" cy="146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DEB77CB-B9CD-2A27-2758-B51DEA94527F}"/>
              </a:ext>
            </a:extLst>
          </p:cNvPr>
          <p:cNvCxnSpPr/>
          <p:nvPr/>
        </p:nvCxnSpPr>
        <p:spPr>
          <a:xfrm>
            <a:off x="7826951" y="2962677"/>
            <a:ext cx="80160" cy="997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C825D23-EB00-FA39-C92C-42E392D4D44E}"/>
              </a:ext>
            </a:extLst>
          </p:cNvPr>
          <p:cNvCxnSpPr/>
          <p:nvPr/>
        </p:nvCxnSpPr>
        <p:spPr>
          <a:xfrm flipH="1">
            <a:off x="8001700" y="3594797"/>
            <a:ext cx="313949" cy="365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СУОС БВО УГСН 24.00.00 </a:t>
            </a:r>
          </a:p>
        </p:txBody>
      </p:sp>
    </p:spTree>
    <p:extLst>
      <p:ext uri="{BB962C8B-B14F-4D97-AF65-F5344CB8AC3E}">
        <p14:creationId xmlns:p14="http://schemas.microsoft.com/office/powerpoint/2010/main" val="426748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 модель ООП БВО УГСН 24.00.00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9A3931-514E-88E7-A9D6-C6BFC90122F5}"/>
              </a:ext>
            </a:extLst>
          </p:cNvPr>
          <p:cNvSpPr/>
          <p:nvPr/>
        </p:nvSpPr>
        <p:spPr>
          <a:xfrm>
            <a:off x="1763268" y="1413162"/>
            <a:ext cx="6810375" cy="53911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DA300-433F-B826-5C6D-64F6D4A225BF}"/>
              </a:ext>
            </a:extLst>
          </p:cNvPr>
          <p:cNvSpPr txBox="1"/>
          <p:nvPr/>
        </p:nvSpPr>
        <p:spPr>
          <a:xfrm rot="16200000">
            <a:off x="-1170103" y="3877905"/>
            <a:ext cx="539115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C84E374-7A9F-E14D-3261-08B95EE1D007}"/>
              </a:ext>
            </a:extLst>
          </p:cNvPr>
          <p:cNvSpPr/>
          <p:nvPr/>
        </p:nvSpPr>
        <p:spPr>
          <a:xfrm>
            <a:off x="2325243" y="2118013"/>
            <a:ext cx="5600700" cy="285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компетенции (УК)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45265B5-FB02-6249-A31B-4313803A2D5C}"/>
              </a:ext>
            </a:extLst>
          </p:cNvPr>
          <p:cNvSpPr/>
          <p:nvPr/>
        </p:nvSpPr>
        <p:spPr>
          <a:xfrm>
            <a:off x="2325242" y="2519978"/>
            <a:ext cx="5600701" cy="36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компетенции (БК)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EECBA2D-DFAA-715A-6255-E76A0881E4D0}"/>
              </a:ext>
            </a:extLst>
          </p:cNvPr>
          <p:cNvSpPr/>
          <p:nvPr/>
        </p:nvSpPr>
        <p:spPr>
          <a:xfrm>
            <a:off x="2325242" y="2982243"/>
            <a:ext cx="5600701" cy="369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Общепрофессиональные компетенции(ОПК)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8C72776-0BC8-6C06-7C38-D955E08B8385}"/>
              </a:ext>
            </a:extLst>
          </p:cNvPr>
          <p:cNvCxnSpPr>
            <a:cxnSpLocks/>
          </p:cNvCxnSpPr>
          <p:nvPr/>
        </p:nvCxnSpPr>
        <p:spPr>
          <a:xfrm flipV="1">
            <a:off x="2087118" y="3642012"/>
            <a:ext cx="9401175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0E92FE4-AC84-6DAD-1B95-F571FBB7C722}"/>
              </a:ext>
            </a:extLst>
          </p:cNvPr>
          <p:cNvCxnSpPr>
            <a:cxnSpLocks/>
          </p:cNvCxnSpPr>
          <p:nvPr/>
        </p:nvCxnSpPr>
        <p:spPr>
          <a:xfrm flipV="1">
            <a:off x="2010916" y="1797967"/>
            <a:ext cx="9401175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8281FC6-EC6D-5954-21B3-E5F1C399B681}"/>
              </a:ext>
            </a:extLst>
          </p:cNvPr>
          <p:cNvSpPr/>
          <p:nvPr/>
        </p:nvSpPr>
        <p:spPr>
          <a:xfrm>
            <a:off x="8868918" y="2394237"/>
            <a:ext cx="2543173" cy="8039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4AA1DAA-6147-C312-329B-3368A9C293BC}"/>
              </a:ext>
            </a:extLst>
          </p:cNvPr>
          <p:cNvSpPr/>
          <p:nvPr/>
        </p:nvSpPr>
        <p:spPr>
          <a:xfrm>
            <a:off x="2368104" y="3957597"/>
            <a:ext cx="5600701" cy="7766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типам задач (ПК)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E183CDD-30F0-7CA4-AFC7-CF30A4A7CC93}"/>
              </a:ext>
            </a:extLst>
          </p:cNvPr>
          <p:cNvCxnSpPr>
            <a:cxnSpLocks/>
          </p:cNvCxnSpPr>
          <p:nvPr/>
        </p:nvCxnSpPr>
        <p:spPr>
          <a:xfrm flipV="1">
            <a:off x="2087118" y="5032964"/>
            <a:ext cx="9401175" cy="1905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D35C1A6-4467-7862-2DB4-E38B52513C06}"/>
              </a:ext>
            </a:extLst>
          </p:cNvPr>
          <p:cNvSpPr/>
          <p:nvPr/>
        </p:nvSpPr>
        <p:spPr>
          <a:xfrm>
            <a:off x="8892730" y="3957622"/>
            <a:ext cx="2519361" cy="803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ОПОП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8397715-9E10-8AB9-09E7-7A3584EE6600}"/>
              </a:ext>
            </a:extLst>
          </p:cNvPr>
          <p:cNvSpPr/>
          <p:nvPr/>
        </p:nvSpPr>
        <p:spPr>
          <a:xfrm>
            <a:off x="2368104" y="5339024"/>
            <a:ext cx="5600701" cy="1189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профессиональные компетенции (ДПК)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4407EDC-1AD3-4A34-1840-7B1CC4C67A46}"/>
              </a:ext>
            </a:extLst>
          </p:cNvPr>
          <p:cNvSpPr/>
          <p:nvPr/>
        </p:nvSpPr>
        <p:spPr>
          <a:xfrm>
            <a:off x="8892729" y="5512552"/>
            <a:ext cx="2519362" cy="8039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BF3779-39F5-1DAB-99C4-74E35CA2BF98}"/>
              </a:ext>
            </a:extLst>
          </p:cNvPr>
          <p:cNvSpPr txBox="1"/>
          <p:nvPr/>
        </p:nvSpPr>
        <p:spPr>
          <a:xfrm rot="16200000">
            <a:off x="288096" y="2299154"/>
            <a:ext cx="100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ФУМО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FDABA4-2F3C-8BAB-5AE2-4E97FACF87B8}"/>
              </a:ext>
            </a:extLst>
          </p:cNvPr>
          <p:cNvSpPr txBox="1"/>
          <p:nvPr/>
        </p:nvSpPr>
        <p:spPr>
          <a:xfrm rot="16200000">
            <a:off x="290219" y="4860531"/>
            <a:ext cx="1008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5525C7D-ABEB-0608-0949-BEDFE1CED463}"/>
              </a:ext>
            </a:extLst>
          </p:cNvPr>
          <p:cNvCxnSpPr>
            <a:cxnSpLocks/>
          </p:cNvCxnSpPr>
          <p:nvPr/>
        </p:nvCxnSpPr>
        <p:spPr>
          <a:xfrm flipV="1">
            <a:off x="405352" y="3633118"/>
            <a:ext cx="710216" cy="889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8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 модель ООП БВО УГСН 24.00.00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1A7C1-AAA4-3377-C862-5A7E2757967A}"/>
              </a:ext>
            </a:extLst>
          </p:cNvPr>
          <p:cNvSpPr txBox="1"/>
          <p:nvPr/>
        </p:nvSpPr>
        <p:spPr>
          <a:xfrm>
            <a:off x="2606752" y="1275545"/>
            <a:ext cx="171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БВО 4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E39D0-77BA-12A5-E75F-60E5EC1DB528}"/>
              </a:ext>
            </a:extLst>
          </p:cNvPr>
          <p:cNvSpPr txBox="1"/>
          <p:nvPr/>
        </p:nvSpPr>
        <p:spPr>
          <a:xfrm>
            <a:off x="4157318" y="1293396"/>
            <a:ext cx="171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БВО 5,5 лет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D3BE6-FCF2-1772-5B39-0CDC5E62FB91}"/>
              </a:ext>
            </a:extLst>
          </p:cNvPr>
          <p:cNvSpPr txBox="1"/>
          <p:nvPr/>
        </p:nvSpPr>
        <p:spPr>
          <a:xfrm>
            <a:off x="6359806" y="1275545"/>
            <a:ext cx="171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2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6519A-06E2-F60B-F8AF-7C06807DB9A2}"/>
              </a:ext>
            </a:extLst>
          </p:cNvPr>
          <p:cNvSpPr txBox="1"/>
          <p:nvPr/>
        </p:nvSpPr>
        <p:spPr>
          <a:xfrm>
            <a:off x="8236333" y="1275547"/>
            <a:ext cx="171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1 год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6766525-052B-C99C-3CF8-352FCAF70EC7}"/>
              </a:ext>
            </a:extLst>
          </p:cNvPr>
          <p:cNvCxnSpPr/>
          <p:nvPr/>
        </p:nvCxnSpPr>
        <p:spPr>
          <a:xfrm>
            <a:off x="2249196" y="1515601"/>
            <a:ext cx="0" cy="51595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CAAE35A-4B85-982C-0018-D292AB482CDA}"/>
              </a:ext>
            </a:extLst>
          </p:cNvPr>
          <p:cNvCxnSpPr>
            <a:cxnSpLocks/>
          </p:cNvCxnSpPr>
          <p:nvPr/>
        </p:nvCxnSpPr>
        <p:spPr>
          <a:xfrm>
            <a:off x="4018116" y="1822322"/>
            <a:ext cx="0" cy="487555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7D148F2-502E-D872-0BB0-0ACACE095418}"/>
              </a:ext>
            </a:extLst>
          </p:cNvPr>
          <p:cNvCxnSpPr>
            <a:cxnSpLocks/>
          </p:cNvCxnSpPr>
          <p:nvPr/>
        </p:nvCxnSpPr>
        <p:spPr>
          <a:xfrm>
            <a:off x="6016096" y="1796875"/>
            <a:ext cx="8007" cy="492829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1B7ED5F-20C8-8CA2-34C2-E880EC03F21A}"/>
              </a:ext>
            </a:extLst>
          </p:cNvPr>
          <p:cNvCxnSpPr/>
          <p:nvPr/>
        </p:nvCxnSpPr>
        <p:spPr>
          <a:xfrm>
            <a:off x="7886016" y="1538349"/>
            <a:ext cx="0" cy="51595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BB803D-528B-B3AE-C5BE-456559E569DA}"/>
              </a:ext>
            </a:extLst>
          </p:cNvPr>
          <p:cNvCxnSpPr/>
          <p:nvPr/>
        </p:nvCxnSpPr>
        <p:spPr>
          <a:xfrm>
            <a:off x="9727459" y="1565644"/>
            <a:ext cx="0" cy="515952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6DBDFE-D436-782A-F912-423CCAB027A1}"/>
              </a:ext>
            </a:extLst>
          </p:cNvPr>
          <p:cNvSpPr/>
          <p:nvPr/>
        </p:nvSpPr>
        <p:spPr>
          <a:xfrm>
            <a:off x="2249196" y="2450152"/>
            <a:ext cx="3762233" cy="9788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БК-1 ÷БК-6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546C62-2A4E-C35E-0060-3F0437CD52E6}"/>
              </a:ext>
            </a:extLst>
          </p:cNvPr>
          <p:cNvSpPr/>
          <p:nvPr/>
        </p:nvSpPr>
        <p:spPr>
          <a:xfrm>
            <a:off x="2249196" y="3592931"/>
            <a:ext cx="3762233" cy="2977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BB8696-9FFE-DBEC-9BC2-A6DBA0136097}"/>
              </a:ext>
            </a:extLst>
          </p:cNvPr>
          <p:cNvSpPr/>
          <p:nvPr/>
        </p:nvSpPr>
        <p:spPr>
          <a:xfrm>
            <a:off x="2249196" y="4114265"/>
            <a:ext cx="3762233" cy="3270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33C99E-FC25-F2D3-5F57-92875FD51364}"/>
              </a:ext>
            </a:extLst>
          </p:cNvPr>
          <p:cNvSpPr/>
          <p:nvPr/>
        </p:nvSpPr>
        <p:spPr>
          <a:xfrm>
            <a:off x="4013449" y="4742875"/>
            <a:ext cx="1997979" cy="327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2A40A03-37ED-06DD-F6F2-13BB632B9068}"/>
              </a:ext>
            </a:extLst>
          </p:cNvPr>
          <p:cNvSpPr/>
          <p:nvPr/>
        </p:nvSpPr>
        <p:spPr>
          <a:xfrm>
            <a:off x="4013449" y="5258357"/>
            <a:ext cx="1997979" cy="327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0EC8BF-1F5A-F0BB-055D-A4CE8E44CCE6}"/>
              </a:ext>
            </a:extLst>
          </p:cNvPr>
          <p:cNvSpPr/>
          <p:nvPr/>
        </p:nvSpPr>
        <p:spPr>
          <a:xfrm>
            <a:off x="4013449" y="5773839"/>
            <a:ext cx="1997979" cy="327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-5*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B65382E-D663-1B77-C07C-D15667BC10C2}"/>
              </a:ext>
            </a:extLst>
          </p:cNvPr>
          <p:cNvSpPr/>
          <p:nvPr/>
        </p:nvSpPr>
        <p:spPr>
          <a:xfrm>
            <a:off x="6006671" y="4744439"/>
            <a:ext cx="1879344" cy="327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-1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F8064D-1667-00BB-11CE-AC0416BA5927}"/>
              </a:ext>
            </a:extLst>
          </p:cNvPr>
          <p:cNvSpPr/>
          <p:nvPr/>
        </p:nvSpPr>
        <p:spPr>
          <a:xfrm>
            <a:off x="6006671" y="5256793"/>
            <a:ext cx="1879344" cy="327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-2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64197D-7841-545F-57AD-3AA2BD098647}"/>
              </a:ext>
            </a:extLst>
          </p:cNvPr>
          <p:cNvSpPr/>
          <p:nvPr/>
        </p:nvSpPr>
        <p:spPr>
          <a:xfrm>
            <a:off x="6016186" y="5769147"/>
            <a:ext cx="1879344" cy="327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 -3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904E50-61D6-167F-36D3-0FCB9C904CCB}"/>
              </a:ext>
            </a:extLst>
          </p:cNvPr>
          <p:cNvSpPr/>
          <p:nvPr/>
        </p:nvSpPr>
        <p:spPr>
          <a:xfrm>
            <a:off x="6011431" y="6320057"/>
            <a:ext cx="3716028" cy="327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ОПК -1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5A171C-DC9D-FFCD-5BCC-9B346A135B7F}"/>
              </a:ext>
            </a:extLst>
          </p:cNvPr>
          <p:cNvSpPr/>
          <p:nvPr/>
        </p:nvSpPr>
        <p:spPr>
          <a:xfrm>
            <a:off x="2239683" y="1609911"/>
            <a:ext cx="3762233" cy="7418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УК-1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÷УК-8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73E398F-B264-3582-20CF-104876A28253}"/>
              </a:ext>
            </a:extLst>
          </p:cNvPr>
          <p:cNvSpPr/>
          <p:nvPr/>
        </p:nvSpPr>
        <p:spPr>
          <a:xfrm>
            <a:off x="6024103" y="1609911"/>
            <a:ext cx="1871428" cy="363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УК-1</a:t>
            </a:r>
          </a:p>
        </p:txBody>
      </p:sp>
    </p:spTree>
    <p:extLst>
      <p:ext uri="{BB962C8B-B14F-4D97-AF65-F5344CB8AC3E}">
        <p14:creationId xmlns:p14="http://schemas.microsoft.com/office/powerpoint/2010/main" val="126349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E7C30-B6C9-5EC2-F427-394B12A6F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35" y="1413162"/>
            <a:ext cx="3718086" cy="54448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91F8E9-E55E-2839-C34C-52C89C69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95" y="1451298"/>
            <a:ext cx="3708685" cy="5368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74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Общие положения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42A123-3199-877D-C815-1B673756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73" y="1497782"/>
            <a:ext cx="4819650" cy="1581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B88411-B2CE-5AF5-03A9-CC173869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98" y="3078932"/>
            <a:ext cx="4876800" cy="2409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93C8BD-2742-6034-329E-804F2A95B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399" y="5448300"/>
            <a:ext cx="4800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C3FCE606-272E-860F-6322-A543AB6654EE}"/>
              </a:ext>
            </a:extLst>
          </p:cNvPr>
          <p:cNvSpPr txBox="1">
            <a:spLocks/>
          </p:cNvSpPr>
          <p:nvPr/>
        </p:nvSpPr>
        <p:spPr>
          <a:xfrm>
            <a:off x="405352" y="892393"/>
            <a:ext cx="11425287" cy="52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СУОС БВО УГСН 24.00.00: Требования к структуре и объему образовательной программы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6F1C36-326D-FC0D-8085-6C742C7C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2" y="1499205"/>
            <a:ext cx="4800600" cy="390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81489-0D72-DC61-A2F0-1EC41A48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2" y="1889730"/>
            <a:ext cx="4781550" cy="704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F3E2D-E269-3355-DA3B-8FD332E6B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813" y="2594580"/>
            <a:ext cx="4791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8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467</Words>
  <Application>Microsoft Office PowerPoint</Application>
  <PresentationFormat>Широкоэкранный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Особенности разработки модели базового высшего образования по программам направления  «Проектирование авиационных и ракетных двигателей»</vt:lpstr>
      <vt:lpstr>Презентация PowerPoint</vt:lpstr>
      <vt:lpstr>Модель уровневой системы высшего образования в МАИ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66</cp:revision>
  <cp:lastPrinted>2023-06-02T10:49:55Z</cp:lastPrinted>
  <dcterms:created xsi:type="dcterms:W3CDTF">2023-01-18T07:14:05Z</dcterms:created>
  <dcterms:modified xsi:type="dcterms:W3CDTF">2023-09-25T07:09:04Z</dcterms:modified>
</cp:coreProperties>
</file>