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 marL="0" marR="0" indent="0" algn="l" defTabSz="402336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800" b="0" i="0" u="none" strike="noStrike" cap="none" spc="0">
        <a:ln>
          <a:noFill/>
        </a:ln>
        <a:solidFill>
          <a:srgbClr val="000000"/>
        </a:solidFill>
      </a:defRPr>
    </a:defPPr>
    <a:lvl1pPr marL="0" marR="0" indent="0" algn="l" defTabSz="804672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600" b="0" i="0" u="none" strike="noStrike" cap="none" spc="0">
        <a:ln>
          <a:noFill/>
        </a:ln>
        <a:solidFill>
          <a:srgbClr val="000000"/>
        </a:solidFill>
        <a:latin typeface="Tahoma"/>
        <a:ea typeface="Tahoma"/>
        <a:cs typeface="Tahoma"/>
      </a:defRPr>
    </a:lvl1pPr>
    <a:lvl2pPr marL="0" marR="0" indent="201168" algn="l" defTabSz="804672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600" b="0" i="0" u="none" strike="noStrike" cap="none" spc="0">
        <a:ln>
          <a:noFill/>
        </a:ln>
        <a:solidFill>
          <a:srgbClr val="000000"/>
        </a:solidFill>
        <a:latin typeface="Tahoma"/>
        <a:ea typeface="Tahoma"/>
        <a:cs typeface="Tahoma"/>
      </a:defRPr>
    </a:lvl2pPr>
    <a:lvl3pPr marL="0" marR="0" indent="402336" algn="l" defTabSz="804672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600" b="0" i="0" u="none" strike="noStrike" cap="none" spc="0">
        <a:ln>
          <a:noFill/>
        </a:ln>
        <a:solidFill>
          <a:srgbClr val="000000"/>
        </a:solidFill>
        <a:latin typeface="Tahoma"/>
        <a:ea typeface="Tahoma"/>
        <a:cs typeface="Tahoma"/>
      </a:defRPr>
    </a:lvl3pPr>
    <a:lvl4pPr marL="0" marR="0" indent="603504" algn="l" defTabSz="804672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600" b="0" i="0" u="none" strike="noStrike" cap="none" spc="0">
        <a:ln>
          <a:noFill/>
        </a:ln>
        <a:solidFill>
          <a:srgbClr val="000000"/>
        </a:solidFill>
        <a:latin typeface="Tahoma"/>
        <a:ea typeface="Tahoma"/>
        <a:cs typeface="Tahoma"/>
      </a:defRPr>
    </a:lvl4pPr>
    <a:lvl5pPr marL="0" marR="0" indent="804672" algn="l" defTabSz="804672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600" b="0" i="0" u="none" strike="noStrike" cap="none" spc="0">
        <a:ln>
          <a:noFill/>
        </a:ln>
        <a:solidFill>
          <a:srgbClr val="000000"/>
        </a:solidFill>
        <a:latin typeface="Tahoma"/>
        <a:ea typeface="Tahoma"/>
        <a:cs typeface="Tahoma"/>
      </a:defRPr>
    </a:lvl5pPr>
    <a:lvl6pPr marL="0" marR="0" indent="1005840" algn="l" defTabSz="804672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600" b="0" i="0" u="none" strike="noStrike" cap="none" spc="0">
        <a:ln>
          <a:noFill/>
        </a:ln>
        <a:solidFill>
          <a:srgbClr val="000000"/>
        </a:solidFill>
        <a:latin typeface="Tahoma"/>
        <a:ea typeface="Tahoma"/>
        <a:cs typeface="Tahoma"/>
      </a:defRPr>
    </a:lvl6pPr>
    <a:lvl7pPr marL="0" marR="0" indent="1207008" algn="l" defTabSz="804672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600" b="0" i="0" u="none" strike="noStrike" cap="none" spc="0">
        <a:ln>
          <a:noFill/>
        </a:ln>
        <a:solidFill>
          <a:srgbClr val="000000"/>
        </a:solidFill>
        <a:latin typeface="Tahoma"/>
        <a:ea typeface="Tahoma"/>
        <a:cs typeface="Tahoma"/>
      </a:defRPr>
    </a:lvl7pPr>
    <a:lvl8pPr marL="0" marR="0" indent="1408176" algn="l" defTabSz="804672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600" b="0" i="0" u="none" strike="noStrike" cap="none" spc="0">
        <a:ln>
          <a:noFill/>
        </a:ln>
        <a:solidFill>
          <a:srgbClr val="000000"/>
        </a:solidFill>
        <a:latin typeface="Tahoma"/>
        <a:ea typeface="Tahoma"/>
        <a:cs typeface="Tahoma"/>
      </a:defRPr>
    </a:lvl8pPr>
    <a:lvl9pPr marL="0" marR="0" indent="1609344" algn="l" defTabSz="804672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600" b="0" i="0" u="none" strike="noStrike" cap="none" spc="0">
        <a:ln>
          <a:noFill/>
        </a:ln>
        <a:solidFill>
          <a:srgbClr val="000000"/>
        </a:solidFill>
        <a:latin typeface="Tahoma"/>
        <a:ea typeface="Tahoma"/>
        <a:cs typeface="Tahom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5"/>
            <a:ext cx="103632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4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6CB4B4D-7CA3-9044-876B-883B54F8677D}" type="slidenum">
              <a:rPr lang="ru-RU"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 bwMode="auto">
          <a:xfrm>
            <a:off x="2913673" y="6492195"/>
            <a:ext cx="311108" cy="250529"/>
          </a:xfrm>
          <a:prstGeom prst="rect">
            <a:avLst/>
          </a:prstGeom>
          <a:ln w="25400">
            <a:miter lim="400000"/>
          </a:ln>
        </p:spPr>
        <p:txBody>
          <a:bodyPr wrap="none" lIns="40234" tIns="40233" rIns="40234" bIns="40233" anchor="ctr">
            <a:spAutoFit/>
          </a:bodyPr>
          <a:lstStyle>
            <a:lvl1pPr algn="r">
              <a:defRPr sz="1100">
                <a:solidFill>
                  <a:srgbClr val="888888"/>
                </a:solidFill>
                <a:latin typeface="DINPro-Black"/>
                <a:ea typeface="DINPro-Black"/>
                <a:cs typeface="DINPro-Black"/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3" name="Shape 3"/>
          <p:cNvSpPr/>
          <p:nvPr/>
        </p:nvSpPr>
        <p:spPr bwMode="auto">
          <a:xfrm>
            <a:off x="3008323" y="6454529"/>
            <a:ext cx="9240276" cy="1"/>
          </a:xfrm>
          <a:prstGeom prst="line">
            <a:avLst/>
          </a:prstGeom>
          <a:ln w="50800">
            <a:solidFill>
              <a:srgbClr val="797979"/>
            </a:solidFill>
          </a:ln>
        </p:spPr>
        <p:txBody>
          <a:bodyPr lIns="40234" tIns="40233" rIns="40234" bIns="40233"/>
          <a:lstStyle/>
          <a:p>
            <a:pPr>
              <a:defRPr/>
            </a:pPr>
            <a:endParaRPr/>
          </a:p>
        </p:txBody>
      </p:sp>
      <p:sp>
        <p:nvSpPr>
          <p:cNvPr id="5" name="Shape 5"/>
          <p:cNvSpPr/>
          <p:nvPr userDrawn="1"/>
        </p:nvSpPr>
        <p:spPr bwMode="auto">
          <a:xfrm>
            <a:off x="3930729" y="260649"/>
            <a:ext cx="8280411" cy="1224134"/>
          </a:xfrm>
          <a:prstGeom prst="rect">
            <a:avLst/>
          </a:prstGeom>
          <a:solidFill>
            <a:srgbClr val="008ED2"/>
          </a:solidFill>
          <a:ln w="12700">
            <a:miter lim="400000"/>
          </a:ln>
        </p:spPr>
        <p:txBody>
          <a:bodyPr lIns="40234" tIns="40233" rIns="40234" bIns="40233"/>
          <a:lstStyle/>
          <a:p>
            <a:pPr>
              <a:defRPr/>
            </a:pPr>
            <a:endParaRPr/>
          </a:p>
        </p:txBody>
      </p:sp>
      <p:sp>
        <p:nvSpPr>
          <p:cNvPr id="6" name="Shape 6"/>
          <p:cNvSpPr/>
          <p:nvPr/>
        </p:nvSpPr>
        <p:spPr bwMode="auto">
          <a:xfrm>
            <a:off x="3082743" y="267537"/>
            <a:ext cx="815470" cy="635001"/>
          </a:xfrm>
          <a:prstGeom prst="rect">
            <a:avLst/>
          </a:prstGeom>
          <a:solidFill>
            <a:srgbClr val="008ED2"/>
          </a:solidFill>
          <a:ln w="12700">
            <a:miter lim="400000"/>
          </a:ln>
        </p:spPr>
        <p:txBody>
          <a:bodyPr lIns="40234" tIns="40233" rIns="40234" bIns="40233"/>
          <a:lstStyle/>
          <a:p>
            <a:pPr>
              <a:defRPr/>
            </a:pPr>
            <a:endParaRPr/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 bwMode="auto">
          <a:xfrm>
            <a:off x="3302865" y="331037"/>
            <a:ext cx="8229600" cy="508001"/>
          </a:xfrm>
          <a:prstGeom prst="rect">
            <a:avLst/>
          </a:prstGeom>
          <a:ln w="25400">
            <a:miter lim="400000"/>
          </a:ln>
        </p:spPr>
        <p:txBody>
          <a:bodyPr lIns="40234" tIns="40233" rIns="40234" bIns="40233"/>
          <a:lstStyle/>
          <a:p>
            <a:pPr>
              <a:defRPr/>
            </a:pPr>
            <a:r>
              <a:rPr/>
              <a:t>Тек</a:t>
            </a:r>
            <a:r>
              <a:rPr lang="ru-RU"/>
              <a:t>с</a:t>
            </a:r>
            <a:r>
              <a:rPr/>
              <a:t>т заголовка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 bwMode="auto">
          <a:xfrm>
            <a:off x="1981198" y="1600200"/>
            <a:ext cx="8229600" cy="5257800"/>
          </a:xfrm>
          <a:prstGeom prst="rect">
            <a:avLst/>
          </a:prstGeom>
          <a:ln w="25400">
            <a:miter lim="400000"/>
          </a:ln>
        </p:spPr>
        <p:txBody>
          <a:bodyPr lIns="40234" tIns="40233" rIns="40234" bIns="40233"/>
          <a:lstStyle/>
          <a:p>
            <a:pPr>
              <a:defRPr/>
            </a:pPr>
            <a:r>
              <a:rPr/>
              <a:t>Уровень текста 1</a:t>
            </a:r>
          </a:p>
          <a:p>
            <a:pPr lvl="1">
              <a:defRPr/>
            </a:pPr>
            <a:r>
              <a:rPr/>
              <a:t>Уровень текста 2</a:t>
            </a:r>
          </a:p>
          <a:p>
            <a:pPr lvl="2">
              <a:defRPr/>
            </a:pPr>
            <a:r>
              <a:rPr/>
              <a:t>Уровень текста 3</a:t>
            </a:r>
          </a:p>
          <a:p>
            <a:pPr lvl="3">
              <a:defRPr/>
            </a:pPr>
            <a:r>
              <a:rPr/>
              <a:t>Уровень текста 4</a:t>
            </a:r>
          </a:p>
          <a:p>
            <a:pPr lvl="4">
              <a:defRPr/>
            </a:pPr>
            <a:r>
              <a:rPr/>
              <a:t>Уровень текста 5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/>
          <a:srcRect l="3218" r="4721"/>
          <a:stretch/>
        </p:blipFill>
        <p:spPr bwMode="auto">
          <a:xfrm>
            <a:off x="0" y="44624"/>
            <a:ext cx="3082742" cy="9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367758" y="6453336"/>
            <a:ext cx="875475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DINPro-Medium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marL="0" marR="0" indent="0" algn="l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900" b="0" i="0" u="none" strike="noStrike" cap="none" spc="0">
          <a:ln>
            <a:noFill/>
          </a:ln>
          <a:solidFill>
            <a:srgbClr val="FFFFFF"/>
          </a:solidFill>
          <a:latin typeface="DINPro-Regular"/>
          <a:ea typeface="DINPro-Regular"/>
          <a:cs typeface="DINPro-Regular"/>
        </a:defRPr>
      </a:lvl1pPr>
      <a:lvl2pPr marL="0" marR="0" indent="0" algn="l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900" b="0" i="0" u="none" strike="noStrike" cap="none" spc="0">
          <a:ln>
            <a:noFill/>
          </a:ln>
          <a:solidFill>
            <a:srgbClr val="FFFFFF"/>
          </a:solidFill>
          <a:latin typeface="DINPro-Regular"/>
          <a:ea typeface="DINPro-Regular"/>
          <a:cs typeface="DINPro-Regular"/>
        </a:defRPr>
      </a:lvl2pPr>
      <a:lvl3pPr marL="0" marR="0" indent="0" algn="l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900" b="0" i="0" u="none" strike="noStrike" cap="none" spc="0">
          <a:ln>
            <a:noFill/>
          </a:ln>
          <a:solidFill>
            <a:srgbClr val="FFFFFF"/>
          </a:solidFill>
          <a:latin typeface="DINPro-Regular"/>
          <a:ea typeface="DINPro-Regular"/>
          <a:cs typeface="DINPro-Regular"/>
        </a:defRPr>
      </a:lvl3pPr>
      <a:lvl4pPr marL="0" marR="0" indent="0" algn="l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900" b="0" i="0" u="none" strike="noStrike" cap="none" spc="0">
          <a:ln>
            <a:noFill/>
          </a:ln>
          <a:solidFill>
            <a:srgbClr val="FFFFFF"/>
          </a:solidFill>
          <a:latin typeface="DINPro-Regular"/>
          <a:ea typeface="DINPro-Regular"/>
          <a:cs typeface="DINPro-Regular"/>
        </a:defRPr>
      </a:lvl4pPr>
      <a:lvl5pPr marL="0" marR="0" indent="0" algn="l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900" b="0" i="0" u="none" strike="noStrike" cap="none" spc="0">
          <a:ln>
            <a:noFill/>
          </a:ln>
          <a:solidFill>
            <a:srgbClr val="FFFFFF"/>
          </a:solidFill>
          <a:latin typeface="DINPro-Regular"/>
          <a:ea typeface="DINPro-Regular"/>
          <a:cs typeface="DINPro-Regular"/>
        </a:defRPr>
      </a:lvl5pPr>
      <a:lvl6pPr marL="0" marR="0" indent="0" algn="l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900" b="0" i="0" u="none" strike="noStrike" cap="none" spc="0">
          <a:ln>
            <a:noFill/>
          </a:ln>
          <a:solidFill>
            <a:srgbClr val="FFFFFF"/>
          </a:solidFill>
          <a:latin typeface="DINPro-Regular"/>
          <a:ea typeface="DINPro-Regular"/>
          <a:cs typeface="DINPro-Regular"/>
        </a:defRPr>
      </a:lvl6pPr>
      <a:lvl7pPr marL="0" marR="0" indent="0" algn="l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900" b="0" i="0" u="none" strike="noStrike" cap="none" spc="0">
          <a:ln>
            <a:noFill/>
          </a:ln>
          <a:solidFill>
            <a:srgbClr val="FFFFFF"/>
          </a:solidFill>
          <a:latin typeface="DINPro-Regular"/>
          <a:ea typeface="DINPro-Regular"/>
          <a:cs typeface="DINPro-Regular"/>
        </a:defRPr>
      </a:lvl7pPr>
      <a:lvl8pPr marL="0" marR="0" indent="0" algn="l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900" b="0" i="0" u="none" strike="noStrike" cap="none" spc="0">
          <a:ln>
            <a:noFill/>
          </a:ln>
          <a:solidFill>
            <a:srgbClr val="FFFFFF"/>
          </a:solidFill>
          <a:latin typeface="DINPro-Regular"/>
          <a:ea typeface="DINPro-Regular"/>
          <a:cs typeface="DINPro-Regular"/>
        </a:defRPr>
      </a:lvl8pPr>
      <a:lvl9pPr marL="0" marR="0" indent="0" algn="l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900" b="0" i="0" u="none" strike="noStrike" cap="none" spc="0">
          <a:ln>
            <a:noFill/>
          </a:ln>
          <a:solidFill>
            <a:srgbClr val="FFFFFF"/>
          </a:solidFill>
          <a:latin typeface="DINPro-Regular"/>
          <a:ea typeface="DINPro-Regular"/>
          <a:cs typeface="DINPro-Regular"/>
        </a:defRPr>
      </a:lvl9pPr>
    </p:titleStyle>
    <p:bodyStyle>
      <a:lvl1pPr marL="301752" marR="0" indent="-301752" algn="l" defTabSz="804672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•"/>
        <a:defRPr sz="2800" b="0" i="0" u="none" strike="noStrike" cap="none" spc="0">
          <a:ln>
            <a:noFill/>
          </a:ln>
          <a:solidFill>
            <a:srgbClr val="004EA4"/>
          </a:solidFill>
          <a:latin typeface="Tahoma"/>
          <a:ea typeface="Tahoma"/>
          <a:cs typeface="Tahoma"/>
        </a:defRPr>
      </a:lvl1pPr>
      <a:lvl2pPr marL="488550" marR="0" indent="-287382" algn="l" defTabSz="804672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–"/>
        <a:defRPr sz="2800" b="0" i="0" u="none" strike="noStrike" cap="none" spc="0">
          <a:ln>
            <a:noFill/>
          </a:ln>
          <a:solidFill>
            <a:srgbClr val="004EA4"/>
          </a:solidFill>
          <a:latin typeface="Tahoma"/>
          <a:ea typeface="Tahoma"/>
          <a:cs typeface="Tahoma"/>
        </a:defRPr>
      </a:lvl2pPr>
      <a:lvl3pPr marL="670560" marR="0" indent="-268224" algn="l" defTabSz="804672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•"/>
        <a:defRPr sz="2800" b="0" i="0" u="none" strike="noStrike" cap="none" spc="0">
          <a:ln>
            <a:noFill/>
          </a:ln>
          <a:solidFill>
            <a:srgbClr val="004EA4"/>
          </a:solidFill>
          <a:latin typeface="Tahoma"/>
          <a:ea typeface="Tahoma"/>
          <a:cs typeface="Tahoma"/>
        </a:defRPr>
      </a:lvl3pPr>
      <a:lvl4pPr marL="925373" marR="0" indent="-321869" algn="l" defTabSz="804672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–"/>
        <a:defRPr sz="2800" b="0" i="0" u="none" strike="noStrike" cap="none" spc="0">
          <a:ln>
            <a:noFill/>
          </a:ln>
          <a:solidFill>
            <a:srgbClr val="004EA4"/>
          </a:solidFill>
          <a:latin typeface="Tahoma"/>
          <a:ea typeface="Tahoma"/>
          <a:cs typeface="Tahoma"/>
        </a:defRPr>
      </a:lvl4pPr>
      <a:lvl5pPr marL="1126541" marR="0" indent="-321869" algn="l" defTabSz="804672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defRPr sz="2800" b="0" i="0" u="none" strike="noStrike" cap="none" spc="0">
          <a:ln>
            <a:noFill/>
          </a:ln>
          <a:solidFill>
            <a:srgbClr val="004EA4"/>
          </a:solidFill>
          <a:latin typeface="Tahoma"/>
          <a:ea typeface="Tahoma"/>
          <a:cs typeface="Tahoma"/>
        </a:defRPr>
      </a:lvl5pPr>
      <a:lvl6pPr marL="1327709" marR="0" indent="-321869" algn="l" defTabSz="804672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defRPr sz="2800" b="0" i="0" u="none" strike="noStrike" cap="none" spc="0">
          <a:ln>
            <a:noFill/>
          </a:ln>
          <a:solidFill>
            <a:srgbClr val="004EA4"/>
          </a:solidFill>
          <a:latin typeface="Tahoma"/>
          <a:ea typeface="Tahoma"/>
          <a:cs typeface="Tahoma"/>
        </a:defRPr>
      </a:lvl6pPr>
      <a:lvl7pPr marL="1528877" marR="0" indent="-321869" algn="l" defTabSz="804672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defRPr sz="2800" b="0" i="0" u="none" strike="noStrike" cap="none" spc="0">
          <a:ln>
            <a:noFill/>
          </a:ln>
          <a:solidFill>
            <a:srgbClr val="004EA4"/>
          </a:solidFill>
          <a:latin typeface="Tahoma"/>
          <a:ea typeface="Tahoma"/>
          <a:cs typeface="Tahoma"/>
        </a:defRPr>
      </a:lvl7pPr>
      <a:lvl8pPr marL="1730045" marR="0" indent="-321869" algn="l" defTabSz="804672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defRPr sz="2800" b="0" i="0" u="none" strike="noStrike" cap="none" spc="0">
          <a:ln>
            <a:noFill/>
          </a:ln>
          <a:solidFill>
            <a:srgbClr val="004EA4"/>
          </a:solidFill>
          <a:latin typeface="Tahoma"/>
          <a:ea typeface="Tahoma"/>
          <a:cs typeface="Tahoma"/>
        </a:defRPr>
      </a:lvl8pPr>
      <a:lvl9pPr marL="1931213" marR="0" indent="-321869" algn="l" defTabSz="804672">
        <a:lnSpc>
          <a:spcPct val="100000"/>
        </a:lnSpc>
        <a:spcBef>
          <a:spcPts val="1012"/>
        </a:spcBef>
        <a:spcAft>
          <a:spcPts val="0"/>
        </a:spcAft>
        <a:buClrTx/>
        <a:buSzPct val="100000"/>
        <a:buFontTx/>
        <a:buChar char="»"/>
        <a:defRPr sz="2800" b="0" i="0" u="none" strike="noStrike" cap="none" spc="0">
          <a:ln>
            <a:noFill/>
          </a:ln>
          <a:solidFill>
            <a:srgbClr val="004EA4"/>
          </a:solidFill>
          <a:latin typeface="Tahoma"/>
          <a:ea typeface="Tahoma"/>
          <a:cs typeface="Tahoma"/>
        </a:defRPr>
      </a:lvl9pPr>
    </p:bodyStyle>
    <p:otherStyle>
      <a:lvl1pPr marL="0" marR="0" indent="0" algn="r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201168" algn="r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402336" algn="r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603504" algn="r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804672" algn="r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5pPr>
      <a:lvl6pPr marL="0" marR="0" indent="1005840" algn="r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6pPr>
      <a:lvl7pPr marL="0" marR="0" indent="1207008" algn="r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7pPr>
      <a:lvl8pPr marL="0" marR="0" indent="1408176" algn="r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1609344" algn="r" defTabSz="804672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6CB4B4D-7CA3-9044-876B-883B54F8677D}" type="slidenum">
              <a:rPr lang="ru-RU"/>
              <a:t>1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 bwMode="auto">
          <a:xfrm>
            <a:off x="295000" y="1597053"/>
            <a:ext cx="11434903" cy="133528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sz="1400"/>
          </a:p>
          <a:p>
            <a:pPr algn="just">
              <a:defRPr/>
            </a:pPr>
            <a:endParaRPr sz="2900" i="1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ru-RU" sz="2900" b="0" i="1" u="none" strike="noStrike" cap="none" spc="0">
                <a:ln>
                  <a:noFill/>
                </a:ln>
                <a:solidFill>
                  <a:schemeClr val="tx1"/>
                </a:solidFill>
                <a:latin typeface="Arial"/>
                <a:ea typeface="Arial"/>
                <a:cs typeface="Arial"/>
              </a:rPr>
              <a:t>                      </a:t>
            </a:r>
            <a:endParaRPr sz="2900"/>
          </a:p>
          <a:p>
            <a:pPr algn="just">
              <a:defRPr/>
            </a:pPr>
            <a:endParaRPr sz="2900" i="1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endParaRPr lang="ru-RU"/>
          </a:p>
        </p:txBody>
      </p:sp>
      <p:sp>
        <p:nvSpPr>
          <p:cNvPr id="879223628" name="TextBox 5"/>
          <p:cNvSpPr txBox="1"/>
          <p:nvPr/>
        </p:nvSpPr>
        <p:spPr bwMode="auto">
          <a:xfrm>
            <a:off x="644845" y="2740943"/>
            <a:ext cx="10902309" cy="1067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0480B7"/>
                </a:solidFill>
                <a:latin typeface="Arial"/>
                <a:cs typeface="Arial"/>
              </a:rPr>
              <a:t>25.00.00 Аэронавигация и эксплуатация авиационной и ракетно-космической техники</a:t>
            </a:r>
            <a:endParaRPr lang="en-US" b="1">
              <a:solidFill>
                <a:srgbClr val="0480B7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ru-RU" b="1">
                <a:solidFill>
                  <a:srgbClr val="0480B7"/>
                </a:solidFill>
                <a:latin typeface="Arial"/>
                <a:cs typeface="Arial"/>
              </a:rPr>
              <a:t>24.00.00 Авиационная и ракетно-космическая техника</a:t>
            </a:r>
            <a:endParaRPr b="1"/>
          </a:p>
          <a:p>
            <a:pPr algn="ctr">
              <a:defRPr/>
            </a:pPr>
            <a:r>
              <a:rPr lang="ru-RU" b="1">
                <a:solidFill>
                  <a:srgbClr val="0480B7"/>
                </a:solidFill>
                <a:latin typeface="Arial"/>
                <a:cs typeface="Arial"/>
              </a:rPr>
              <a:t>17.00.00 Оружие и системы вооружения</a:t>
            </a:r>
            <a:endParaRPr b="1"/>
          </a:p>
          <a:p>
            <a:pPr algn="ctr">
              <a:defRPr/>
            </a:pPr>
            <a:endParaRPr lang="ru-RU" b="1">
              <a:solidFill>
                <a:srgbClr val="0480B7"/>
              </a:solidFill>
              <a:latin typeface="Arial"/>
              <a:cs typeface="Arial"/>
            </a:endParaRPr>
          </a:p>
        </p:txBody>
      </p:sp>
      <p:sp>
        <p:nvSpPr>
          <p:cNvPr id="1207348872" name="TextBox 8"/>
          <p:cNvSpPr txBox="1"/>
          <p:nvPr/>
        </p:nvSpPr>
        <p:spPr bwMode="auto">
          <a:xfrm>
            <a:off x="3421011" y="5387256"/>
            <a:ext cx="5349976" cy="579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0480B7"/>
                </a:solidFill>
                <a:latin typeface="Arial"/>
                <a:cs typeface="Arial"/>
              </a:rPr>
              <a:t>21-24 мая 2024 г.</a:t>
            </a:r>
            <a:endParaRPr lang="en-US">
              <a:solidFill>
                <a:srgbClr val="0480B7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ru-RU">
                <a:solidFill>
                  <a:srgbClr val="0480B7"/>
                </a:solidFill>
                <a:latin typeface="Arial"/>
                <a:cs typeface="Arial"/>
              </a:rPr>
              <a:t>г. Пермь</a:t>
            </a:r>
            <a:endParaRPr/>
          </a:p>
        </p:txBody>
      </p:sp>
      <p:sp>
        <p:nvSpPr>
          <p:cNvPr id="1809982891" name="TextBox 2"/>
          <p:cNvSpPr txBox="1"/>
          <p:nvPr/>
        </p:nvSpPr>
        <p:spPr bwMode="auto">
          <a:xfrm>
            <a:off x="961352" y="4186927"/>
            <a:ext cx="10269293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800">
                <a:solidFill>
                  <a:srgbClr val="0480B7"/>
                </a:solidFill>
                <a:latin typeface="Arial"/>
                <a:cs typeface="Arial"/>
              </a:rPr>
              <a:t>ФГАОУ ВО «Пермский национальный исследовательский </a:t>
            </a:r>
            <a:r>
              <a:rPr lang="ru-RU" sz="1800" b="0" i="0" u="none" strike="noStrike" cap="none" spc="0">
                <a:solidFill>
                  <a:srgbClr val="0480B7"/>
                </a:solidFill>
                <a:latin typeface="Arial"/>
                <a:ea typeface="Arial"/>
                <a:cs typeface="Arial"/>
              </a:rPr>
              <a:t>политехнический </a:t>
            </a:r>
            <a:r>
              <a:rPr lang="ru-RU" sz="1800">
                <a:solidFill>
                  <a:srgbClr val="0480B7"/>
                </a:solidFill>
                <a:latin typeface="Arial"/>
                <a:cs typeface="Arial"/>
              </a:rPr>
              <a:t>университет» (ПНИПУ)</a:t>
            </a:r>
            <a:endParaRPr sz="1800"/>
          </a:p>
        </p:txBody>
      </p:sp>
      <p:sp>
        <p:nvSpPr>
          <p:cNvPr id="1922907949" name="TextBox 9"/>
          <p:cNvSpPr txBox="1"/>
          <p:nvPr/>
        </p:nvSpPr>
        <p:spPr bwMode="auto">
          <a:xfrm>
            <a:off x="993328" y="2191943"/>
            <a:ext cx="10205342" cy="548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>
                <a:solidFill>
                  <a:srgbClr val="0480B7"/>
                </a:solidFill>
                <a:latin typeface="Arial"/>
                <a:cs typeface="Arial"/>
              </a:rPr>
              <a:t>Заседание Федеральных УМО по УГСН </a:t>
            </a:r>
            <a:endParaRPr lang="en-US" sz="3000" b="1">
              <a:solidFill>
                <a:srgbClr val="0480B7"/>
              </a:solidFill>
              <a:latin typeface="Arial"/>
              <a:cs typeface="Arial"/>
            </a:endParaRPr>
          </a:p>
        </p:txBody>
      </p:sp>
      <p:pic>
        <p:nvPicPr>
          <p:cNvPr id="69643937" name="Рисунок 69643936"/>
          <p:cNvPicPr>
            <a:picLocks noChangeAspect="1"/>
          </p:cNvPicPr>
          <p:nvPr/>
        </p:nvPicPr>
        <p:blipFill>
          <a:blip r:embed="rId2"/>
          <a:srcRect l="16782" t="23976" r="47281" b="64629"/>
          <a:stretch/>
        </p:blipFill>
        <p:spPr bwMode="auto">
          <a:xfrm>
            <a:off x="71666" y="320143"/>
            <a:ext cx="2997561" cy="5346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4008821" y="351650"/>
            <a:ext cx="7809504" cy="100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sz="2000" b="1">
                <a:solidFill>
                  <a:schemeClr val="bg1"/>
                </a:solidFill>
                <a:latin typeface="Arial"/>
                <a:cs typeface="Arial"/>
              </a:rPr>
              <a:t>О переименовании отдельных направлений подготовки </a:t>
            </a:r>
            <a:br>
              <a:rPr lang="ru-RU" sz="2000" b="1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ru-RU" sz="2000" b="1">
                <a:solidFill>
                  <a:schemeClr val="bg1"/>
                </a:solidFill>
                <a:latin typeface="Arial"/>
                <a:cs typeface="Arial"/>
              </a:rPr>
              <a:t>в Перечне специальностей и направлений подготовки </a:t>
            </a:r>
            <a:br>
              <a:rPr lang="ru-RU" sz="2000" b="1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ru-RU" sz="2000" b="1">
                <a:solidFill>
                  <a:schemeClr val="bg1"/>
                </a:solidFill>
                <a:latin typeface="Arial"/>
                <a:cs typeface="Arial"/>
              </a:rPr>
              <a:t>по УГСН 25.00.00</a:t>
            </a:r>
            <a:endParaRPr/>
          </a:p>
        </p:txBody>
      </p:sp>
      <p:pic>
        <p:nvPicPr>
          <p:cNvPr id="2002725159" name="Рисунок 2002725158"/>
          <p:cNvPicPr>
            <a:picLocks noChangeAspect="1"/>
          </p:cNvPicPr>
          <p:nvPr/>
        </p:nvPicPr>
        <p:blipFill>
          <a:blip r:embed="rId2"/>
          <a:srcRect l="16782" t="23976" r="47281" b="64629"/>
          <a:stretch/>
        </p:blipFill>
        <p:spPr bwMode="auto">
          <a:xfrm>
            <a:off x="71665" y="320142"/>
            <a:ext cx="2997560" cy="534607"/>
          </a:xfrm>
          <a:prstGeom prst="rect">
            <a:avLst/>
          </a:prstGeom>
        </p:spPr>
      </p:pic>
      <p:sp>
        <p:nvSpPr>
          <p:cNvPr id="26532516" name="Номер слайда 3"/>
          <p:cNvSpPr>
            <a:spLocks noGrp="1"/>
          </p:cNvSpPr>
          <p:nvPr/>
        </p:nvSpPr>
        <p:spPr bwMode="auto">
          <a:xfrm>
            <a:off x="3066259" y="6493406"/>
            <a:ext cx="158880" cy="248465"/>
          </a:xfrm>
        </p:spPr>
        <p:txBody>
          <a:bodyPr wrap="none" lIns="40233" tIns="40232" rIns="40233" bIns="40232" anchor="ctr">
            <a:spAutoFit/>
          </a:bodyPr>
          <a:lstStyle>
            <a:lvl1pPr marL="0" marR="0" indent="0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rgbClr val="888888"/>
                </a:solidFill>
                <a:latin typeface="DINPro-Black"/>
                <a:ea typeface="DINPro-Black"/>
                <a:cs typeface="DINPro-Black"/>
              </a:defRPr>
            </a:lvl1pPr>
            <a:lvl2pPr marL="0" marR="0" indent="201168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402336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603504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804672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marR="0" indent="1005840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marR="0" indent="1207008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marR="0" indent="1408176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marR="0" indent="1609344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FC83CFC-3A86-240D-BD2A-6B2D837815C4}" type="slidenum">
              <a:rPr lang="ru-RU"/>
              <a:t>2</a:t>
            </a:fld>
            <a:endParaRPr lang="ru-RU"/>
          </a:p>
        </p:txBody>
      </p:sp>
      <p:sp>
        <p:nvSpPr>
          <p:cNvPr id="1893814484" name="Подзаголовок 2"/>
          <p:cNvSpPr>
            <a:spLocks noGrp="1"/>
          </p:cNvSpPr>
          <p:nvPr/>
        </p:nvSpPr>
        <p:spPr bwMode="auto">
          <a:xfrm>
            <a:off x="488502" y="1762124"/>
            <a:ext cx="11329462" cy="4619202"/>
          </a:xfrm>
        </p:spPr>
        <p:txBody>
          <a:bodyPr lIns="40233" tIns="40232" rIns="40233" bIns="40232"/>
          <a:lstStyle>
            <a:lvl1pPr marL="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1pPr>
            <a:lvl2pPr marL="4572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2pPr>
            <a:lvl3pPr marL="9144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3pPr>
            <a:lvl4pPr marL="13716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4pPr>
            <a:lvl5pPr marL="18288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5pPr>
            <a:lvl6pPr marL="22860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6pPr>
            <a:lvl7pPr marL="27432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7pPr>
            <a:lvl8pPr marL="32004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8pPr>
            <a:lvl9pPr marL="36576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9pPr>
          </a:lstStyle>
          <a:p>
            <a:pPr indent="450000" algn="just">
              <a:spcBef>
                <a:spcPts val="0"/>
              </a:spcBef>
              <a:buFontTx/>
              <a:buChar char="-"/>
              <a:defRPr/>
            </a:pPr>
            <a:endParaRPr/>
          </a:p>
          <a:p>
            <a:pPr algn="just">
              <a:defRPr/>
            </a:pPr>
            <a:endParaRPr lang="ru-RU" sz="1400" i="1"/>
          </a:p>
          <a:p>
            <a:pPr algn="just">
              <a:defRPr/>
            </a:pPr>
            <a:endParaRPr lang="ru-RU" sz="2000" i="1">
              <a:solidFill>
                <a:schemeClr val="tx1"/>
              </a:solidFill>
              <a:latin typeface="Arial"/>
              <a:cs typeface="Arial"/>
            </a:endParaRPr>
          </a:p>
          <a:p>
            <a:pPr algn="just">
              <a:defRPr/>
            </a:pPr>
            <a:endParaRPr lang="ru-RU" sz="2000" i="1">
              <a:solidFill>
                <a:schemeClr val="tx1"/>
              </a:solidFill>
              <a:latin typeface="Arial"/>
              <a:cs typeface="Arial"/>
            </a:endParaRPr>
          </a:p>
          <a:p>
            <a:pPr algn="just">
              <a:defRPr/>
            </a:pPr>
            <a:endParaRPr lang="ru-RU" sz="2000" i="1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endParaRPr lang="ru-RU"/>
          </a:p>
        </p:txBody>
      </p:sp>
      <p:graphicFrame>
        <p:nvGraphicFramePr>
          <p:cNvPr id="1211185392" name="Таблица 17"/>
          <p:cNvGraphicFramePr>
            <a:graphicFrameLocks/>
          </p:cNvGraphicFramePr>
          <p:nvPr/>
        </p:nvGraphicFramePr>
        <p:xfrm>
          <a:off x="0" y="1867024"/>
          <a:ext cx="12191996" cy="4130040"/>
        </p:xfrm>
        <a:graphic>
          <a:graphicData uri="http://schemas.openxmlformats.org/drawingml/2006/table">
            <a:tbl>
              <a:tblPr firstRow="1" bandRow="1"/>
              <a:tblGrid>
                <a:gridCol w="1609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1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936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1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1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rPr>
                        <a:t>Коды укрупненных групп специальностей </a:t>
                      </a:r>
                      <a:br>
                        <a:rPr lang="ru-RU" sz="11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ru-RU" sz="11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</a:rPr>
                        <a:t>и направлений подготовки</a:t>
                      </a:r>
                      <a:endParaRPr lang="ru-RU" sz="1100" b="1"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38099" algn="ctr">
                      <a:solidFill>
                        <a:srgbClr val="FFFFFF"/>
                      </a:solidFill>
                    </a:lnB>
                    <a:solidFill>
                      <a:srgbClr val="008E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1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100" b="1">
                          <a:latin typeface="Arial"/>
                          <a:cs typeface="Arial"/>
                        </a:rPr>
                        <a:t>Коды специальностей и направлений подготовки</a:t>
                      </a:r>
                      <a:endParaRPr sz="1100" b="1"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38099" algn="ctr">
                      <a:solidFill>
                        <a:srgbClr val="FFFFFF"/>
                      </a:solidFill>
                    </a:lnB>
                    <a:solidFill>
                      <a:srgbClr val="008E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1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100" b="1">
                          <a:latin typeface="Arial"/>
                          <a:cs typeface="Arial"/>
                        </a:rPr>
                        <a:t>Наименования укрупненных групп специальностей </a:t>
                      </a:r>
                      <a:endParaRPr lang="en-US" sz="1100" b="1"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1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100" b="1">
                          <a:latin typeface="Arial"/>
                          <a:cs typeface="Arial"/>
                        </a:rPr>
                        <a:t>и направлений подготовки</a:t>
                      </a:r>
                      <a:endParaRPr sz="1100" b="1"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1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100" b="1">
                          <a:latin typeface="Arial"/>
                          <a:cs typeface="Arial"/>
                        </a:rPr>
                        <a:t>Наименование направления подготовки и специальности</a:t>
                      </a:r>
                      <a:endParaRPr sz="1100" b="1"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38099" algn="ctr">
                      <a:solidFill>
                        <a:srgbClr val="FFFFFF"/>
                      </a:solidFill>
                    </a:lnB>
                    <a:solidFill>
                      <a:srgbClr val="008E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1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100" b="1">
                          <a:latin typeface="Arial"/>
                          <a:cs typeface="Arial"/>
                        </a:rPr>
                        <a:t>Код квалификации</a:t>
                      </a:r>
                      <a:endParaRPr sz="1100" b="1"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1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100" b="1">
                          <a:latin typeface="Arial"/>
                          <a:cs typeface="Arial"/>
                        </a:rPr>
                        <a:t>6.0 – уровень бакалавриата, </a:t>
                      </a:r>
                      <a:endParaRPr sz="1100" b="1"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1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100" b="1">
                          <a:latin typeface="Arial"/>
                          <a:cs typeface="Arial"/>
                        </a:rPr>
                        <a:t>7.1- уровень магистратуры,</a:t>
                      </a:r>
                      <a:endParaRPr sz="1100" b="1"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1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100" b="1">
                          <a:latin typeface="Arial"/>
                          <a:cs typeface="Arial"/>
                        </a:rPr>
                        <a:t>7.2 – уровень специалитета</a:t>
                      </a:r>
                      <a:endParaRPr sz="1100" b="1"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38099" algn="ctr">
                      <a:solidFill>
                        <a:srgbClr val="FFFFFF"/>
                      </a:solidFill>
                    </a:lnB>
                    <a:solidFill>
                      <a:srgbClr val="008E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1" i="0" u="none" strike="noStrike" cap="none" spc="0">
                          <a:solidFill>
                            <a:srgbClr val="FFFFFF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100" b="1">
                          <a:latin typeface="Arial"/>
                          <a:cs typeface="Arial"/>
                        </a:rPr>
                        <a:t>Квалификация</a:t>
                      </a:r>
                      <a:endParaRPr sz="1100" b="1"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38099" algn="ctr">
                      <a:solidFill>
                        <a:srgbClr val="FFFFFF"/>
                      </a:solidFill>
                    </a:lnB>
                    <a:solidFill>
                      <a:srgbClr val="008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44">
                <a:tc gridSpan="5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ТРАНСПОРТ</a:t>
                      </a:r>
                      <a:endParaRPr sz="1200" b="1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3809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34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1200" b="1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АЭРОНАВИГАЦИЯ И ЭКСПЛУАТАЦИЯ АВИАЦИОННЫХ СИСТЕМ</a:t>
                      </a:r>
                      <a:endParaRPr sz="1200" b="1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 row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sz="1200" b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01</a:t>
                      </a:r>
                      <a:endParaRPr sz="1200" b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25.03.01, 25.04.01 Техническая эксплуатация летательных аппаратов и двигателей</a:t>
                      </a:r>
                      <a:endParaRPr sz="1400" b="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Бакалавр техники и технологии 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7.1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Магистр техники и технологии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540">
                <a:tc row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sz="1200" b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02</a:t>
                      </a:r>
                      <a:endParaRPr sz="1200" b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25.03.02, 25.04.02 Техническая эксплуатация авиационных электросистем и пилотажно-навигационных комплексов</a:t>
                      </a:r>
                      <a:endParaRPr sz="1400" b="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Бакалавр техники и технологии 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7.1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Магистр техники и технологии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 gridSpan="5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ПРЕДЛАГАЕМЫЕ НОВЫЕ НАЗВАНИЯ</a:t>
                      </a:r>
                      <a:endParaRPr lang="ru-RU" sz="1200" b="1" i="0" u="none" strike="noStrike" cap="none" spc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rowSpan="2">
                  <a:txBody>
                    <a:bodyPr/>
                    <a:lstStyle/>
                    <a:p>
                      <a:pPr>
                        <a:defRPr/>
                      </a:pP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sz="12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01</a:t>
                      </a:r>
                      <a:endParaRPr sz="1200" b="0" i="0" u="none" strike="noStrike" cap="none" spc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1" u="none" strike="noStrike" cap="none" spc="0">
                          <a:ln>
                            <a:noFill/>
                          </a:ln>
                          <a:solidFill/>
                          <a:latin typeface="Arial"/>
                          <a:ea typeface="Arial"/>
                          <a:cs typeface="Arial"/>
                        </a:rPr>
                        <a:t>25.03.01, 25.04.01 Техническая эксплуатация воздушных судов</a:t>
                      </a:r>
                      <a:endParaRPr sz="1400" b="0" i="1" u="none" strike="noStrike" cap="none" spc="0">
                        <a:ln>
                          <a:noFill/>
                        </a:ln>
                        <a:solidFill/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Бакалавр техники и технологии 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7.1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Магистр техники и технологии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 rowSpan="2">
                  <a:txBody>
                    <a:bodyPr/>
                    <a:lstStyle/>
                    <a:p>
                      <a:pPr>
                        <a:defRPr/>
                      </a:pP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sz="12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02</a:t>
                      </a:r>
                      <a:endParaRPr sz="1200" b="0" i="0" u="none" strike="noStrike" cap="none" spc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1" u="none" strike="noStrike" cap="none" spc="0">
                          <a:ln>
                            <a:noFill/>
                          </a:ln>
                          <a:solidFill/>
                          <a:latin typeface="Arial"/>
                          <a:ea typeface="Arial"/>
                          <a:cs typeface="Arial"/>
                        </a:rPr>
                        <a:t>25.03.02, 25.04.02 Техническая эксплуатация авиационных электросистем (АЭС) и авионики</a:t>
                      </a:r>
                      <a:endParaRPr sz="1400" b="0" i="1" u="none" strike="noStrike" cap="none" spc="0">
                        <a:ln>
                          <a:noFill/>
                        </a:ln>
                        <a:solidFill/>
                        <a:latin typeface="Arial"/>
                        <a:cs typeface="Arial"/>
                      </a:endParaRPr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Бакалавр техники и технологии 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endParaRPr lang="ru-RU"/>
                    </a:p>
                  </a:txBody>
                  <a:tcPr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7.1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Магистр техники и технологии</a:t>
                      </a:r>
                      <a:endParaRPr sz="1200"/>
                    </a:p>
                  </a:txBody>
                  <a:tcPr anchor="ctr">
                    <a:lnL w="12699" algn="ctr">
                      <a:solidFill>
                        <a:srgbClr val="FFFFFF"/>
                      </a:solidFill>
                    </a:lnL>
                    <a:lnR w="12699" algn="ctr">
                      <a:solidFill>
                        <a:srgbClr val="FFFFFF"/>
                      </a:solidFill>
                    </a:lnR>
                    <a:lnT w="12699" algn="ctr">
                      <a:solidFill>
                        <a:srgbClr val="FFFFFF"/>
                      </a:solidFill>
                    </a:lnT>
                    <a:lnB w="12699" algn="ctr">
                      <a:solidFill>
                        <a:srgbClr val="FFFFFF"/>
                      </a:solidFill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74566801" name="Номер слайда 3"/>
          <p:cNvSpPr>
            <a:spLocks noGrp="1"/>
          </p:cNvSpPr>
          <p:nvPr/>
        </p:nvSpPr>
        <p:spPr bwMode="auto">
          <a:xfrm>
            <a:off x="4727848" y="6516222"/>
            <a:ext cx="7344816" cy="248465"/>
          </a:xfrm>
        </p:spPr>
        <p:txBody>
          <a:bodyPr wrap="square" lIns="40233" tIns="40232" rIns="40233" bIns="40232" anchor="ctr">
            <a:spAutoFit/>
          </a:bodyPr>
          <a:lstStyle>
            <a:lvl1pPr marL="0" marR="0" indent="0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rgbClr val="888888"/>
                </a:solidFill>
                <a:latin typeface="DINPro-Black"/>
                <a:ea typeface="DINPro-Black"/>
                <a:cs typeface="DINPro-Black"/>
              </a:defRPr>
            </a:lvl1pPr>
            <a:lvl2pPr marL="0" marR="0" indent="201168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402336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603504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804672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marR="0" indent="1005840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marR="0" indent="1207008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marR="0" indent="1408176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marR="0" indent="1609344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1100" b="0" i="0" u="none" strike="noStrike" cap="none" spc="0" dirty="0">
                <a:ln>
                  <a:noFill/>
                </a:ln>
                <a:solidFill>
                  <a:schemeClr val="tx1"/>
                </a:solidFill>
                <a:latin typeface="Tahoma"/>
                <a:ea typeface="Tahoma"/>
                <a:cs typeface="Tahoma"/>
              </a:rPr>
              <a:t>21-24.05.2024 г., </a:t>
            </a: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Совместное</a:t>
            </a:r>
            <a:r>
              <a:rPr lang="en-US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заседание Федеральных УМО по УГСН 17.00.00, 24.00.00, 25.00.00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36568808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3840020-6F0A-10E5-81FC-83875693E520}" type="slidenum">
              <a:rPr lang="ru-RU"/>
              <a:t>3</a:t>
            </a:fld>
            <a:endParaRPr lang="ru-RU"/>
          </a:p>
        </p:txBody>
      </p:sp>
      <p:pic>
        <p:nvPicPr>
          <p:cNvPr id="1046932315" name="Рисунок 1046932314"/>
          <p:cNvPicPr>
            <a:picLocks noChangeAspect="1"/>
          </p:cNvPicPr>
          <p:nvPr/>
        </p:nvPicPr>
        <p:blipFill>
          <a:blip r:embed="rId2"/>
          <a:srcRect l="16782" t="23976" r="47281" b="64629"/>
          <a:stretch/>
        </p:blipFill>
        <p:spPr bwMode="auto">
          <a:xfrm>
            <a:off x="71665" y="320142"/>
            <a:ext cx="2997560" cy="534607"/>
          </a:xfrm>
          <a:prstGeom prst="rect">
            <a:avLst/>
          </a:prstGeom>
        </p:spPr>
      </p:pic>
      <p:sp>
        <p:nvSpPr>
          <p:cNvPr id="1713741679" name="Прямоугольник 4"/>
          <p:cNvSpPr/>
          <p:nvPr/>
        </p:nvSpPr>
        <p:spPr bwMode="auto">
          <a:xfrm>
            <a:off x="4027180" y="504050"/>
            <a:ext cx="7805183" cy="701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1">
                <a:solidFill>
                  <a:schemeClr val="bg1"/>
                </a:solidFill>
                <a:latin typeface="Arial"/>
                <a:cs typeface="Arial"/>
              </a:rPr>
              <a:t>О переименовании отдельных направлений подготовки </a:t>
            </a:r>
            <a:br>
              <a:rPr lang="ru-RU" sz="2000" b="1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ru-RU" sz="2000" b="1">
                <a:solidFill>
                  <a:schemeClr val="bg1"/>
                </a:solidFill>
                <a:latin typeface="Arial"/>
                <a:cs typeface="Arial"/>
              </a:rPr>
              <a:t>в УГСН 25.00.0</a:t>
            </a:r>
            <a:r>
              <a:rPr lang="ru-RU" sz="2000" b="1" i="0" u="none" strike="noStrike" cap="none" spc="0">
                <a:ln>
                  <a:noFill/>
                </a:ln>
                <a:solidFill>
                  <a:schemeClr val="bg1"/>
                </a:solidFill>
                <a:latin typeface="Arial"/>
                <a:ea typeface="Arial"/>
                <a:cs typeface="Arial"/>
              </a:rPr>
              <a:t>0 — предложение ФГБОУ ВО “МГТУ ГА”</a:t>
            </a:r>
            <a:endParaRPr lang="ru-RU" sz="2000" b="1" i="0" u="none" strike="noStrike" cap="none" spc="0">
              <a:ln>
                <a:noFill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1453341253" name="Таблица 1453341252"/>
          <p:cNvGraphicFramePr>
            <a:graphicFrameLocks/>
          </p:cNvGraphicFramePr>
          <p:nvPr/>
        </p:nvGraphicFramePr>
        <p:xfrm>
          <a:off x="186531" y="1716881"/>
          <a:ext cx="11889346" cy="443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9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17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6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Текущее название: </a:t>
                      </a: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Техническая эксплуатация летательных аппаратов и двигателей</a:t>
                      </a:r>
                      <a:endParaRPr sz="1600" b="1"/>
                    </a:p>
                  </a:txBody>
                  <a:tcPr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solidFill>
                        <a:schemeClr val="bg1"/>
                      </a:solidFill>
                    </a:lnT>
                    <a:lnB w="12699" algn="ctr">
                      <a:solidFill>
                        <a:schemeClr val="bg1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ru-RU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ru-RU" sz="16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Текущее название: </a:t>
                      </a: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Техническая эксплуатация авиационных электросистем и пилотажно-навигационных комплексов</a:t>
                      </a:r>
                      <a:endParaRPr sz="1600" b="1"/>
                    </a:p>
                  </a:txBody>
                  <a:tcPr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solidFill>
                        <a:schemeClr val="bg1"/>
                      </a:solidFill>
                    </a:lnT>
                    <a:lnB w="12699" algn="ctr">
                      <a:solidFill>
                        <a:schemeClr val="bg1"/>
                      </a:solidFill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7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1" u="none" strike="noStrike" cap="none" spc="0">
                          <a:ln>
                            <a:noFill/>
                          </a:ln>
                          <a:solidFill/>
                          <a:latin typeface="Arial"/>
                          <a:ea typeface="Arial"/>
                          <a:cs typeface="Arial"/>
                        </a:rPr>
                        <a:t>Предлагаемое название: </a:t>
                      </a:r>
                      <a:r>
                        <a:rPr lang="ru-RU" sz="1600" b="1" i="1" u="none" strike="noStrike" cap="none" spc="0">
                          <a:ln>
                            <a:noFill/>
                          </a:ln>
                          <a:solidFill/>
                          <a:latin typeface="Arial"/>
                          <a:ea typeface="Arial"/>
                          <a:cs typeface="Arial"/>
                        </a:rPr>
                        <a:t>Техническая эксплуатация воздушных судов</a:t>
                      </a:r>
                      <a:endParaRPr sz="1600" b="1" i="1" u="none" strike="noStrike" cap="none" spc="0">
                        <a:ln>
                          <a:noFill/>
                        </a:ln>
                        <a:solidFill/>
                        <a:latin typeface="Arial"/>
                        <a:cs typeface="Arial"/>
                      </a:endParaRPr>
                    </a:p>
                  </a:txBody>
                  <a:tcPr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solidFill>
                        <a:schemeClr val="bg1"/>
                      </a:solidFill>
                    </a:lnT>
                    <a:lnB w="12699" algn="ctr">
                      <a:solidFill>
                        <a:schemeClr val="bg1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i="1" u="none" strike="noStrike" cap="none" spc="0">
                          <a:ln>
                            <a:noFill/>
                          </a:ln>
                          <a:solidFill/>
                          <a:latin typeface="Arial"/>
                          <a:ea typeface="Arial"/>
                          <a:cs typeface="Arial"/>
                        </a:rPr>
                        <a:t>Предлагаемое название: </a:t>
                      </a:r>
                      <a:r>
                        <a:rPr lang="ru-RU" sz="1600" b="1" i="1" u="none" strike="noStrike" cap="none" spc="0">
                          <a:ln>
                            <a:noFill/>
                          </a:ln>
                          <a:solidFill/>
                          <a:latin typeface="Arial"/>
                          <a:ea typeface="Arial"/>
                          <a:cs typeface="Arial"/>
                        </a:rPr>
                        <a:t>Техническая эксплуатация авиационных электросистем (АЭС) и авионики</a:t>
                      </a:r>
                      <a:endParaRPr sz="1600" b="1" i="1" u="none" strike="noStrike" cap="none" spc="0">
                        <a:ln>
                          <a:noFill/>
                        </a:ln>
                        <a:solidFill/>
                        <a:latin typeface="Arial"/>
                        <a:cs typeface="Arial"/>
                      </a:endParaRPr>
                    </a:p>
                  </a:txBody>
                  <a:tcPr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solidFill>
                        <a:schemeClr val="bg1"/>
                      </a:solidFill>
                    </a:lnT>
                    <a:lnB w="12699" algn="ctr">
                      <a:solidFill>
                        <a:schemeClr val="bg1"/>
                      </a:solidFill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249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6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В соответствии со </a:t>
                      </a: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статьей 32 Воздушного кодекса РФ</a:t>
                      </a:r>
                      <a:r>
                        <a:rPr lang="ru-RU" sz="16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:</a:t>
                      </a:r>
                    </a:p>
                    <a:p>
                      <a:pPr algn="l">
                        <a:defRPr/>
                      </a:pPr>
                      <a:r>
                        <a:rPr lang="ru-RU" sz="16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Воздушное судно — летательный аппарат, поддерживаемый в атмосфере за счет взаимодействия с воздухом, отличного от взаимодействия с воздухом, отраженным от поверхности земли или воды. </a:t>
                      </a:r>
                    </a:p>
                    <a:p>
                      <a:pPr algn="l">
                        <a:defRPr/>
                      </a:pP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>
                        <a:defRPr/>
                      </a:pPr>
                      <a:r>
                        <a:rPr lang="ru-RU" sz="16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Для гражданской авиации (ГА) именно воздушные суда (ВС) являются основными объектами для осуществления полетов. Это вытекает из основных положений Чикагской конвенции о международной гражданской авиации. </a:t>
                      </a:r>
                    </a:p>
                  </a:txBody>
                  <a:tcPr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solidFill>
                        <a:schemeClr val="bg1"/>
                      </a:solidFill>
                    </a:lnT>
                    <a:lnB w="12699" algn="ctr">
                      <a:solidFill>
                        <a:schemeClr val="bg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6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Практика гражданской авиации (в том числе и зарубежная) с учётом эволюции усложнения бортового оборудования на воздушных судах привела к повсеместному использованию термина «авионика», который широко используется в </a:t>
                      </a: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документах Международной организации гражданской авиации ИКАО</a:t>
                      </a:r>
                      <a:r>
                        <a:rPr lang="ru-RU" sz="16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. </a:t>
                      </a:r>
                    </a:p>
                    <a:p>
                      <a:pPr algn="l">
                        <a:defRPr/>
                      </a:pPr>
                      <a:endParaRPr lang="ru-RU" sz="16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algn="l">
                        <a:defRPr/>
                      </a:pPr>
                      <a:r>
                        <a:rPr lang="ru-RU" sz="1600" b="0" i="0" u="none" strike="noStrike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Под авионикой понимается «бортовое электронное оборудование, включающее любое электронное устройство, предназначенное для использования на борту ВС, в том числе радиооборудование, система автоматического управления полетом и приборное оборудование». Этот термин более широкий, чем термин «пилотажно-навигационный комплекс». </a:t>
                      </a:r>
                    </a:p>
                  </a:txBody>
                  <a:tcPr>
                    <a:lnL w="12699" algn="ctr">
                      <a:solidFill>
                        <a:schemeClr val="bg1"/>
                      </a:solidFill>
                    </a:lnL>
                    <a:lnR w="12699" algn="ctr">
                      <a:solidFill>
                        <a:schemeClr val="bg1"/>
                      </a:solidFill>
                    </a:lnR>
                    <a:lnT w="12699" algn="ctr">
                      <a:solidFill>
                        <a:schemeClr val="bg1"/>
                      </a:solidFill>
                    </a:lnT>
                    <a:lnB w="12699" algn="ctr">
                      <a:solidFill>
                        <a:schemeClr val="bg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Номер слайда 3"/>
          <p:cNvSpPr>
            <a:spLocks noGrp="1"/>
          </p:cNvSpPr>
          <p:nvPr/>
        </p:nvSpPr>
        <p:spPr bwMode="auto">
          <a:xfrm>
            <a:off x="4727848" y="6516222"/>
            <a:ext cx="7344816" cy="248465"/>
          </a:xfrm>
        </p:spPr>
        <p:txBody>
          <a:bodyPr wrap="square" lIns="40233" tIns="40232" rIns="40233" bIns="40232" anchor="ctr">
            <a:spAutoFit/>
          </a:bodyPr>
          <a:lstStyle>
            <a:lvl1pPr marL="0" marR="0" indent="0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rgbClr val="888888"/>
                </a:solidFill>
                <a:latin typeface="DINPro-Black"/>
                <a:ea typeface="DINPro-Black"/>
                <a:cs typeface="DINPro-Black"/>
              </a:defRPr>
            </a:lvl1pPr>
            <a:lvl2pPr marL="0" marR="0" indent="201168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402336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603504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804672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marR="0" indent="1005840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marR="0" indent="1207008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marR="0" indent="1408176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marR="0" indent="1609344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1100" b="0" i="0" u="none" strike="noStrike" cap="none" spc="0" dirty="0">
                <a:ln>
                  <a:noFill/>
                </a:ln>
                <a:solidFill>
                  <a:schemeClr val="tx1"/>
                </a:solidFill>
                <a:latin typeface="Tahoma"/>
                <a:ea typeface="Tahoma"/>
                <a:cs typeface="Tahoma"/>
              </a:rPr>
              <a:t>21-24.05.2024 г., </a:t>
            </a: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Совместное</a:t>
            </a:r>
            <a:r>
              <a:rPr lang="en-US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заседание Федеральных УМО по УГСН 17.00.00, 24.00.00, 25.00.00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1701773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EFC0AC0-EABB-E6DE-FBFA-0B881CCB77F6}" type="slidenum">
              <a:rPr lang="ru-RU"/>
              <a:t>4</a:t>
            </a:fld>
            <a:endParaRPr lang="ru-RU"/>
          </a:p>
        </p:txBody>
      </p:sp>
      <p:pic>
        <p:nvPicPr>
          <p:cNvPr id="980549147" name="Рисунок 980549146"/>
          <p:cNvPicPr>
            <a:picLocks noChangeAspect="1"/>
          </p:cNvPicPr>
          <p:nvPr/>
        </p:nvPicPr>
        <p:blipFill>
          <a:blip r:embed="rId2"/>
          <a:srcRect l="16782" t="23976" r="47281" b="64629"/>
          <a:stretch/>
        </p:blipFill>
        <p:spPr bwMode="auto">
          <a:xfrm>
            <a:off x="71665" y="320142"/>
            <a:ext cx="2997560" cy="534607"/>
          </a:xfrm>
          <a:prstGeom prst="rect">
            <a:avLst/>
          </a:prstGeom>
        </p:spPr>
      </p:pic>
      <p:sp>
        <p:nvSpPr>
          <p:cNvPr id="88970817" name="Прямоугольник 4"/>
          <p:cNvSpPr/>
          <p:nvPr/>
        </p:nvSpPr>
        <p:spPr bwMode="auto">
          <a:xfrm>
            <a:off x="4027180" y="351650"/>
            <a:ext cx="7823183" cy="100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sz="2000"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Об утверждении кандидатов в состав ФУМО по УГСН 25.00.00 А</a:t>
            </a:r>
            <a:r>
              <a:rPr lang="ru-RU" sz="2000" b="1" i="0" u="none" strike="noStrike" cap="none" spc="0">
                <a:ln>
                  <a:noFill/>
                </a:ln>
                <a:solidFill>
                  <a:schemeClr val="bg1"/>
                </a:solidFill>
                <a:latin typeface="Arial"/>
                <a:ea typeface="Arial"/>
                <a:cs typeface="Arial"/>
              </a:rPr>
              <a:t>эронавигация и эксплуатация авиационной </a:t>
            </a:r>
            <a:br>
              <a:rPr lang="ru-RU" sz="2000" b="1" i="0" u="none" strike="noStrike" cap="none" spc="0">
                <a:ln>
                  <a:noFill/>
                </a:ln>
                <a:solidFill>
                  <a:schemeClr val="bg1"/>
                </a:solidFill>
                <a:latin typeface="Arial"/>
                <a:ea typeface="Arial"/>
                <a:cs typeface="Arial"/>
              </a:rPr>
            </a:br>
            <a:r>
              <a:rPr lang="ru-RU" sz="2000" b="1" i="0" u="none" strike="noStrike" cap="none" spc="0">
                <a:ln>
                  <a:noFill/>
                </a:ln>
                <a:solidFill>
                  <a:schemeClr val="bg1"/>
                </a:solidFill>
                <a:latin typeface="Arial"/>
                <a:ea typeface="Arial"/>
                <a:cs typeface="Arial"/>
              </a:rPr>
              <a:t>и ракетно-космической техники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1700249708" name="Подзаголовок 2"/>
          <p:cNvSpPr>
            <a:spLocks noGrp="1"/>
          </p:cNvSpPr>
          <p:nvPr/>
        </p:nvSpPr>
        <p:spPr bwMode="auto">
          <a:xfrm>
            <a:off x="488502" y="1762123"/>
            <a:ext cx="11329461" cy="4619202"/>
          </a:xfrm>
        </p:spPr>
        <p:txBody>
          <a:bodyPr lIns="40233" tIns="40232" rIns="40233" bIns="40232"/>
          <a:lstStyle>
            <a:lvl1pPr marL="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1pPr>
            <a:lvl2pPr marL="4572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2pPr>
            <a:lvl3pPr marL="9144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3pPr>
            <a:lvl4pPr marL="13716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4pPr>
            <a:lvl5pPr marL="18288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5pPr>
            <a:lvl6pPr marL="22860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6pPr>
            <a:lvl7pPr marL="27432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7pPr>
            <a:lvl8pPr marL="32004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8pPr>
            <a:lvl9pPr marL="3657600" marR="0" indent="0" algn="ctr" defTabSz="804672">
              <a:lnSpc>
                <a:spcPct val="100000"/>
              </a:lnSpc>
              <a:spcBef>
                <a:spcPts val="1011"/>
              </a:spcBef>
              <a:spcAft>
                <a:spcPts val="0"/>
              </a:spcAft>
              <a:buClrTx/>
              <a:buSzPct val="100000"/>
              <a:buFontTx/>
              <a:buNone/>
              <a:defRPr sz="2800" b="0" i="0" u="none" strike="noStrike" cap="none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ahoma"/>
                <a:ea typeface="Tahoma"/>
                <a:cs typeface="Tahoma"/>
              </a:defRPr>
            </a:lvl9pPr>
          </a:lstStyle>
          <a:p>
            <a:pPr indent="450000" algn="just">
              <a:spcBef>
                <a:spcPts val="0"/>
              </a:spcBef>
              <a:buFontTx/>
              <a:buChar char="-"/>
              <a:defRPr/>
            </a:pPr>
            <a:endParaRPr/>
          </a:p>
          <a:p>
            <a:pPr algn="just">
              <a:defRPr/>
            </a:pPr>
            <a:endParaRPr lang="ru-RU" sz="1400" i="1"/>
          </a:p>
          <a:p>
            <a:pPr algn="just">
              <a:defRPr/>
            </a:pPr>
            <a:endParaRPr lang="ru-RU" sz="2000" i="1">
              <a:solidFill>
                <a:schemeClr val="tx1"/>
              </a:solidFill>
              <a:latin typeface="Arial"/>
              <a:cs typeface="Arial"/>
            </a:endParaRPr>
          </a:p>
          <a:p>
            <a:pPr algn="just">
              <a:defRPr/>
            </a:pPr>
            <a:endParaRPr lang="ru-RU" sz="2000" i="1">
              <a:solidFill>
                <a:schemeClr val="tx1"/>
              </a:solidFill>
              <a:latin typeface="Arial"/>
              <a:cs typeface="Arial"/>
            </a:endParaRPr>
          </a:p>
          <a:p>
            <a:pPr algn="just">
              <a:defRPr/>
            </a:pPr>
            <a:endParaRPr lang="ru-RU" sz="2000" i="1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endParaRPr lang="ru-RU"/>
          </a:p>
        </p:txBody>
      </p:sp>
      <p:graphicFrame>
        <p:nvGraphicFramePr>
          <p:cNvPr id="1999233580" name="Таблица 1999233579"/>
          <p:cNvGraphicFramePr>
            <a:graphicFrameLocks/>
          </p:cNvGraphicFramePr>
          <p:nvPr/>
        </p:nvGraphicFramePr>
        <p:xfrm>
          <a:off x="358405" y="1594643"/>
          <a:ext cx="11631609" cy="4797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6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3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6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052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Ф. И. О.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008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Структурное </a:t>
                      </a:r>
                      <a:br>
                        <a:rPr lang="ru-RU" sz="1400"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подразделение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008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Должность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008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Ученая степень, учёное звание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008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E-mail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008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Телефон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008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725">
                <a:tc gridSpan="6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Arial"/>
                          <a:ea typeface="Arial"/>
                          <a:cs typeface="Arial"/>
                        </a:rPr>
                        <a:t>ФГБОУ ВО «Московский авиационный институт (национальный исследовательский университет)»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27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>
                          <a:latin typeface="Arial"/>
                          <a:ea typeface="Arial"/>
                          <a:cs typeface="Arial"/>
                        </a:rPr>
                        <a:t>Мищенко Виктор Сергеевич</a:t>
                      </a:r>
                      <a:endParaRPr sz="1400" b="1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Кафедра 101 «Проектирование и сертификация авиационной техники»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Старший преподаватель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Нет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Vic103@mai.ru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+7 916 673-53-31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214">
                <a:tc gridSpan="6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Arial"/>
                          <a:ea typeface="Arial"/>
                          <a:cs typeface="Arial"/>
                        </a:rPr>
                        <a:t>ФГБВОУ ВО «Академия гражданской защиты Министерства Российской федерации по делам гражданской обороны, чрезвычайным ситуациям и ликвидации последствий стихийных бедствий им. Генерал-лейтенанта Д. И. Михайлика»</a:t>
                      </a:r>
                      <a:endParaRPr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6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>
                          <a:latin typeface="Arial"/>
                          <a:ea typeface="Arial"/>
                          <a:cs typeface="Arial"/>
                        </a:rPr>
                        <a:t>Панкратов Александр Витальевич</a:t>
                      </a:r>
                      <a:endParaRPr sz="1400" b="1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Учебно-методический центр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Заместитель начальника 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Нет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a.pankratov@agz.50.mchs.gov.ru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+7 929 631-40-22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27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>
                          <a:latin typeface="Arial"/>
                          <a:ea typeface="Arial"/>
                          <a:cs typeface="Arial"/>
                        </a:rPr>
                        <a:t>Веремейчук Геннадий Степанович</a:t>
                      </a:r>
                      <a:endParaRPr sz="1400" b="1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Кафедра аэронавигации и беспилотных авиационных систем инженерного факультета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Доцент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К. т. н., доцент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g.verenejchuk</a:t>
                      </a: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@agz.50.mchs.gov.ru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Arial"/>
                          <a:ea typeface="Arial"/>
                          <a:cs typeface="Arial"/>
                        </a:rPr>
                        <a:t>+7 967 023-03-91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Номер слайда 3"/>
          <p:cNvSpPr>
            <a:spLocks noGrp="1"/>
          </p:cNvSpPr>
          <p:nvPr/>
        </p:nvSpPr>
        <p:spPr bwMode="auto">
          <a:xfrm>
            <a:off x="4727848" y="6516222"/>
            <a:ext cx="7344816" cy="248465"/>
          </a:xfrm>
        </p:spPr>
        <p:txBody>
          <a:bodyPr wrap="square" lIns="40233" tIns="40232" rIns="40233" bIns="40232" anchor="ctr">
            <a:spAutoFit/>
          </a:bodyPr>
          <a:lstStyle>
            <a:lvl1pPr marL="0" marR="0" indent="0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rgbClr val="888888"/>
                </a:solidFill>
                <a:latin typeface="DINPro-Black"/>
                <a:ea typeface="DINPro-Black"/>
                <a:cs typeface="DINPro-Black"/>
              </a:defRPr>
            </a:lvl1pPr>
            <a:lvl2pPr marL="0" marR="0" indent="201168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402336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603504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804672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marR="0" indent="1005840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marR="0" indent="1207008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marR="0" indent="1408176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marR="0" indent="1609344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1100" b="0" i="0" u="none" strike="noStrike" cap="none" spc="0" dirty="0">
                <a:ln>
                  <a:noFill/>
                </a:ln>
                <a:solidFill>
                  <a:schemeClr val="tx1"/>
                </a:solidFill>
                <a:latin typeface="Tahoma"/>
                <a:ea typeface="Tahoma"/>
                <a:cs typeface="Tahoma"/>
              </a:rPr>
              <a:t>21-24.05.2024 г., </a:t>
            </a: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Совместное</a:t>
            </a:r>
            <a:r>
              <a:rPr lang="en-US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заседание Федеральных УМО по УГСН 17.00.00, 24.00.00, 25.00.00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22955441" name="Прямоугольник 1422955440"/>
          <p:cNvSpPr/>
          <p:nvPr/>
        </p:nvSpPr>
        <p:spPr bwMode="auto">
          <a:xfrm>
            <a:off x="3069228" y="15360"/>
            <a:ext cx="9171615" cy="1678781"/>
          </a:xfrm>
          <a:prstGeom prst="rect">
            <a:avLst/>
          </a:prstGeom>
          <a:solidFill>
            <a:srgbClr val="FFFFFF"/>
          </a:solidFill>
          <a:ln w="50800" cap="flat">
            <a:noFill/>
            <a:prstDash val="solid"/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4562212" name="Заголовок 6"/>
          <p:cNvSpPr>
            <a:spLocks noGrp="1"/>
          </p:cNvSpPr>
          <p:nvPr>
            <p:ph type="ctrTitle"/>
          </p:nvPr>
        </p:nvSpPr>
        <p:spPr bwMode="auto">
          <a:xfrm>
            <a:off x="757092" y="1513315"/>
            <a:ext cx="11434902" cy="133527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sz="1400"/>
          </a:p>
          <a:p>
            <a:pPr algn="just">
              <a:defRPr/>
            </a:pPr>
            <a:endParaRPr sz="2900" i="1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ru-RU" sz="2900" b="0" i="1" u="none" strike="noStrike" cap="none" spc="0">
                <a:ln>
                  <a:noFill/>
                </a:ln>
                <a:solidFill>
                  <a:schemeClr val="tx1"/>
                </a:solidFill>
                <a:latin typeface="Arial"/>
                <a:ea typeface="Arial"/>
                <a:cs typeface="Arial"/>
              </a:rPr>
              <a:t>                      </a:t>
            </a:r>
            <a:endParaRPr sz="2900"/>
          </a:p>
          <a:p>
            <a:pPr algn="just">
              <a:defRPr/>
            </a:pPr>
            <a:endParaRPr sz="2900" i="1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endParaRPr lang="ru-RU"/>
          </a:p>
        </p:txBody>
      </p:sp>
      <p:sp>
        <p:nvSpPr>
          <p:cNvPr id="640553497" name="TextBox 1"/>
          <p:cNvSpPr txBox="1"/>
          <p:nvPr/>
        </p:nvSpPr>
        <p:spPr bwMode="auto">
          <a:xfrm>
            <a:off x="1573" y="3038546"/>
            <a:ext cx="12087003" cy="146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sz="1800">
              <a:solidFill>
                <a:srgbClr val="008ED2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ru-RU" sz="1800">
                <a:solidFill>
                  <a:srgbClr val="008ED2"/>
                </a:solidFill>
                <a:latin typeface="Arial"/>
                <a:cs typeface="Arial"/>
              </a:rPr>
              <a:t>Федеральное учебно-методическое объединение в системе высшего образования </a:t>
            </a:r>
            <a:br>
              <a:rPr lang="ru-RU" sz="1800">
                <a:solidFill>
                  <a:srgbClr val="008ED2"/>
                </a:solidFill>
                <a:latin typeface="Arial"/>
                <a:cs typeface="Arial"/>
              </a:rPr>
            </a:br>
            <a:r>
              <a:rPr lang="ru-RU" sz="1800">
                <a:solidFill>
                  <a:srgbClr val="008ED2"/>
                </a:solidFill>
                <a:latin typeface="Arial"/>
                <a:cs typeface="Arial"/>
              </a:rPr>
              <a:t>по укрупненным группам специальностей и направлений подготовки</a:t>
            </a:r>
            <a:endParaRPr sz="1800">
              <a:solidFill>
                <a:srgbClr val="008ED2"/>
              </a:solidFill>
              <a:latin typeface="Arial"/>
              <a:cs typeface="Arial"/>
            </a:endParaRPr>
          </a:p>
          <a:p>
            <a:pPr algn="ctr">
              <a:defRPr/>
            </a:pPr>
            <a:endParaRPr sz="1800">
              <a:solidFill>
                <a:srgbClr val="008ED2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en-US" sz="1800">
                <a:solidFill>
                  <a:srgbClr val="008ED2"/>
                </a:solidFill>
                <a:latin typeface="Arial"/>
                <a:cs typeface="Arial"/>
              </a:rPr>
              <a:t>25.00.00 </a:t>
            </a:r>
            <a:r>
              <a:rPr lang="ru-RU" sz="1800">
                <a:solidFill>
                  <a:srgbClr val="008ED2"/>
                </a:solidFill>
                <a:latin typeface="Arial"/>
                <a:cs typeface="Arial"/>
              </a:rPr>
              <a:t>Аэронавигация и эксплуатация авиационной и ракетно-космической техники</a:t>
            </a:r>
            <a:endParaRPr sz="1800">
              <a:solidFill>
                <a:srgbClr val="008ED2"/>
              </a:solidFill>
              <a:latin typeface="Arial"/>
              <a:cs typeface="Arial"/>
            </a:endParaRPr>
          </a:p>
        </p:txBody>
      </p:sp>
      <p:sp>
        <p:nvSpPr>
          <p:cNvPr id="765109164" name="TextBox 2"/>
          <p:cNvSpPr txBox="1"/>
          <p:nvPr/>
        </p:nvSpPr>
        <p:spPr bwMode="auto">
          <a:xfrm>
            <a:off x="2559000" y="4916146"/>
            <a:ext cx="6972150" cy="518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>
                <a:solidFill>
                  <a:srgbClr val="008ED2"/>
                </a:solidFill>
                <a:latin typeface="Arial"/>
                <a:cs typeface="Arial"/>
              </a:rPr>
              <a:t>Тел.: 8 (499) 195-94-69,</a:t>
            </a:r>
            <a:r>
              <a:rPr lang="en-US" sz="1400">
                <a:solidFill>
                  <a:srgbClr val="008ED2"/>
                </a:solidFill>
                <a:latin typeface="Arial"/>
                <a:cs typeface="Arial"/>
              </a:rPr>
              <a:t> e-mail: 25fumo@mai.ru, Web: 25fumo.mai.ru</a:t>
            </a:r>
            <a:endParaRPr sz="1800">
              <a:solidFill>
                <a:srgbClr val="008ED2"/>
              </a:solidFill>
            </a:endParaRPr>
          </a:p>
          <a:p>
            <a:pPr algn="ctr">
              <a:defRPr/>
            </a:pPr>
            <a:r>
              <a:rPr lang="ru-RU" sz="1400">
                <a:solidFill>
                  <a:srgbClr val="008ED2"/>
                </a:solidFill>
                <a:latin typeface="Arial"/>
                <a:cs typeface="Arial"/>
              </a:rPr>
              <a:t>Волоколамское шоссе, д.</a:t>
            </a:r>
            <a:r>
              <a:rPr lang="en-US" sz="1400">
                <a:solidFill>
                  <a:srgbClr val="008ED2"/>
                </a:solidFill>
                <a:latin typeface="Arial"/>
                <a:cs typeface="Arial"/>
              </a:rPr>
              <a:t> </a:t>
            </a:r>
            <a:r>
              <a:rPr lang="ru-RU" sz="1400">
                <a:solidFill>
                  <a:srgbClr val="008ED2"/>
                </a:solidFill>
                <a:latin typeface="Arial"/>
                <a:cs typeface="Arial"/>
              </a:rPr>
              <a:t>4, Москва, 125993</a:t>
            </a:r>
            <a:endParaRPr sz="1400">
              <a:solidFill>
                <a:srgbClr val="008ED2"/>
              </a:solidFill>
              <a:latin typeface="Arial"/>
              <a:cs typeface="Arial"/>
            </a:endParaRPr>
          </a:p>
        </p:txBody>
      </p:sp>
      <p:cxnSp>
        <p:nvCxnSpPr>
          <p:cNvPr id="97552360" name="Прямая соединительная линия 4"/>
          <p:cNvCxnSpPr>
            <a:cxnSpLocks/>
          </p:cNvCxnSpPr>
          <p:nvPr/>
        </p:nvCxnSpPr>
        <p:spPr bwMode="auto">
          <a:xfrm>
            <a:off x="2559540" y="4752264"/>
            <a:ext cx="6971070" cy="0"/>
          </a:xfrm>
          <a:prstGeom prst="line">
            <a:avLst/>
          </a:prstGeom>
          <a:ln w="28575">
            <a:solidFill>
              <a:srgbClr val="0480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7051934" name="Прямая соединительная линия 8"/>
          <p:cNvCxnSpPr>
            <a:cxnSpLocks/>
          </p:cNvCxnSpPr>
          <p:nvPr/>
        </p:nvCxnSpPr>
        <p:spPr bwMode="auto">
          <a:xfrm>
            <a:off x="2559540" y="3203120"/>
            <a:ext cx="6971070" cy="0"/>
          </a:xfrm>
          <a:prstGeom prst="line">
            <a:avLst/>
          </a:prstGeom>
          <a:ln w="28575">
            <a:solidFill>
              <a:srgbClr val="0480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6801072" name="TextBox 6"/>
          <p:cNvSpPr txBox="1"/>
          <p:nvPr/>
        </p:nvSpPr>
        <p:spPr bwMode="auto">
          <a:xfrm>
            <a:off x="2426265" y="2330074"/>
            <a:ext cx="7237621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800">
                <a:solidFill>
                  <a:srgbClr val="008ED2"/>
                </a:solidFill>
                <a:latin typeface="Arial"/>
                <a:cs typeface="Arial"/>
              </a:rPr>
              <a:t>МИНИСТЕРСТВО НАУКИ И ВЫСШЕГО ОБРАЗОВАНИЯ </a:t>
            </a:r>
            <a:endParaRPr sz="1800">
              <a:solidFill>
                <a:srgbClr val="008ED2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ru-RU" sz="1800">
                <a:solidFill>
                  <a:srgbClr val="008ED2"/>
                </a:solidFill>
                <a:latin typeface="Arial"/>
                <a:cs typeface="Arial"/>
              </a:rPr>
              <a:t>РОССИЙСКОЙ ФЕДЕРАЦИИ</a:t>
            </a:r>
            <a:endParaRPr sz="1800">
              <a:solidFill>
                <a:srgbClr val="008ED2"/>
              </a:solidFill>
            </a:endParaRPr>
          </a:p>
        </p:txBody>
      </p:sp>
      <p:pic>
        <p:nvPicPr>
          <p:cNvPr id="1071866195" name="Рисунок 12" descr="Изображение выглядит как внешний, воздушное судно, плоский, транспорт&#10;&#10;Автоматически созданное описание"/>
          <p:cNvPicPr>
            <a:picLocks noChangeAspect="1"/>
          </p:cNvPicPr>
          <p:nvPr/>
        </p:nvPicPr>
        <p:blipFill>
          <a:blip r:embed="rId2">
            <a:alphaModFix amt="65000"/>
          </a:blip>
          <a:stretch/>
        </p:blipFill>
        <p:spPr bwMode="auto">
          <a:xfrm>
            <a:off x="7811718" y="-911490"/>
            <a:ext cx="4156606" cy="4156606"/>
          </a:xfrm>
          <a:prstGeom prst="rect">
            <a:avLst/>
          </a:prstGeom>
        </p:spPr>
      </p:pic>
      <p:sp>
        <p:nvSpPr>
          <p:cNvPr id="300315527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697875A-A49D-F5CF-C090-15FE9A8F16A6}" type="slidenum">
              <a:rPr lang="ru-RU"/>
              <a:t>5</a:t>
            </a:fld>
            <a:endParaRPr/>
          </a:p>
        </p:txBody>
      </p:sp>
      <p:pic>
        <p:nvPicPr>
          <p:cNvPr id="1040141314" name="Рисунок 1040141313"/>
          <p:cNvPicPr>
            <a:picLocks noChangeAspect="1"/>
          </p:cNvPicPr>
          <p:nvPr/>
        </p:nvPicPr>
        <p:blipFill>
          <a:blip r:embed="rId3"/>
          <a:srcRect l="16782" t="23976" r="47281" b="64629"/>
          <a:stretch/>
        </p:blipFill>
        <p:spPr bwMode="auto">
          <a:xfrm>
            <a:off x="71665" y="320142"/>
            <a:ext cx="4747297" cy="846669"/>
          </a:xfrm>
          <a:prstGeom prst="rect">
            <a:avLst/>
          </a:prstGeom>
        </p:spPr>
      </p:pic>
      <p:sp>
        <p:nvSpPr>
          <p:cNvPr id="13" name="Номер слайда 3"/>
          <p:cNvSpPr>
            <a:spLocks noGrp="1"/>
          </p:cNvSpPr>
          <p:nvPr/>
        </p:nvSpPr>
        <p:spPr bwMode="auto">
          <a:xfrm>
            <a:off x="4727848" y="6516222"/>
            <a:ext cx="7344816" cy="248465"/>
          </a:xfrm>
        </p:spPr>
        <p:txBody>
          <a:bodyPr wrap="square" lIns="40233" tIns="40232" rIns="40233" bIns="40232" anchor="ctr">
            <a:spAutoFit/>
          </a:bodyPr>
          <a:lstStyle>
            <a:lvl1pPr marL="0" marR="0" indent="0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rgbClr val="888888"/>
                </a:solidFill>
                <a:latin typeface="DINPro-Black"/>
                <a:ea typeface="DINPro-Black"/>
                <a:cs typeface="DINPro-Black"/>
              </a:defRPr>
            </a:lvl1pPr>
            <a:lvl2pPr marL="0" marR="0" indent="201168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402336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603504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804672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marR="0" indent="1005840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marR="0" indent="1207008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marR="0" indent="1408176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marR="0" indent="1609344" algn="r" defTabSz="80467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 u="none" strike="noStrike" cap="none" spc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sz="1100" b="0" i="0" u="none" strike="noStrike" cap="none" spc="0" dirty="0">
                <a:ln>
                  <a:noFill/>
                </a:ln>
                <a:solidFill>
                  <a:schemeClr val="tx1"/>
                </a:solidFill>
                <a:latin typeface="Tahoma"/>
                <a:ea typeface="Tahoma"/>
                <a:cs typeface="Tahoma"/>
              </a:rPr>
              <a:t>21-24.05.2024 г., </a:t>
            </a: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Совместное</a:t>
            </a:r>
            <a:r>
              <a:rPr lang="en-US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заседание Федеральных УМО по УГСН 17.00.00, 24.00.00, 25.00.00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3_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Оформление по умолчанию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508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254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651</Words>
  <Application>Microsoft Office PowerPoint</Application>
  <DocSecurity>0</DocSecurity>
  <PresentationFormat>Широкоэкранный</PresentationFormat>
  <Paragraphs>116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DINPro-Black</vt:lpstr>
      <vt:lpstr>DINPro-Medium</vt:lpstr>
      <vt:lpstr>DINPro-Regular</vt:lpstr>
      <vt:lpstr>Tahoma</vt:lpstr>
      <vt:lpstr>3_Оформление по умолчанию</vt:lpstr>
      <vt:lpstr>                          </vt:lpstr>
      <vt:lpstr>Презентация PowerPoint</vt:lpstr>
      <vt:lpstr>Презентация PowerPoint</vt:lpstr>
      <vt:lpstr>Презентация PowerPoint</vt:lpstr>
      <vt:lpstr>                         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Учёного Совета МАИ</dc:title>
  <dc:subject/>
  <dc:creator>Татьяна Терещенко</dc:creator>
  <cp:keywords/>
  <dc:description/>
  <cp:lastModifiedBy>KovalenkoKA</cp:lastModifiedBy>
  <cp:revision>269</cp:revision>
  <dcterms:modified xsi:type="dcterms:W3CDTF">2024-05-17T10:49:31Z</dcterms:modified>
  <cp:category/>
  <dc:identifier/>
  <cp:contentStatus/>
  <dc:language/>
  <cp:version/>
</cp:coreProperties>
</file>