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8" r:id="rId4"/>
    <p:sldId id="260" r:id="rId5"/>
    <p:sldId id="261" r:id="rId6"/>
    <p:sldId id="257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9712" autoAdjust="0"/>
  </p:normalViewPr>
  <p:slideViewPr>
    <p:cSldViewPr>
      <p:cViewPr>
        <p:scale>
          <a:sx n="100" d="100"/>
          <a:sy n="100" d="100"/>
        </p:scale>
        <p:origin x="-210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63036-4B96-4F05-8B27-E7F333EFE01F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4895-4CC3-4740-89BF-BB739C1EA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4895-4CC3-4740-89BF-BB739C1EA0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4895-4CC3-4740-89BF-BB739C1EA0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68F633-445C-4409-8601-43BDC0507BBD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E20837-2556-49DE-92D7-65A83A5961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6085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Методическое обеспечение специальности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«Проектирование, производство и эксплуатация ракет и ракетно-космических комплексов»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Проблемы развития</a:t>
            </a: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7544" y="548680"/>
          <a:ext cx="832148" cy="1302035"/>
        </p:xfrm>
        <a:graphic>
          <a:graphicData uri="http://schemas.openxmlformats.org/presentationml/2006/ole">
            <p:oleObj spid="_x0000_s3074" name="CorelDRAW" r:id="rId4" imgW="1344960" imgH="1944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Состояние вопроса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1600" dirty="0" smtClean="0"/>
              <a:t>До настоящего времени работа ФУМО сосредоточена исключительно на обсуждении чисто формальной, организационной стороне построения процесса высшего образования</a:t>
            </a:r>
          </a:p>
          <a:p>
            <a:pPr indent="361950"/>
            <a:r>
              <a:rPr lang="ru-RU" sz="1600" dirty="0" smtClean="0"/>
              <a:t>Необходимо уделить должное внимание содержательной стороне образования, в частности, разработке новых. авторских учебных курсов и модернизации существующих с учетом современного развития науки и техники.</a:t>
            </a:r>
          </a:p>
          <a:p>
            <a:pPr indent="361950"/>
            <a:r>
              <a:rPr lang="ru-RU" sz="1600" dirty="0" smtClean="0"/>
              <a:t>Удачный пример организации такой работы известен. Это деятельность УМК </a:t>
            </a:r>
            <a:r>
              <a:rPr lang="ru-RU" sz="1600" dirty="0" err="1" smtClean="0"/>
              <a:t>специаль-ности</a:t>
            </a:r>
            <a:r>
              <a:rPr lang="ru-RU" sz="1600" dirty="0" smtClean="0"/>
              <a:t> «Стрелковое, артиллерийское и ракетное оружие» под руководством Королева А.А. Тогда был разработан развернутый план написания и издания новых учебников, который в основном был выполнен.</a:t>
            </a:r>
          </a:p>
          <a:p>
            <a:pPr indent="361950"/>
            <a:r>
              <a:rPr lang="ru-RU" sz="1600" dirty="0" smtClean="0"/>
              <a:t>На мой взгляд эту работу необходимо как можно скорее организовать на основе плодотворного сотрудничества родственных выпускающих  кафедр в выработке необходимой номенклатуры новых учебников и учебных пособий, их содержательных концепций и формировании авторских коллективов. при планомерной работе.</a:t>
            </a:r>
          </a:p>
          <a:p>
            <a:pPr indent="361950"/>
            <a:r>
              <a:rPr lang="ru-RU" sz="1600" dirty="0" smtClean="0"/>
              <a:t>Планомерность этой работы должны обеспечить УМК специальностей и руководство ФУМО.</a:t>
            </a:r>
          </a:p>
          <a:p>
            <a:pPr indent="361950"/>
            <a:r>
              <a:rPr lang="ru-RU" sz="1600" dirty="0" smtClean="0"/>
              <a:t>Системная работа  по написанию и изданию новых учебников планомерно велась кафедрой «Ракетостроение» ТулГУ,  в ряде случаев при сотрудничестве с кафедрой М6 МГТУ им Н.Э Баумана (в период работы А.А.Королева), а в последнее время по  личной моей инициативе.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с телефона\20240216_131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40873" y="2103743"/>
            <a:ext cx="2695492" cy="188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700808"/>
            <a:ext cx="2664296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Физич</a:t>
            </a:r>
            <a:r>
              <a:rPr lang="ru-RU" sz="1600" b="1" dirty="0"/>
              <a:t>еские основы устройства и функционирования стрелково-пушечного, артиллерийского </a:t>
            </a:r>
            <a:r>
              <a:rPr lang="ru-RU" sz="1600" b="1" dirty="0" smtClean="0"/>
              <a:t>оружия</a:t>
            </a:r>
            <a:r>
              <a:rPr lang="ru-RU" sz="1600" b="1" dirty="0"/>
              <a:t>. Ч</a:t>
            </a:r>
            <a:r>
              <a:rPr lang="ru-RU" sz="1600" dirty="0"/>
              <a:t>асть </a:t>
            </a:r>
            <a:r>
              <a:rPr lang="en-US" sz="1600" dirty="0" smtClean="0"/>
              <a:t>I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   </a:t>
            </a:r>
            <a:r>
              <a:rPr lang="ru-RU" sz="1600" b="1" dirty="0" smtClean="0"/>
              <a:t>Физические основы устройства </a:t>
            </a:r>
            <a:r>
              <a:rPr lang="ru-RU" sz="1600" b="1" dirty="0"/>
              <a:t>и </a:t>
            </a:r>
            <a:r>
              <a:rPr lang="ru-RU" sz="1600" b="1" dirty="0" smtClean="0"/>
              <a:t>функционирования  ракетного оружия Ч</a:t>
            </a:r>
            <a:r>
              <a:rPr lang="ru-RU" sz="1600" dirty="0" smtClean="0"/>
              <a:t>асть </a:t>
            </a:r>
            <a:r>
              <a:rPr lang="en-US" sz="1600" dirty="0" smtClean="0"/>
              <a:t>II </a:t>
            </a:r>
            <a:r>
              <a:rPr lang="ru-RU" sz="1600" b="1" dirty="0" smtClean="0"/>
              <a:t>: </a:t>
            </a:r>
            <a:r>
              <a:rPr lang="ru-RU" sz="1600" dirty="0"/>
              <a:t>учебник для вузов / под ред. проф. В.В. </a:t>
            </a:r>
            <a:r>
              <a:rPr lang="ru-RU" sz="1600" dirty="0" err="1"/>
              <a:t>Ветрова</a:t>
            </a:r>
            <a:r>
              <a:rPr lang="ru-RU" sz="1600" dirty="0"/>
              <a:t> и проф. В.П. </a:t>
            </a:r>
            <a:r>
              <a:rPr lang="ru-RU" sz="1600" dirty="0" err="1"/>
              <a:t>Строгалева</a:t>
            </a:r>
            <a:r>
              <a:rPr lang="ru-RU" sz="1600" dirty="0"/>
              <a:t>. - Тула: Изд-во ТулГУ, 2007 -784 с.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56607" y="2180297"/>
            <a:ext cx="2512612" cy="184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4766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Методическое обеспечение курса проектирование образцов  ракетного и артиллерийского оружия</a:t>
            </a:r>
            <a:endParaRPr lang="ru-RU" sz="2400" b="1" dirty="0"/>
          </a:p>
        </p:txBody>
      </p:sp>
      <p:pic>
        <p:nvPicPr>
          <p:cNvPr id="8" name="Рисунок 7" descr="E:\Фото с телефона\20240216_131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28905" y="3327879"/>
            <a:ext cx="2695492" cy="188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5805264"/>
            <a:ext cx="38164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Требуется издание новой редакции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1412776"/>
            <a:ext cx="2267744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А.Р. Орлов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Основы устройства и функционирования снарядов реактивных систем залпового огня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82877" y="3950372"/>
            <a:ext cx="2790908" cy="203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0240225_094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6996" y="2763484"/>
            <a:ext cx="2679589" cy="199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1769993" cy="240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564904"/>
            <a:ext cx="1769993" cy="240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Обеспечение курса Проектирование Ракетной техники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3888432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Проектирование </a:t>
            </a:r>
            <a:r>
              <a:rPr lang="ru-RU" sz="1400" b="1" dirty="0"/>
              <a:t>ракетного оружия Часть </a:t>
            </a:r>
            <a:r>
              <a:rPr lang="en-US" sz="1400" b="1" dirty="0"/>
              <a:t>I</a:t>
            </a:r>
            <a:r>
              <a:rPr lang="ru-RU" sz="1400" b="1" dirty="0"/>
              <a:t>. Проектирование реактивных снарядов систем залпового огня</a:t>
            </a:r>
            <a:r>
              <a:rPr lang="ru-RU" sz="1400" dirty="0"/>
              <a:t>: учебник для вузов / под ред. проф. Н.А. </a:t>
            </a:r>
            <a:r>
              <a:rPr lang="ru-RU" sz="1400" dirty="0" err="1"/>
              <a:t>Макаровца</a:t>
            </a:r>
            <a:r>
              <a:rPr lang="ru-RU" sz="1400" dirty="0"/>
              <a:t>. – Тула: Изд-во ТулГУ, 2011.- 492 с</a:t>
            </a:r>
            <a:r>
              <a:rPr lang="ru-RU" sz="1400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052736"/>
            <a:ext cx="3888432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Устройство и проектирование управляемых артиллерийских снарядов. Часть </a:t>
            </a:r>
            <a:r>
              <a:rPr lang="en-US" sz="1400" b="1" dirty="0" smtClean="0"/>
              <a:t>I</a:t>
            </a:r>
            <a:r>
              <a:rPr lang="ru-RU" sz="1400" b="1" dirty="0" smtClean="0"/>
              <a:t>. Устройство и общее проектирование управляемых артиллерийских снарядов: </a:t>
            </a:r>
            <a:r>
              <a:rPr lang="ru-RU" sz="1400" dirty="0" smtClean="0"/>
              <a:t>учебник для студентов вузов / под ред. проф., д-ра </a:t>
            </a:r>
            <a:r>
              <a:rPr lang="ru-RU" sz="1400" dirty="0" err="1" smtClean="0"/>
              <a:t>техн</a:t>
            </a:r>
            <a:r>
              <a:rPr lang="ru-RU" sz="1400" dirty="0" smtClean="0"/>
              <a:t>. наук В.В. </a:t>
            </a:r>
            <a:r>
              <a:rPr lang="ru-RU" sz="1400" dirty="0" err="1" smtClean="0"/>
              <a:t>Ветрова</a:t>
            </a:r>
            <a:r>
              <a:rPr lang="ru-RU" sz="1400" dirty="0" smtClean="0"/>
              <a:t>. Тула Изд-во ТулГУ.</a:t>
            </a:r>
            <a:r>
              <a:rPr lang="ru-RU" dirty="0" smtClean="0"/>
              <a:t> 2016. 406 с.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564904"/>
            <a:ext cx="36004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Устройство и проектирование управляемых артиллерийских снарядов. Часть </a:t>
            </a:r>
            <a:r>
              <a:rPr lang="en-US" sz="1400" b="1" dirty="0"/>
              <a:t>II</a:t>
            </a:r>
            <a:r>
              <a:rPr lang="ru-RU" sz="1400" b="1" dirty="0"/>
              <a:t>. Проектирование узлов и агрегатов управляемых артиллерийских снарядов: </a:t>
            </a:r>
            <a:r>
              <a:rPr lang="ru-RU" sz="1400" dirty="0"/>
              <a:t>учебник для студентов вузов / под ред. проф., д-ра </a:t>
            </a:r>
            <a:r>
              <a:rPr lang="ru-RU" sz="1400" dirty="0" err="1"/>
              <a:t>техн</a:t>
            </a:r>
            <a:r>
              <a:rPr lang="ru-RU" sz="1400" dirty="0"/>
              <a:t>. наук В.В. </a:t>
            </a:r>
            <a:r>
              <a:rPr lang="ru-RU" sz="1400" dirty="0" err="1"/>
              <a:t>Ветрова</a:t>
            </a:r>
            <a:r>
              <a:rPr lang="ru-RU" sz="1400" dirty="0"/>
              <a:t>. Тула Изд-во ТулГУ. 2017. 167 с.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5589240"/>
            <a:ext cx="468052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Требуется разработка и издание учебных пособий по проектированию ПТУР и других видов ракетной техники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76" y="2224377"/>
            <a:ext cx="1793848" cy="240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бложка Баллистика+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8800"/>
            <a:ext cx="2484629" cy="304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376264" cy="29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t="7386" r="2372" b="5398"/>
          <a:stretch>
            <a:fillRect/>
          </a:stretch>
        </p:blipFill>
        <p:spPr bwMode="auto">
          <a:xfrm>
            <a:off x="6444208" y="1628800"/>
            <a:ext cx="2200068" cy="309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43808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Авторские учебные курсы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Изданы  учебные пособия и читаются соответствующие дисциплины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301208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Следует разработать и издать новые учебные курсы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- «Проблемы развития ракетной техники»</a:t>
            </a:r>
          </a:p>
          <a:p>
            <a:pPr>
              <a:buFontTx/>
              <a:buChar char="-"/>
            </a:pPr>
            <a:r>
              <a:rPr lang="ru-RU" b="1" dirty="0" smtClean="0"/>
              <a:t> «</a:t>
            </a:r>
            <a:r>
              <a:rPr lang="ru-RU" b="1" dirty="0" smtClean="0"/>
              <a:t>Информационные технологии в Ракетной технике»</a:t>
            </a:r>
          </a:p>
          <a:p>
            <a:pPr>
              <a:buFontTx/>
              <a:buChar char="-"/>
            </a:pPr>
            <a:r>
              <a:rPr lang="ru-RU" b="1" dirty="0" smtClean="0"/>
              <a:t>- «Перспективные материалы в ракетной технике»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197C855-7AD8-4CCC-B3A0-50BEA189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6046" y="6454817"/>
            <a:ext cx="2057400" cy="296664"/>
          </a:xfrm>
        </p:spPr>
        <p:txBody>
          <a:bodyPr/>
          <a:lstStyle/>
          <a:p>
            <a:fld id="{4F1936FF-7689-4194-A362-668F9B3B6708}" type="slidenum">
              <a:rPr lang="ru-RU" sz="1300">
                <a:solidFill>
                  <a:schemeClr val="bg1"/>
                </a:solidFill>
              </a:rPr>
              <a:pPr/>
              <a:t>6</a:t>
            </a:fld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="" xmlns:a16="http://schemas.microsoft.com/office/drawing/2014/main" id="{5A262BB3-04A2-486C-8CC3-67843AA3E946}"/>
              </a:ext>
            </a:extLst>
          </p:cNvPr>
          <p:cNvSpPr txBox="1">
            <a:spLocks/>
          </p:cNvSpPr>
          <p:nvPr/>
        </p:nvSpPr>
        <p:spPr>
          <a:xfrm>
            <a:off x="1198174" y="223058"/>
            <a:ext cx="7671171" cy="78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DIN Pro Medium" panose="020B0604020101020102" pitchFamily="34" charset="0"/>
                <a:ea typeface="+mj-ea"/>
                <a:cs typeface="DIN Pro Medium" panose="020B0604020101020102" pitchFamily="34" charset="0"/>
              </a:defRPr>
            </a:lvl1pPr>
          </a:lstStyle>
          <a:p>
            <a:pPr algn="ctr"/>
            <a:r>
              <a:rPr lang="ru-RU" sz="2400" dirty="0" smtClean="0"/>
              <a:t>НОВЫЙ АВТОРСКИЙ КУРС</a:t>
            </a:r>
            <a:endParaRPr lang="ru-RU" sz="2400" dirty="0"/>
          </a:p>
        </p:txBody>
      </p:sp>
      <p:graphicFrame>
        <p:nvGraphicFramePr>
          <p:cNvPr id="43" name="Объект 5">
            <a:extLst>
              <a:ext uri="{FF2B5EF4-FFF2-40B4-BE49-F238E27FC236}">
                <a16:creationId xmlns="" xmlns:a16="http://schemas.microsoft.com/office/drawing/2014/main" id="{99935399-CC31-41F3-B99E-80504F9ED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0802727"/>
              </p:ext>
            </p:extLst>
          </p:nvPr>
        </p:nvGraphicFramePr>
        <p:xfrm>
          <a:off x="571706" y="201389"/>
          <a:ext cx="502555" cy="787619"/>
        </p:xfrm>
        <a:graphic>
          <a:graphicData uri="http://schemas.openxmlformats.org/presentationml/2006/ole">
            <p:oleObj spid="_x0000_s1026" name="CorelDRAW" r:id="rId4" imgW="1344960" imgH="1944000" progId="">
              <p:embed/>
            </p:oleObj>
          </a:graphicData>
        </a:graphic>
      </p:graphicFrame>
      <p:sp>
        <p:nvSpPr>
          <p:cNvPr id="44" name="Нижний колонтитул 3">
            <a:extLst>
              <a:ext uri="{FF2B5EF4-FFF2-40B4-BE49-F238E27FC236}">
                <a16:creationId xmlns="" xmlns:a16="http://schemas.microsoft.com/office/drawing/2014/main" id="{DF9F6511-6ED7-46D7-8432-84F315B65212}"/>
              </a:ext>
            </a:extLst>
          </p:cNvPr>
          <p:cNvSpPr txBox="1">
            <a:spLocks/>
          </p:cNvSpPr>
          <p:nvPr/>
        </p:nvSpPr>
        <p:spPr>
          <a:xfrm>
            <a:off x="0" y="6435056"/>
            <a:ext cx="9144000" cy="422944"/>
          </a:xfrm>
          <a:prstGeom prst="rect">
            <a:avLst/>
          </a:prstGeom>
          <a:solidFill>
            <a:srgbClr val="8A231C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algn="l"/>
            <a:r>
              <a:rPr lang="ru-RU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    ФГБОУ ВО Тульский государственный университет</a:t>
            </a:r>
          </a:p>
        </p:txBody>
      </p:sp>
      <p:sp>
        <p:nvSpPr>
          <p:cNvPr id="47" name="Номер слайда 4">
            <a:extLst>
              <a:ext uri="{FF2B5EF4-FFF2-40B4-BE49-F238E27FC236}">
                <a16:creationId xmlns="" xmlns:a16="http://schemas.microsoft.com/office/drawing/2014/main" id="{F2FEC17C-17E4-49D1-8AEB-3765A32A6A33}"/>
              </a:ext>
            </a:extLst>
          </p:cNvPr>
          <p:cNvSpPr txBox="1">
            <a:spLocks/>
          </p:cNvSpPr>
          <p:nvPr/>
        </p:nvSpPr>
        <p:spPr>
          <a:xfrm>
            <a:off x="6506143" y="6435057"/>
            <a:ext cx="2532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191"/>
          <a:stretch>
            <a:fillRect/>
          </a:stretch>
        </p:blipFill>
        <p:spPr>
          <a:xfrm>
            <a:off x="4572000" y="980728"/>
            <a:ext cx="4058500" cy="52152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1357298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/>
            <a:r>
              <a:rPr lang="ru-RU" sz="1600" b="1" dirty="0" smtClean="0"/>
              <a:t>Данный учебный курс </a:t>
            </a:r>
            <a:r>
              <a:rPr lang="ru-RU" sz="1600" b="1" dirty="0" smtClean="0"/>
              <a:t>переводит </a:t>
            </a:r>
            <a:r>
              <a:rPr lang="ru-RU" sz="1600" b="1" dirty="0" smtClean="0"/>
              <a:t>полученные ранее </a:t>
            </a:r>
            <a:r>
              <a:rPr lang="ru-RU" sz="1600" b="1" dirty="0" smtClean="0"/>
              <a:t>теоретические </a:t>
            </a:r>
            <a:r>
              <a:rPr lang="ru-RU" sz="1600" b="1" dirty="0" smtClean="0"/>
              <a:t>знания в </a:t>
            </a:r>
            <a:r>
              <a:rPr lang="ru-RU" sz="1600" b="1" dirty="0" smtClean="0"/>
              <a:t>области </a:t>
            </a:r>
            <a:r>
              <a:rPr lang="ru-RU" sz="1600" b="1" dirty="0" smtClean="0"/>
              <a:t>аэродинамики, </a:t>
            </a:r>
            <a:r>
              <a:rPr lang="ru-RU" sz="1600" b="1" dirty="0" smtClean="0"/>
              <a:t>динамики </a:t>
            </a:r>
            <a:r>
              <a:rPr lang="ru-RU" sz="1600" b="1" dirty="0" smtClean="0"/>
              <a:t>полета, бортовых </a:t>
            </a:r>
            <a:r>
              <a:rPr lang="ru-RU" sz="1600" b="1" dirty="0" smtClean="0"/>
              <a:t>энергоустановок </a:t>
            </a:r>
            <a:r>
              <a:rPr lang="ru-RU" sz="1600" b="1" dirty="0" smtClean="0"/>
              <a:t>в практическую </a:t>
            </a:r>
            <a:r>
              <a:rPr lang="ru-RU" sz="1600" b="1" dirty="0" smtClean="0"/>
              <a:t>плоскость </a:t>
            </a:r>
            <a:r>
              <a:rPr lang="ru-RU" sz="1600" b="1" dirty="0" smtClean="0"/>
              <a:t>концептуального </a:t>
            </a:r>
            <a:r>
              <a:rPr lang="ru-RU" sz="1600" b="1" dirty="0" smtClean="0"/>
              <a:t>проектирования  перспективных образцов ракетной техники.</a:t>
            </a:r>
            <a:endParaRPr lang="ru-RU" sz="1600" b="1" dirty="0" smtClean="0"/>
          </a:p>
          <a:p>
            <a:pPr indent="363538"/>
            <a:r>
              <a:rPr lang="ru-RU" sz="1600" b="1" dirty="0" smtClean="0"/>
              <a:t>Формирует методологию обеспечения </a:t>
            </a:r>
            <a:r>
              <a:rPr lang="ru-RU" sz="1600" b="1" dirty="0" smtClean="0"/>
              <a:t>баллистической </a:t>
            </a:r>
            <a:r>
              <a:rPr lang="ru-RU" sz="1600" b="1" dirty="0" smtClean="0"/>
              <a:t>эффективности новых образцов ракетной техники .и делает возможным  </a:t>
            </a:r>
            <a:r>
              <a:rPr lang="ru-RU" sz="1600" b="1" dirty="0" smtClean="0"/>
              <a:t>получение прогнозных </a:t>
            </a:r>
            <a:r>
              <a:rPr lang="ru-RU" sz="1600" b="1" dirty="0" smtClean="0"/>
              <a:t>оценок </a:t>
            </a:r>
            <a:r>
              <a:rPr lang="ru-RU" sz="1600" b="1" dirty="0" smtClean="0"/>
              <a:t> достигаемого эффекта на </a:t>
            </a:r>
            <a:r>
              <a:rPr lang="ru-RU" sz="1600" b="1" dirty="0" smtClean="0"/>
              <a:t>самой ранней стадии проектирования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653136"/>
            <a:ext cx="4104456" cy="1877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Баллистическая эффективность летательных аппаратов</a:t>
            </a:r>
            <a:r>
              <a:rPr lang="ru-RU" sz="1600" dirty="0" smtClean="0"/>
              <a:t>: учебное пособие для студентов вузов / под ред. проф., д-ра </a:t>
            </a:r>
            <a:r>
              <a:rPr lang="ru-RU" sz="1600" dirty="0" err="1" smtClean="0"/>
              <a:t>техн</a:t>
            </a:r>
            <a:r>
              <a:rPr lang="ru-RU" sz="1600" dirty="0" smtClean="0"/>
              <a:t>. наук В.В. </a:t>
            </a:r>
            <a:r>
              <a:rPr lang="ru-RU" sz="1600" dirty="0" err="1" smtClean="0"/>
              <a:t>Ветрова</a:t>
            </a:r>
            <a:r>
              <a:rPr lang="ru-RU" sz="1600" dirty="0" smtClean="0"/>
              <a:t>. Тула: Изд-во ТулГУ, 2023. 210с.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8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="" xmlns:a16="http://schemas.microsoft.com/office/drawing/2014/main" id="{5A262BB3-04A2-486C-8CC3-67843AA3E946}"/>
              </a:ext>
            </a:extLst>
          </p:cNvPr>
          <p:cNvSpPr txBox="1">
            <a:spLocks/>
          </p:cNvSpPr>
          <p:nvPr/>
        </p:nvSpPr>
        <p:spPr>
          <a:xfrm>
            <a:off x="1198174" y="223058"/>
            <a:ext cx="7945826" cy="78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DIN Pro Medium" panose="020B0604020101020102" pitchFamily="34" charset="0"/>
                <a:ea typeface="+mj-ea"/>
                <a:cs typeface="DIN Pro Medium" panose="020B0604020101020102" pitchFamily="34" charset="0"/>
              </a:defRPr>
            </a:lvl1pPr>
          </a:lstStyle>
          <a:p>
            <a:r>
              <a:rPr lang="ru-RU" sz="2000" dirty="0" smtClean="0"/>
              <a:t>ДАЛЬНОСТЬ   ПОЛЕТА  ЛА, как результат реализации концепции баллистической эффективности</a:t>
            </a:r>
            <a:endParaRPr lang="ru-RU" sz="2000" dirty="0"/>
          </a:p>
        </p:txBody>
      </p:sp>
      <p:graphicFrame>
        <p:nvGraphicFramePr>
          <p:cNvPr id="43" name="Объект 5">
            <a:extLst>
              <a:ext uri="{FF2B5EF4-FFF2-40B4-BE49-F238E27FC236}">
                <a16:creationId xmlns="" xmlns:a16="http://schemas.microsoft.com/office/drawing/2014/main" id="{99935399-CC31-41F3-B99E-80504F9ED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1174572"/>
              </p:ext>
            </p:extLst>
          </p:nvPr>
        </p:nvGraphicFramePr>
        <p:xfrm>
          <a:off x="251520" y="188640"/>
          <a:ext cx="502555" cy="787619"/>
        </p:xfrm>
        <a:graphic>
          <a:graphicData uri="http://schemas.openxmlformats.org/presentationml/2006/ole">
            <p:oleObj spid="_x0000_s2050" name="CorelDRAW" r:id="rId3" imgW="1344960" imgH="1944000" progId="">
              <p:embed/>
            </p:oleObj>
          </a:graphicData>
        </a:graphic>
      </p:graphicFrame>
      <p:sp>
        <p:nvSpPr>
          <p:cNvPr id="44" name="Нижний колонтитул 3">
            <a:extLst>
              <a:ext uri="{FF2B5EF4-FFF2-40B4-BE49-F238E27FC236}">
                <a16:creationId xmlns="" xmlns:a16="http://schemas.microsoft.com/office/drawing/2014/main" id="{DF9F6511-6ED7-46D7-8432-84F315B65212}"/>
              </a:ext>
            </a:extLst>
          </p:cNvPr>
          <p:cNvSpPr txBox="1">
            <a:spLocks/>
          </p:cNvSpPr>
          <p:nvPr/>
        </p:nvSpPr>
        <p:spPr>
          <a:xfrm>
            <a:off x="0" y="6435056"/>
            <a:ext cx="9144000" cy="422944"/>
          </a:xfrm>
          <a:prstGeom prst="rect">
            <a:avLst/>
          </a:prstGeom>
          <a:solidFill>
            <a:srgbClr val="8A231C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algn="l"/>
            <a:r>
              <a:rPr lang="ru-RU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    ФГБОУ ВО Тульский государственный университет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882907" y="3025008"/>
            <a:ext cx="2480435" cy="810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8" rIns="121798" bIns="60898" rtlCol="0" anchor="t"/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Yu Gothic UI Semibold" pitchFamily="34" charset="-128"/>
                <a:ea typeface="Yu Gothic UI Semibold" pitchFamily="34" charset="-128"/>
                <a:cs typeface="DIN Pro Medium" panose="020B0604020101020102" pitchFamily="34" charset="0"/>
              </a:rPr>
              <a:t>Форма ЛА и его конструктивные особенности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467544" y="1106342"/>
            <a:ext cx="7992888" cy="882464"/>
            <a:chOff x="2184940" y="2032598"/>
            <a:chExt cx="4424028" cy="366607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9EDB144-B957-4A2F-A1D5-7CD815969F32}"/>
                </a:ext>
              </a:extLst>
            </p:cNvPr>
            <p:cNvSpPr txBox="1"/>
            <p:nvPr/>
          </p:nvSpPr>
          <p:spPr>
            <a:xfrm>
              <a:off x="2372466" y="2092977"/>
              <a:ext cx="4066873" cy="3605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2800" b="1">
                  <a:latin typeface="DIN Pro Medium" panose="020B0604020101020102" pitchFamily="34" charset="0"/>
                  <a:ea typeface="+mj-ea"/>
                  <a:cs typeface="DIN Pro Medium" panose="020B0604020101020102" pitchFamily="34" charset="0"/>
                </a:defRPr>
              </a:lvl1pPr>
            </a:lstStyle>
            <a:p>
              <a:pPr algn="ctr"/>
              <a:r>
                <a:rPr lang="ru-RU" sz="2000" b="0" dirty="0" smtClean="0"/>
                <a:t>      Максимально достижимая дальность </a:t>
              </a:r>
              <a:r>
                <a:rPr lang="ru-RU" sz="2000" b="0" dirty="0"/>
                <a:t>полета </a:t>
              </a:r>
              <a:r>
                <a:rPr lang="ru-RU" sz="2000" b="0" dirty="0" smtClean="0"/>
                <a:t>ЛА, как цель проектирования зависит </a:t>
              </a:r>
              <a:r>
                <a:rPr lang="ru-RU" sz="2000" b="0" dirty="0"/>
                <a:t>от трех основных факторов: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84940" y="2032598"/>
              <a:ext cx="4424028" cy="3666074"/>
            </a:xfrm>
            <a:prstGeom prst="roundRect">
              <a:avLst/>
            </a:prstGeom>
            <a:noFill/>
            <a:ln w="57150">
              <a:solidFill>
                <a:srgbClr val="8A23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978104" y="2080967"/>
                <a:ext cx="5694636" cy="944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𝐿</m:t>
                          </m:r>
                          <m:r>
                            <a:rPr lang="ru-RU" sz="2400" i="1">
                              <a:latin typeface="Cambria Math"/>
                            </a:rPr>
                            <m:t>∙</m:t>
                          </m:r>
                          <m:r>
                            <a:rPr lang="ru-RU" sz="2400" i="1">
                              <a:latin typeface="Cambria Math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400" i="1" smtClean="0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ru-RU" sz="2400" i="1">
                          <a:latin typeface="Cambria Math"/>
                        </a:rPr>
                        <m:t>∙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уд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к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96" y="2080967"/>
                <a:ext cx="5256587" cy="9440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736123" y="2080967"/>
            <a:ext cx="712320" cy="9440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02512" y="2080967"/>
            <a:ext cx="949127" cy="9440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09900" y="2080967"/>
            <a:ext cx="2031025" cy="9440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изогнутая 74">
            <a:extLst>
              <a:ext uri="{FF2B5EF4-FFF2-40B4-BE49-F238E27FC236}">
                <a16:creationId xmlns="" xmlns:a16="http://schemas.microsoft.com/office/drawing/2014/main" id="{75F0801A-B9A2-4E78-9775-21BF1B7BA958}"/>
              </a:ext>
            </a:extLst>
          </p:cNvPr>
          <p:cNvSpPr/>
          <p:nvPr/>
        </p:nvSpPr>
        <p:spPr>
          <a:xfrm rot="10800000">
            <a:off x="4368625" y="3042543"/>
            <a:ext cx="802462" cy="527134"/>
          </a:xfrm>
          <a:prstGeom prst="bentArrow">
            <a:avLst>
              <a:gd name="adj1" fmla="val 19562"/>
              <a:gd name="adj2" fmla="val 26771"/>
              <a:gd name="adj3" fmla="val 25000"/>
              <a:gd name="adj4" fmla="val 32742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860457" y="3871947"/>
            <a:ext cx="3243577" cy="814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1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89521" y="4737295"/>
            <a:ext cx="376243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2" name="Стрелка: изогнутая 74">
            <a:extLst>
              <a:ext uri="{FF2B5EF4-FFF2-40B4-BE49-F238E27FC236}">
                <a16:creationId xmlns="" xmlns:a16="http://schemas.microsoft.com/office/drawing/2014/main" id="{75F0801A-B9A2-4E78-9775-21BF1B7BA958}"/>
              </a:ext>
            </a:extLst>
          </p:cNvPr>
          <p:cNvSpPr/>
          <p:nvPr/>
        </p:nvSpPr>
        <p:spPr>
          <a:xfrm rot="10800000">
            <a:off x="6105492" y="3042591"/>
            <a:ext cx="474564" cy="1362355"/>
          </a:xfrm>
          <a:prstGeom prst="bentArrow">
            <a:avLst>
              <a:gd name="adj1" fmla="val 23497"/>
              <a:gd name="adj2" fmla="val 28538"/>
              <a:gd name="adj3" fmla="val 27155"/>
              <a:gd name="adj4" fmla="val 29106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74">
            <a:extLst>
              <a:ext uri="{FF2B5EF4-FFF2-40B4-BE49-F238E27FC236}">
                <a16:creationId xmlns="" xmlns:a16="http://schemas.microsoft.com/office/drawing/2014/main" id="{75F0801A-B9A2-4E78-9775-21BF1B7BA958}"/>
              </a:ext>
            </a:extLst>
          </p:cNvPr>
          <p:cNvSpPr/>
          <p:nvPr/>
        </p:nvSpPr>
        <p:spPr>
          <a:xfrm rot="10800000">
            <a:off x="8420600" y="3042545"/>
            <a:ext cx="420323" cy="2287468"/>
          </a:xfrm>
          <a:prstGeom prst="bentArrow">
            <a:avLst>
              <a:gd name="adj1" fmla="val 29873"/>
              <a:gd name="adj2" fmla="val 34371"/>
              <a:gd name="adj3" fmla="val 27155"/>
              <a:gd name="adj4" fmla="val 29106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17" descr="https://upload.wikimedia.org/wikipedia/commons/thumb/3/37/14ilf1l.svg/220px-14ilf1l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09" t="7286" b="38396"/>
          <a:stretch/>
        </p:blipFill>
        <p:spPr bwMode="auto">
          <a:xfrm>
            <a:off x="715686" y="2361923"/>
            <a:ext cx="1017275" cy="21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1326351" y="2023369"/>
                <a:ext cx="4553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х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24" y="2023369"/>
                <a:ext cx="420293" cy="3385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5" name="Picture 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99" y="4668506"/>
            <a:ext cx="3882043" cy="17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982"/>
          <a:stretch/>
        </p:blipFill>
        <p:spPr>
          <a:xfrm>
            <a:off x="5641330" y="5540973"/>
            <a:ext cx="2337139" cy="9429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3131840" y="393305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Полетные условия: высота и скорости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4048" y="472514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Энергетика полета: </a:t>
            </a:r>
          </a:p>
          <a:p>
            <a:r>
              <a:rPr lang="ru-RU" sz="2000" b="1" dirty="0" smtClean="0"/>
              <a:t>суммарный импульс РДТТ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01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Предложения по организации процесса разработки и издания новых учебников для оборонных специальностей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/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178592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Руководству ФУМО активизировать работу УМК специальностей в данном направлении.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УМК проанализировать существующий фонд учебно-методического обеспечения своих специальностей и составить планы разработки новых и переиздания существующих учебников и учебных пособий, создать </a:t>
            </a:r>
            <a:r>
              <a:rPr lang="ru-RU" dirty="0" err="1" smtClean="0"/>
              <a:t>межкафедральные</a:t>
            </a:r>
            <a:r>
              <a:rPr lang="ru-RU" dirty="0" smtClean="0"/>
              <a:t> авторские коллективы для написания новых учебников  и стимулировать их работу обеспечением поддержки руководства вузов.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Руководству ФУМО </a:t>
            </a:r>
            <a:r>
              <a:rPr lang="ru-RU" dirty="0" smtClean="0"/>
              <a:t>обрати</a:t>
            </a:r>
            <a:r>
              <a:rPr lang="en-US" dirty="0" smtClean="0"/>
              <a:t>nm</a:t>
            </a:r>
            <a:r>
              <a:rPr lang="ru-RU" dirty="0" smtClean="0"/>
              <a:t> </a:t>
            </a:r>
            <a:r>
              <a:rPr lang="ru-RU" dirty="0" smtClean="0"/>
              <a:t>внимание Министерства науки и высшего образования на крайнюю актуальность работы в данном </a:t>
            </a:r>
            <a:r>
              <a:rPr lang="ru-RU" dirty="0" smtClean="0"/>
              <a:t>направлении </a:t>
            </a:r>
            <a:r>
              <a:rPr lang="ru-RU" dirty="0" smtClean="0"/>
              <a:t>и необходимость  ее планомерной  постановки. </a:t>
            </a:r>
          </a:p>
          <a:p>
            <a:pPr marL="342900" indent="19050"/>
            <a:r>
              <a:rPr lang="ru-RU" dirty="0" smtClean="0"/>
              <a:t>Выйти с предложением учредить гранты министерства на разработку и издание новых учебников для оборонных специальностей, финансируемых в рамках Программы  развития высшей школы.</a:t>
            </a:r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696</Words>
  <Application>Microsoft Office PowerPoint</Application>
  <PresentationFormat>Экран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Трек</vt:lpstr>
      <vt:lpstr>CorelDRAW</vt:lpstr>
      <vt:lpstr>Методическое обеспечение специальности   «Проектирование, производство и эксплуатация ракет и ракетно-космических комплексов»   Проблемы развития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обеспечение специальности   «Проектирование, производство и эксплуатация ракет и ракетно-космических комплексов»   Проблемы развития</dc:title>
  <dc:creator>Вячеслав Ветров</dc:creator>
  <cp:lastModifiedBy>Вячеслав Ветров</cp:lastModifiedBy>
  <cp:revision>9</cp:revision>
  <dcterms:created xsi:type="dcterms:W3CDTF">2024-05-16T18:57:32Z</dcterms:created>
  <dcterms:modified xsi:type="dcterms:W3CDTF">2024-05-19T19:53:17Z</dcterms:modified>
</cp:coreProperties>
</file>