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965" r:id="rId3"/>
    <p:sldId id="967" r:id="rId4"/>
    <p:sldId id="968" r:id="rId5"/>
    <p:sldId id="974" r:id="rId6"/>
    <p:sldId id="975" r:id="rId7"/>
    <p:sldId id="966" r:id="rId8"/>
    <p:sldId id="970" r:id="rId9"/>
    <p:sldId id="973" r:id="rId10"/>
    <p:sldId id="953" r:id="rId11"/>
    <p:sldId id="954" r:id="rId12"/>
    <p:sldId id="959" r:id="rId13"/>
    <p:sldId id="963" r:id="rId14"/>
    <p:sldId id="962" r:id="rId15"/>
    <p:sldId id="941" r:id="rId16"/>
    <p:sldId id="958" r:id="rId17"/>
    <p:sldId id="943" r:id="rId18"/>
    <p:sldId id="316" r:id="rId19"/>
  </p:sldIdLst>
  <p:sldSz cx="9144000" cy="5148263"/>
  <p:notesSz cx="6797675" cy="992822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92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orient="horz" pos="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8DA"/>
    <a:srgbClr val="4CB7BD"/>
    <a:srgbClr val="FDEADA"/>
    <a:srgbClr val="F2DCDB"/>
    <a:srgbClr val="F3BFD7"/>
    <a:srgbClr val="DCE6F2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801"/>
  </p:normalViewPr>
  <p:slideViewPr>
    <p:cSldViewPr>
      <p:cViewPr varScale="1">
        <p:scale>
          <a:sx n="149" d="100"/>
          <a:sy n="149" d="100"/>
        </p:scale>
        <p:origin x="174" y="108"/>
      </p:cViewPr>
      <p:guideLst>
        <p:guide orient="horz" pos="1622"/>
        <p:guide pos="2880"/>
        <p:guide orient="horz" pos="2892"/>
        <p:guide pos="249"/>
        <p:guide orient="horz" pos="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37770-1F3F-4A5A-B1D4-E6D42D74D6E5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84E603-3141-49D4-90D5-21D1F3D620D0}">
      <dgm:prSet phldrT="[Текст]"/>
      <dgm:spPr/>
      <dgm:t>
        <a:bodyPr/>
        <a:lstStyle/>
        <a:p>
          <a:r>
            <a:rPr lang="ru-RU" dirty="0"/>
            <a:t>Оригинальность</a:t>
          </a:r>
        </a:p>
      </dgm:t>
    </dgm:pt>
    <dgm:pt modelId="{259CF5DC-2752-42E8-BD90-A6F5052FBFFA}" type="parTrans" cxnId="{C556E596-B3AC-40DE-B4FE-DCD808444139}">
      <dgm:prSet/>
      <dgm:spPr/>
      <dgm:t>
        <a:bodyPr/>
        <a:lstStyle/>
        <a:p>
          <a:endParaRPr lang="ru-RU"/>
        </a:p>
      </dgm:t>
    </dgm:pt>
    <dgm:pt modelId="{91CE114D-6303-4228-B6B5-37BFD534AB22}" type="sibTrans" cxnId="{C556E596-B3AC-40DE-B4FE-DCD808444139}">
      <dgm:prSet/>
      <dgm:spPr/>
      <dgm:t>
        <a:bodyPr/>
        <a:lstStyle/>
        <a:p>
          <a:endParaRPr lang="ru-RU"/>
        </a:p>
      </dgm:t>
    </dgm:pt>
    <dgm:pt modelId="{754EEA23-A6C8-42F8-9537-BE508EC58120}">
      <dgm:prSet phldrT="[Текст]"/>
      <dgm:spPr/>
      <dgm:t>
        <a:bodyPr/>
        <a:lstStyle/>
        <a:p>
          <a:r>
            <a:rPr lang="ru-RU" smtClean="0"/>
            <a:t>Соответствие шаблону</a:t>
          </a:r>
          <a:endParaRPr lang="ru-RU" dirty="0"/>
        </a:p>
      </dgm:t>
    </dgm:pt>
    <dgm:pt modelId="{07448A41-1A3C-49A8-A00E-661CA4410079}" type="parTrans" cxnId="{2A2BAFCA-B635-4B55-A793-3A97C2B1C3BC}">
      <dgm:prSet/>
      <dgm:spPr/>
      <dgm:t>
        <a:bodyPr/>
        <a:lstStyle/>
        <a:p>
          <a:endParaRPr lang="ru-RU"/>
        </a:p>
      </dgm:t>
    </dgm:pt>
    <dgm:pt modelId="{09796384-D16D-43EA-BEFC-2524E577A41D}" type="sibTrans" cxnId="{2A2BAFCA-B635-4B55-A793-3A97C2B1C3BC}">
      <dgm:prSet/>
      <dgm:spPr/>
      <dgm:t>
        <a:bodyPr/>
        <a:lstStyle/>
        <a:p>
          <a:endParaRPr lang="ru-RU"/>
        </a:p>
      </dgm:t>
    </dgm:pt>
    <dgm:pt modelId="{C5ABA572-3F69-4E5D-B5B3-147E0B20B3C1}">
      <dgm:prSet phldrT="[Текст]"/>
      <dgm:spPr/>
      <dgm:t>
        <a:bodyPr/>
        <a:lstStyle/>
        <a:p>
          <a:r>
            <a:rPr lang="ru-RU" dirty="0" smtClean="0"/>
            <a:t>Экспертное заключения</a:t>
          </a:r>
          <a:endParaRPr lang="ru-RU" dirty="0"/>
        </a:p>
      </dgm:t>
    </dgm:pt>
    <dgm:pt modelId="{A0A1FC66-CFE1-4528-B97F-C26D24CCB54B}" type="parTrans" cxnId="{7616EEA9-6FD8-402C-98FA-C2831913DCD2}">
      <dgm:prSet/>
      <dgm:spPr/>
      <dgm:t>
        <a:bodyPr/>
        <a:lstStyle/>
        <a:p>
          <a:endParaRPr lang="ru-RU"/>
        </a:p>
      </dgm:t>
    </dgm:pt>
    <dgm:pt modelId="{6D6B7226-757F-43F0-8442-65CBD3B5C95E}" type="sibTrans" cxnId="{7616EEA9-6FD8-402C-98FA-C2831913DCD2}">
      <dgm:prSet/>
      <dgm:spPr/>
      <dgm:t>
        <a:bodyPr/>
        <a:lstStyle/>
        <a:p>
          <a:endParaRPr lang="ru-RU"/>
        </a:p>
      </dgm:t>
    </dgm:pt>
    <dgm:pt modelId="{9A5A5FEB-0AFA-44E9-B967-2FA0D84E3B6F}">
      <dgm:prSet phldrT="[Текст]"/>
      <dgm:spPr/>
      <dgm:t>
        <a:bodyPr/>
        <a:lstStyle/>
        <a:p>
          <a:r>
            <a:rPr lang="ru-RU" dirty="0"/>
            <a:t>Срок подачи до </a:t>
          </a:r>
          <a:r>
            <a:rPr lang="ru-RU" dirty="0" smtClean="0"/>
            <a:t>01.07.2024</a:t>
          </a:r>
          <a:endParaRPr lang="ru-RU" dirty="0"/>
        </a:p>
      </dgm:t>
    </dgm:pt>
    <dgm:pt modelId="{CFB2E671-A214-4DF5-8C1F-94552C483DEA}" type="parTrans" cxnId="{C687CCEB-C487-4EA2-9C3E-BAA9BC00782C}">
      <dgm:prSet/>
      <dgm:spPr/>
      <dgm:t>
        <a:bodyPr/>
        <a:lstStyle/>
        <a:p>
          <a:endParaRPr lang="ru-RU"/>
        </a:p>
      </dgm:t>
    </dgm:pt>
    <dgm:pt modelId="{1E1B6766-DD8F-4E3A-9EB8-72FE1D4C0314}" type="sibTrans" cxnId="{C687CCEB-C487-4EA2-9C3E-BAA9BC00782C}">
      <dgm:prSet/>
      <dgm:spPr/>
      <dgm:t>
        <a:bodyPr/>
        <a:lstStyle/>
        <a:p>
          <a:endParaRPr lang="ru-RU"/>
        </a:p>
      </dgm:t>
    </dgm:pt>
    <dgm:pt modelId="{6115714B-17A0-4ADA-91DA-24B371467225}">
      <dgm:prSet/>
      <dgm:spPr/>
      <dgm:t>
        <a:bodyPr/>
        <a:lstStyle/>
        <a:p>
          <a:r>
            <a:rPr lang="ru-RU" dirty="0" smtClean="0"/>
            <a:t>Максимум 1 печатный лист</a:t>
          </a:r>
          <a:endParaRPr lang="ru-RU" dirty="0"/>
        </a:p>
      </dgm:t>
    </dgm:pt>
    <dgm:pt modelId="{06462F9B-B4AE-4F53-B220-D2FA4BE4CFAA}" type="sibTrans" cxnId="{005850A7-0353-492B-AFB6-E308E654671F}">
      <dgm:prSet/>
      <dgm:spPr/>
      <dgm:t>
        <a:bodyPr/>
        <a:lstStyle/>
        <a:p>
          <a:endParaRPr lang="ru-RU"/>
        </a:p>
      </dgm:t>
    </dgm:pt>
    <dgm:pt modelId="{0D6FD934-8DD9-4D78-BB86-835ABD428A16}" type="parTrans" cxnId="{005850A7-0353-492B-AFB6-E308E654671F}">
      <dgm:prSet/>
      <dgm:spPr/>
      <dgm:t>
        <a:bodyPr/>
        <a:lstStyle/>
        <a:p>
          <a:endParaRPr lang="ru-RU"/>
        </a:p>
      </dgm:t>
    </dgm:pt>
    <dgm:pt modelId="{9E78D542-914C-4E5F-8898-1CF90C00BAFC}" type="pres">
      <dgm:prSet presAssocID="{C9E37770-1F3F-4A5A-B1D4-E6D42D74D6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EEA8C-423F-4CEE-8858-22AEA3702DF4}" type="pres">
      <dgm:prSet presAssocID="{8984E603-3141-49D4-90D5-21D1F3D620D0}" presName="node" presStyleLbl="node1" presStyleIdx="0" presStyleCnt="5" custLinFactNeighborY="-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AD3EA-0A17-4354-AF04-82F01FFF89CD}" type="pres">
      <dgm:prSet presAssocID="{91CE114D-6303-4228-B6B5-37BFD534AB22}" presName="sibTrans" presStyleCnt="0"/>
      <dgm:spPr/>
    </dgm:pt>
    <dgm:pt modelId="{BC53872C-FF12-42E8-956F-8A6FC278F96A}" type="pres">
      <dgm:prSet presAssocID="{754EEA23-A6C8-42F8-9537-BE508EC58120}" presName="node" presStyleLbl="node1" presStyleIdx="1" presStyleCnt="5" custLinFactNeighborX="-2207" custLinFactNeighborY="-1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82A11-A3A8-4A21-99F5-EA0CAF0D17D2}" type="pres">
      <dgm:prSet presAssocID="{09796384-D16D-43EA-BEFC-2524E577A41D}" presName="sibTrans" presStyleCnt="0"/>
      <dgm:spPr/>
    </dgm:pt>
    <dgm:pt modelId="{EEE0B185-E4FF-4A96-91C6-CF1A177997C0}" type="pres">
      <dgm:prSet presAssocID="{6115714B-17A0-4ADA-91DA-24B371467225}" presName="node" presStyleLbl="node1" presStyleIdx="2" presStyleCnt="5" custLinFactNeighborX="-4072" custLinFactNeighborY="-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0866F-F227-4A9A-946C-951A5901A930}" type="pres">
      <dgm:prSet presAssocID="{06462F9B-B4AE-4F53-B220-D2FA4BE4CFAA}" presName="sibTrans" presStyleCnt="0"/>
      <dgm:spPr/>
    </dgm:pt>
    <dgm:pt modelId="{97352870-7EDA-46E8-A7EF-B76C0D74E539}" type="pres">
      <dgm:prSet presAssocID="{C5ABA572-3F69-4E5D-B5B3-147E0B20B3C1}" presName="node" presStyleLbl="node1" presStyleIdx="3" presStyleCnt="5" custLinFactNeighborX="2793" custLinFactNeighborY="-6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FC629-A329-47C8-A972-A47AE360C3BB}" type="pres">
      <dgm:prSet presAssocID="{6D6B7226-757F-43F0-8442-65CBD3B5C95E}" presName="sibTrans" presStyleCnt="0"/>
      <dgm:spPr/>
    </dgm:pt>
    <dgm:pt modelId="{E1E824DA-42ED-432A-92A2-7D13300E49BE}" type="pres">
      <dgm:prSet presAssocID="{9A5A5FEB-0AFA-44E9-B967-2FA0D84E3B6F}" presName="node" presStyleLbl="node1" presStyleIdx="4" presStyleCnt="5" custLinFactNeighborX="4420" custLinFactNeighborY="-6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31E4A-0FFD-4696-B1B4-8FF82183E9EB}" type="presOf" srcId="{8984E603-3141-49D4-90D5-21D1F3D620D0}" destId="{9A8EEA8C-423F-4CEE-8858-22AEA3702DF4}" srcOrd="0" destOrd="0" presId="urn:microsoft.com/office/officeart/2005/8/layout/default"/>
    <dgm:cxn modelId="{C556E596-B3AC-40DE-B4FE-DCD808444139}" srcId="{C9E37770-1F3F-4A5A-B1D4-E6D42D74D6E5}" destId="{8984E603-3141-49D4-90D5-21D1F3D620D0}" srcOrd="0" destOrd="0" parTransId="{259CF5DC-2752-42E8-BD90-A6F5052FBFFA}" sibTransId="{91CE114D-6303-4228-B6B5-37BFD534AB22}"/>
    <dgm:cxn modelId="{76AF11F3-A3A3-4961-84A3-466A8846B586}" type="presOf" srcId="{9A5A5FEB-0AFA-44E9-B967-2FA0D84E3B6F}" destId="{E1E824DA-42ED-432A-92A2-7D13300E49BE}" srcOrd="0" destOrd="0" presId="urn:microsoft.com/office/officeart/2005/8/layout/default"/>
    <dgm:cxn modelId="{005850A7-0353-492B-AFB6-E308E654671F}" srcId="{C9E37770-1F3F-4A5A-B1D4-E6D42D74D6E5}" destId="{6115714B-17A0-4ADA-91DA-24B371467225}" srcOrd="2" destOrd="0" parTransId="{0D6FD934-8DD9-4D78-BB86-835ABD428A16}" sibTransId="{06462F9B-B4AE-4F53-B220-D2FA4BE4CFAA}"/>
    <dgm:cxn modelId="{59726158-B1E1-4014-B3DE-51F0E4C3DA44}" type="presOf" srcId="{754EEA23-A6C8-42F8-9537-BE508EC58120}" destId="{BC53872C-FF12-42E8-956F-8A6FC278F96A}" srcOrd="0" destOrd="0" presId="urn:microsoft.com/office/officeart/2005/8/layout/default"/>
    <dgm:cxn modelId="{D57DC271-617C-4CDE-9F6C-8C71F2273235}" type="presOf" srcId="{C5ABA572-3F69-4E5D-B5B3-147E0B20B3C1}" destId="{97352870-7EDA-46E8-A7EF-B76C0D74E539}" srcOrd="0" destOrd="0" presId="urn:microsoft.com/office/officeart/2005/8/layout/default"/>
    <dgm:cxn modelId="{C687CCEB-C487-4EA2-9C3E-BAA9BC00782C}" srcId="{C9E37770-1F3F-4A5A-B1D4-E6D42D74D6E5}" destId="{9A5A5FEB-0AFA-44E9-B967-2FA0D84E3B6F}" srcOrd="4" destOrd="0" parTransId="{CFB2E671-A214-4DF5-8C1F-94552C483DEA}" sibTransId="{1E1B6766-DD8F-4E3A-9EB8-72FE1D4C0314}"/>
    <dgm:cxn modelId="{CEF753FF-E6B0-44C6-B5F3-E532B9F1C994}" type="presOf" srcId="{6115714B-17A0-4ADA-91DA-24B371467225}" destId="{EEE0B185-E4FF-4A96-91C6-CF1A177997C0}" srcOrd="0" destOrd="0" presId="urn:microsoft.com/office/officeart/2005/8/layout/default"/>
    <dgm:cxn modelId="{2A2BAFCA-B635-4B55-A793-3A97C2B1C3BC}" srcId="{C9E37770-1F3F-4A5A-B1D4-E6D42D74D6E5}" destId="{754EEA23-A6C8-42F8-9537-BE508EC58120}" srcOrd="1" destOrd="0" parTransId="{07448A41-1A3C-49A8-A00E-661CA4410079}" sibTransId="{09796384-D16D-43EA-BEFC-2524E577A41D}"/>
    <dgm:cxn modelId="{68081591-5EC1-41D4-9A5A-D6E2A73EDD03}" type="presOf" srcId="{C9E37770-1F3F-4A5A-B1D4-E6D42D74D6E5}" destId="{9E78D542-914C-4E5F-8898-1CF90C00BAFC}" srcOrd="0" destOrd="0" presId="urn:microsoft.com/office/officeart/2005/8/layout/default"/>
    <dgm:cxn modelId="{7616EEA9-6FD8-402C-98FA-C2831913DCD2}" srcId="{C9E37770-1F3F-4A5A-B1D4-E6D42D74D6E5}" destId="{C5ABA572-3F69-4E5D-B5B3-147E0B20B3C1}" srcOrd="3" destOrd="0" parTransId="{A0A1FC66-CFE1-4528-B97F-C26D24CCB54B}" sibTransId="{6D6B7226-757F-43F0-8442-65CBD3B5C95E}"/>
    <dgm:cxn modelId="{907CF663-253E-4FD6-B3F9-F99ABA0FF538}" type="presParOf" srcId="{9E78D542-914C-4E5F-8898-1CF90C00BAFC}" destId="{9A8EEA8C-423F-4CEE-8858-22AEA3702DF4}" srcOrd="0" destOrd="0" presId="urn:microsoft.com/office/officeart/2005/8/layout/default"/>
    <dgm:cxn modelId="{B05B1995-2186-4823-8C6D-BD178E101AFA}" type="presParOf" srcId="{9E78D542-914C-4E5F-8898-1CF90C00BAFC}" destId="{0A8AD3EA-0A17-4354-AF04-82F01FFF89CD}" srcOrd="1" destOrd="0" presId="urn:microsoft.com/office/officeart/2005/8/layout/default"/>
    <dgm:cxn modelId="{3D36B128-23E6-49BD-9353-8D24286A9691}" type="presParOf" srcId="{9E78D542-914C-4E5F-8898-1CF90C00BAFC}" destId="{BC53872C-FF12-42E8-956F-8A6FC278F96A}" srcOrd="2" destOrd="0" presId="urn:microsoft.com/office/officeart/2005/8/layout/default"/>
    <dgm:cxn modelId="{107B2B7A-1AC5-481E-AC21-0454313576CE}" type="presParOf" srcId="{9E78D542-914C-4E5F-8898-1CF90C00BAFC}" destId="{F0B82A11-A3A8-4A21-99F5-EA0CAF0D17D2}" srcOrd="3" destOrd="0" presId="urn:microsoft.com/office/officeart/2005/8/layout/default"/>
    <dgm:cxn modelId="{381DE3D4-8DCF-43EE-9FCC-1FB6D9124883}" type="presParOf" srcId="{9E78D542-914C-4E5F-8898-1CF90C00BAFC}" destId="{EEE0B185-E4FF-4A96-91C6-CF1A177997C0}" srcOrd="4" destOrd="0" presId="urn:microsoft.com/office/officeart/2005/8/layout/default"/>
    <dgm:cxn modelId="{5D24F75B-B3D8-4EFC-A61A-47A988F01921}" type="presParOf" srcId="{9E78D542-914C-4E5F-8898-1CF90C00BAFC}" destId="{9B40866F-F227-4A9A-946C-951A5901A930}" srcOrd="5" destOrd="0" presId="urn:microsoft.com/office/officeart/2005/8/layout/default"/>
    <dgm:cxn modelId="{63488180-9E40-4039-A643-E1AC4F475639}" type="presParOf" srcId="{9E78D542-914C-4E5F-8898-1CF90C00BAFC}" destId="{97352870-7EDA-46E8-A7EF-B76C0D74E539}" srcOrd="6" destOrd="0" presId="urn:microsoft.com/office/officeart/2005/8/layout/default"/>
    <dgm:cxn modelId="{A8B0B887-86BF-4F02-9EA3-5B62D0606A5D}" type="presParOf" srcId="{9E78D542-914C-4E5F-8898-1CF90C00BAFC}" destId="{D31FC629-A329-47C8-A972-A47AE360C3BB}" srcOrd="7" destOrd="0" presId="urn:microsoft.com/office/officeart/2005/8/layout/default"/>
    <dgm:cxn modelId="{BC03EE74-10A5-4774-A8E6-8ED6742B12F0}" type="presParOf" srcId="{9E78D542-914C-4E5F-8898-1CF90C00BAFC}" destId="{E1E824DA-42ED-432A-92A2-7D13300E49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EEA8C-423F-4CEE-8858-22AEA3702DF4}">
      <dsp:nvSpPr>
        <dsp:cNvPr id="0" name=""/>
        <dsp:cNvSpPr/>
      </dsp:nvSpPr>
      <dsp:spPr>
        <a:xfrm>
          <a:off x="0" y="460082"/>
          <a:ext cx="2167635" cy="1300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Оригинальность</a:t>
          </a:r>
        </a:p>
      </dsp:txBody>
      <dsp:txXfrm>
        <a:off x="0" y="460082"/>
        <a:ext cx="2167635" cy="1300580"/>
      </dsp:txXfrm>
    </dsp:sp>
    <dsp:sp modelId="{BC53872C-FF12-42E8-956F-8A6FC278F96A}">
      <dsp:nvSpPr>
        <dsp:cNvPr id="0" name=""/>
        <dsp:cNvSpPr/>
      </dsp:nvSpPr>
      <dsp:spPr>
        <a:xfrm>
          <a:off x="2336558" y="486028"/>
          <a:ext cx="2167635" cy="1300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Соответствие шаблону</a:t>
          </a:r>
          <a:endParaRPr lang="ru-RU" sz="2000" kern="1200" dirty="0"/>
        </a:p>
      </dsp:txBody>
      <dsp:txXfrm>
        <a:off x="2336558" y="486028"/>
        <a:ext cx="2167635" cy="1300580"/>
      </dsp:txXfrm>
    </dsp:sp>
    <dsp:sp modelId="{EEE0B185-E4FF-4A96-91C6-CF1A177997C0}">
      <dsp:nvSpPr>
        <dsp:cNvPr id="0" name=""/>
        <dsp:cNvSpPr/>
      </dsp:nvSpPr>
      <dsp:spPr>
        <a:xfrm>
          <a:off x="4680530" y="499619"/>
          <a:ext cx="2167635" cy="1300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Максимум 1 печатный лист</a:t>
          </a:r>
          <a:endParaRPr lang="ru-RU" sz="2000" kern="1200" dirty="0"/>
        </a:p>
      </dsp:txBody>
      <dsp:txXfrm>
        <a:off x="4680530" y="499619"/>
        <a:ext cx="2167635" cy="1300580"/>
      </dsp:txXfrm>
    </dsp:sp>
    <dsp:sp modelId="{97352870-7EDA-46E8-A7EF-B76C0D74E539}">
      <dsp:nvSpPr>
        <dsp:cNvPr id="0" name=""/>
        <dsp:cNvSpPr/>
      </dsp:nvSpPr>
      <dsp:spPr>
        <a:xfrm>
          <a:off x="1252741" y="1944222"/>
          <a:ext cx="2167635" cy="1300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Экспертное заключения</a:t>
          </a:r>
          <a:endParaRPr lang="ru-RU" sz="2000" kern="1200" dirty="0"/>
        </a:p>
      </dsp:txBody>
      <dsp:txXfrm>
        <a:off x="1252741" y="1944222"/>
        <a:ext cx="2167635" cy="1300580"/>
      </dsp:txXfrm>
    </dsp:sp>
    <dsp:sp modelId="{E1E824DA-42ED-432A-92A2-7D13300E49BE}">
      <dsp:nvSpPr>
        <dsp:cNvPr id="0" name=""/>
        <dsp:cNvSpPr/>
      </dsp:nvSpPr>
      <dsp:spPr>
        <a:xfrm>
          <a:off x="3672407" y="1944222"/>
          <a:ext cx="2167635" cy="1300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Срок подачи до </a:t>
          </a:r>
          <a:r>
            <a:rPr lang="ru-RU" sz="2000" kern="1200" dirty="0" smtClean="0"/>
            <a:t>01.07.2024</a:t>
          </a:r>
          <a:endParaRPr lang="ru-RU" sz="2000" kern="1200" dirty="0"/>
        </a:p>
      </dsp:txBody>
      <dsp:txXfrm>
        <a:off x="3672407" y="1944222"/>
        <a:ext cx="2167635" cy="130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31" cy="498135"/>
          </a:xfrm>
          <a:prstGeom prst="rect">
            <a:avLst/>
          </a:prstGeom>
        </p:spPr>
        <p:txBody>
          <a:bodyPr vert="horz" lIns="107003" tIns="53502" rIns="107003" bIns="53502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50" y="0"/>
            <a:ext cx="2945029" cy="498135"/>
          </a:xfrm>
          <a:prstGeom prst="rect">
            <a:avLst/>
          </a:prstGeom>
        </p:spPr>
        <p:txBody>
          <a:bodyPr vert="horz" lIns="107003" tIns="53502" rIns="107003" bIns="53502" rtlCol="0"/>
          <a:lstStyle>
            <a:lvl1pPr algn="r">
              <a:defRPr sz="1400"/>
            </a:lvl1pPr>
          </a:lstStyle>
          <a:p>
            <a:fld id="{105FEFF5-32F8-4275-BCB2-221E597D14B7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03" tIns="53502" rIns="107003" bIns="535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9" y="4777958"/>
            <a:ext cx="5439398" cy="3909239"/>
          </a:xfrm>
          <a:prstGeom prst="rect">
            <a:avLst/>
          </a:prstGeom>
        </p:spPr>
        <p:txBody>
          <a:bodyPr vert="horz" lIns="107003" tIns="53502" rIns="107003" bIns="535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031" cy="498134"/>
          </a:xfrm>
          <a:prstGeom prst="rect">
            <a:avLst/>
          </a:prstGeom>
        </p:spPr>
        <p:txBody>
          <a:bodyPr vert="horz" lIns="107003" tIns="53502" rIns="107003" bIns="53502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50" y="9430091"/>
            <a:ext cx="2945029" cy="498134"/>
          </a:xfrm>
          <a:prstGeom prst="rect">
            <a:avLst/>
          </a:prstGeom>
        </p:spPr>
        <p:txBody>
          <a:bodyPr vert="horz" lIns="107003" tIns="53502" rIns="107003" bIns="53502" rtlCol="0" anchor="b"/>
          <a:lstStyle>
            <a:lvl1pPr algn="r">
              <a:defRPr sz="1400"/>
            </a:lvl1pPr>
          </a:lstStyle>
          <a:p>
            <a:fld id="{A3ABEFCD-3ED1-499D-8C9A-49A50D9CD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9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EFCD-3ED1-499D-8C9A-49A50D9CD2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5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EFCD-3ED1-499D-8C9A-49A50D9CD20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6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2508"/>
            <a:ext cx="6858000" cy="1792266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3891"/>
            <a:ext cx="6858000" cy="124290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17373A-7148-4425-B701-6B749BC499D7}" type="datetime1">
              <a:rPr lang="ru-RU" smtClean="0"/>
              <a:t>20.05.2024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745EB9-7997-4180-A93A-0F5E0FEDA2A1}" type="datetime1">
              <a:rPr lang="ru-RU" smtClean="0"/>
              <a:t>20.05.2024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7" y="1283425"/>
            <a:ext cx="7886700" cy="2141424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3445109"/>
            <a:ext cx="7886700" cy="112612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3FB501-CB9C-4843-88FA-F32F8C48082B}" type="datetime1">
              <a:rPr lang="ru-RU" smtClean="0"/>
              <a:t>20.05.2024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370416"/>
            <a:ext cx="3886200" cy="326635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70416"/>
            <a:ext cx="3886200" cy="326635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C3C8B68-3FC0-430E-8C7F-659AF1708BDB}" type="datetime1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274083"/>
            <a:ext cx="7886700" cy="995041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261974"/>
            <a:ext cx="3868339" cy="6184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1880449"/>
            <a:ext cx="3868339" cy="276585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1974"/>
            <a:ext cx="3887390" cy="6184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80449"/>
            <a:ext cx="3887390" cy="276585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EB8EF4-2174-42B1-B981-37D703B0C3B8}" type="datetime1">
              <a:rPr lang="ru-RU" smtClean="0"/>
              <a:t>20.05.2024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343199"/>
            <a:ext cx="2949177" cy="1201199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741216"/>
            <a:ext cx="4629150" cy="36584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4400"/>
            <a:ext cx="2949177" cy="2861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27E9DA-2A2B-4B09-A12E-AEF5D4379B1F}" type="datetime1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343199"/>
            <a:ext cx="2949177" cy="1201199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741216"/>
            <a:ext cx="4629150" cy="36584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4400"/>
            <a:ext cx="2949177" cy="2861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B89C07-2D92-4EC5-9A43-61819EA6D611}" type="datetime1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E77DBD-BAEA-4D08-AB49-9BA2C3A44EC3}" type="datetime1">
              <a:rPr lang="ru-RU" smtClean="0"/>
              <a:t>20.05.2024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4083"/>
            <a:ext cx="1971675" cy="4362692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274083"/>
            <a:ext cx="5800725" cy="4362692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EDC84EB-ADD0-4E8C-8807-0D6D47D59ABE}" type="datetime1">
              <a:rPr lang="ru-RU" smtClean="0"/>
              <a:t>20.05.2024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274083"/>
            <a:ext cx="7886700" cy="995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370416"/>
            <a:ext cx="7886700" cy="326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4771433"/>
            <a:ext cx="2057400" cy="274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0CDCF7-D382-4B51-809B-2B98E1CCE136}" type="datetime1">
              <a:rPr lang="ru-RU" smtClean="0"/>
              <a:t>20.05.2024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71433"/>
            <a:ext cx="3086100" cy="274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Заседание совета Федерального учебно-методического объединения по УГСН 24.00.00 «Авиационная и ракетно-космическая техника»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71433"/>
            <a:ext cx="2057400" cy="274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-paper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953519" y="1854051"/>
            <a:ext cx="7272808" cy="1556344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ea typeface="Times New Roman"/>
                <a:cs typeface="DIN Pro Medium" panose="020B0604020101020102" pitchFamily="34" charset="0"/>
              </a:rPr>
              <a:t>Публикации </a:t>
            </a:r>
            <a:r>
              <a:rPr lang="ru-RU" sz="2400" b="1" dirty="0">
                <a:solidFill>
                  <a:srgbClr val="0070C0"/>
                </a:solidFill>
                <a:latin typeface="DIN Pro Medium" panose="020B0604020101020102" pitchFamily="34" charset="0"/>
                <a:ea typeface="Times New Roman"/>
                <a:cs typeface="DIN Pro Medium" panose="020B0604020101020102" pitchFamily="34" charset="0"/>
              </a:rPr>
              <a:t>по итогам </a:t>
            </a:r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ea typeface="Times New Roman"/>
                <a:cs typeface="DIN Pro Medium" panose="020B0604020101020102" pitchFamily="34" charset="0"/>
              </a:rPr>
              <a:t>проведения</a:t>
            </a:r>
            <a:b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ea typeface="Times New Roman"/>
                <a:cs typeface="DIN Pro Medium" panose="020B0604020101020102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ea typeface="Times New Roman"/>
                <a:cs typeface="DIN Pro Medium" panose="020B0604020101020102" pitchFamily="34" charset="0"/>
              </a:rPr>
              <a:t>заседаний ФУМО</a:t>
            </a:r>
            <a:b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ea typeface="Times New Roman"/>
                <a:cs typeface="DIN Pro Medium" panose="020B0604020101020102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ea typeface="Times New Roman"/>
                <a:cs typeface="DIN Pro Medium" panose="020B0604020101020102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ea typeface="Times New Roman"/>
                <a:cs typeface="DIN Pro Medium" panose="020B0604020101020102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Северина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Н. 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1203A3-3555-3741-A618-4B3431794B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12620" y="102747"/>
            <a:ext cx="50405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https</a:t>
            </a:r>
            <a:r>
              <a:rPr lang="ru-RU" sz="2400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://conf-papers.ru/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</a:t>
            </a:r>
          </a:p>
          <a:p>
            <a:pPr marL="0" indent="0">
              <a:buNone/>
            </a:pPr>
            <a:endParaRPr lang="en-US" sz="3000" b="1" dirty="0">
              <a:solidFill>
                <a:srgbClr val="0070C0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75519"/>
            <a:ext cx="8563889" cy="40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35895" y="197867"/>
            <a:ext cx="487945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Процедура </a:t>
            </a:r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регистрации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9C2547-F83B-5287-ABCE-9E9937DAA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6922"/>
            <a:ext cx="3528392" cy="39064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FCD51B-8AF4-E37B-989B-42B8542B4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070919"/>
            <a:ext cx="2376264" cy="15888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0AB4BF-6885-9A3E-FB9F-05D577E3C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718147"/>
            <a:ext cx="4705350" cy="1876425"/>
          </a:xfrm>
          <a:prstGeom prst="rect">
            <a:avLst/>
          </a:prstGeom>
        </p:spPr>
      </p:pic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35895" y="197867"/>
            <a:ext cx="487945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Процедура </a:t>
            </a:r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подачи </a:t>
            </a:r>
            <a:r>
              <a:rPr lang="ru-RU" sz="2400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статьи</a:t>
            </a:r>
            <a:endParaRPr lang="en-US" sz="2400" b="1" dirty="0">
              <a:solidFill>
                <a:srgbClr val="0070C0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90034"/>
            <a:ext cx="8499107" cy="3928961"/>
          </a:xfrm>
          <a:prstGeom prst="rect">
            <a:avLst/>
          </a:prstGeom>
        </p:spPr>
      </p:pic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2003948" y="3222203"/>
            <a:ext cx="1512168" cy="274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Не обязательно!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Нижний колонтитул 2"/>
          <p:cNvSpPr txBox="1">
            <a:spLocks/>
          </p:cNvSpPr>
          <p:nvPr/>
        </p:nvSpPr>
        <p:spPr bwMode="auto">
          <a:xfrm>
            <a:off x="323528" y="1133971"/>
            <a:ext cx="2160240" cy="274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Подача заявки </a:t>
            </a:r>
            <a:r>
              <a:rPr lang="ru-RU" dirty="0">
                <a:solidFill>
                  <a:srgbClr val="002060"/>
                </a:solidFill>
              </a:rPr>
              <a:t>- до </a:t>
            </a:r>
            <a:r>
              <a:rPr lang="ru-RU" b="1" dirty="0">
                <a:solidFill>
                  <a:srgbClr val="002060"/>
                </a:solidFill>
              </a:rPr>
              <a:t>10 июня 2024 г.</a:t>
            </a:r>
          </a:p>
        </p:txBody>
      </p:sp>
    </p:spTree>
    <p:extLst>
      <p:ext uri="{BB962C8B-B14F-4D97-AF65-F5344CB8AC3E}">
        <p14:creationId xmlns:p14="http://schemas.microsoft.com/office/powerpoint/2010/main" val="16364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35895" y="197867"/>
            <a:ext cx="487945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Просмотр поданных заявок</a:t>
            </a:r>
            <a:endParaRPr lang="en-US" sz="2400" b="1" dirty="0">
              <a:solidFill>
                <a:srgbClr val="0070C0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061963"/>
            <a:ext cx="898892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12620" y="102747"/>
            <a:ext cx="50405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Рецензирование статей</a:t>
            </a:r>
            <a:endParaRPr lang="ru-RU" sz="2400" b="1" dirty="0">
              <a:solidFill>
                <a:srgbClr val="0070C0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</a:t>
            </a:r>
          </a:p>
          <a:p>
            <a:pPr marL="0" indent="0">
              <a:buNone/>
            </a:pPr>
            <a:endParaRPr lang="en-US" sz="3000" b="1" dirty="0">
              <a:solidFill>
                <a:srgbClr val="0070C0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3" y="1133971"/>
            <a:ext cx="8784977" cy="290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3635896" y="197867"/>
            <a:ext cx="4536504" cy="5760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800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Требования к публикации</a:t>
            </a:r>
            <a:endParaRPr lang="ru-RU" sz="3600" i="1" dirty="0">
              <a:solidFill>
                <a:srgbClr val="0070C0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97401805"/>
              </p:ext>
            </p:extLst>
          </p:nvPr>
        </p:nvGraphicFramePr>
        <p:xfrm>
          <a:off x="1043608" y="773931"/>
          <a:ext cx="6936432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090E46D-BD68-05D1-3FCD-B899117230DF}"/>
              </a:ext>
            </a:extLst>
          </p:cNvPr>
          <p:cNvSpPr/>
          <p:nvPr/>
        </p:nvSpPr>
        <p:spPr bwMode="auto">
          <a:xfrm>
            <a:off x="619876" y="931882"/>
            <a:ext cx="3744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регистрации на ресурсе </a:t>
            </a:r>
            <a:br>
              <a:rPr lang="ru-R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6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://conf-papers.ru</a:t>
            </a:r>
            <a:r>
              <a:rPr lang="ru-R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нажимаете кнопку на главной странице </a:t>
            </a:r>
            <a:br>
              <a:rPr lang="ru-R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Подать заявку на участие</a:t>
            </a:r>
            <a:endParaRPr lang="ru-RU" sz="16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/>
              </a:solidFill>
              <a:latin typeface="Open Sans"/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7B2BE4E-3971-4E1F-B34F-5DF516B8EF99}"/>
              </a:ext>
            </a:extLst>
          </p:cNvPr>
          <p:cNvSpPr/>
          <p:nvPr/>
        </p:nvSpPr>
        <p:spPr bwMode="auto">
          <a:xfrm>
            <a:off x="2448272" y="2072463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вкладке </a:t>
            </a:r>
            <a:r>
              <a:rPr lang="ru-RU" sz="1600" b="1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 заявку </a:t>
            </a:r>
            <a:r>
              <a:rPr lang="ru-RU" sz="1600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выбираете секцию, вводите рабочее название и авторов статьи. Статью и экспертное заключение на этом этапе прикреплять </a:t>
            </a:r>
            <a:r>
              <a:rPr lang="ru-RU" sz="1600" u="sng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нужно</a:t>
            </a:r>
            <a:r>
              <a:rPr lang="ru-RU" sz="1600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Нажимаете кнопку </a:t>
            </a:r>
            <a:r>
              <a:rPr lang="ru-RU" sz="1600" b="1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</a:t>
            </a:r>
            <a:endParaRPr lang="en-US" sz="1600" b="1" i="0" dirty="0">
              <a:solidFill>
                <a:schemeClr val="accent5"/>
              </a:solidFill>
              <a:effectLst/>
              <a:latin typeface="Open San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076BF2B-4543-4764-B95F-D97DF0117039}"/>
              </a:ext>
            </a:extLst>
          </p:cNvPr>
          <p:cNvSpPr/>
          <p:nvPr/>
        </p:nvSpPr>
        <p:spPr bwMode="auto">
          <a:xfrm>
            <a:off x="4427984" y="343585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принятии Вашей заявки редакционной группой на почту, указанную при регистрации, автоматически высылаются шаблон и пример оформления со сроками представления статьи </a:t>
            </a:r>
            <a:endParaRPr lang="en-US" sz="1600" b="0" i="0" dirty="0">
              <a:solidFill>
                <a:schemeClr val="accent5"/>
              </a:solidFill>
              <a:effectLst/>
              <a:latin typeface="Open San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635896" y="197867"/>
            <a:ext cx="460851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ru-RU" sz="2400" b="1" dirty="0">
              <a:solidFill>
                <a:srgbClr val="0070C0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54574"/>
            <a:ext cx="36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Подготовка статьи к публикации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35896" y="197867"/>
            <a:ext cx="460851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ru-RU" sz="2400" b="1" dirty="0">
              <a:solidFill>
                <a:srgbClr val="0070C0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08DB7E6-D026-492E-91C7-D0EA3D83CD86}"/>
              </a:ext>
            </a:extLst>
          </p:cNvPr>
          <p:cNvSpPr/>
          <p:nvPr/>
        </p:nvSpPr>
        <p:spPr bwMode="auto">
          <a:xfrm>
            <a:off x="3707904" y="198877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0070C0"/>
              </a:solidFill>
              <a:effectLst/>
              <a:latin typeface="Open San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7281DA8-02E1-4EC1-BB82-4C8C8FE3C81B}"/>
              </a:ext>
            </a:extLst>
          </p:cNvPr>
          <p:cNvSpPr/>
          <p:nvPr/>
        </p:nvSpPr>
        <p:spPr bwMode="auto">
          <a:xfrm>
            <a:off x="539552" y="119236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Ваша работа отправляется на рецензию к </a:t>
            </a:r>
            <a:r>
              <a:rPr lang="ru-RU" sz="1800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экспертам </a:t>
            </a:r>
            <a:r>
              <a:rPr lang="ru-RU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последующим получением заключения по электронной почте</a:t>
            </a:r>
            <a:endParaRPr lang="en-US" dirty="0">
              <a:solidFill>
                <a:schemeClr val="accent5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0" i="0" dirty="0">
              <a:solidFill>
                <a:schemeClr val="accent5"/>
              </a:solidFill>
              <a:effectLst/>
              <a:latin typeface="Open San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268B73C-DF70-4624-B20E-C2D3E3EA8B2A}"/>
              </a:ext>
            </a:extLst>
          </p:cNvPr>
          <p:cNvSpPr/>
          <p:nvPr/>
        </p:nvSpPr>
        <p:spPr bwMode="auto">
          <a:xfrm>
            <a:off x="4067944" y="291839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Редакционная группа принимает решение о </a:t>
            </a:r>
            <a:r>
              <a:rPr lang="ru-RU" sz="1800" b="1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</a:t>
            </a:r>
            <a:r>
              <a:rPr lang="en-US" sz="1800" b="1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b="1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отклонении Вашей </a:t>
            </a:r>
            <a:r>
              <a:rPr lang="ru-RU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en-US" b="1" i="0" dirty="0">
              <a:solidFill>
                <a:schemeClr val="accent5"/>
              </a:solidFill>
              <a:effectLst/>
              <a:latin typeface="Open Sans"/>
            </a:endParaRPr>
          </a:p>
        </p:txBody>
      </p:sp>
      <p:sp>
        <p:nvSpPr>
          <p:cNvPr id="1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B851081-AE82-01A7-D661-59FDD2B2F836}"/>
              </a:ext>
            </a:extLst>
          </p:cNvPr>
          <p:cNvSpPr/>
          <p:nvPr/>
        </p:nvSpPr>
        <p:spPr bwMode="auto">
          <a:xfrm>
            <a:off x="2555776" y="215038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 необходимости статья дорабатывается</a:t>
            </a:r>
            <a:endParaRPr lang="en-US" b="0" i="0" dirty="0">
              <a:solidFill>
                <a:schemeClr val="accent5"/>
              </a:solidFill>
              <a:effectLst/>
              <a:latin typeface="Open Sans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355976" y="152655"/>
            <a:ext cx="36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Подготовка статьи к публикации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926059"/>
            <a:ext cx="7992888" cy="12241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800" b="1" dirty="0">
                <a:solidFill>
                  <a:srgbClr val="0070C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Спасибо за внимание!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05997" y="409559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</a:t>
            </a:r>
            <a:r>
              <a:rPr lang="ru-RU" dirty="0" smtClean="0"/>
              <a:t>7 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32722" y="409559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en-US" dirty="0" smtClean="0"/>
              <a:t>20</a:t>
            </a:r>
            <a:r>
              <a:rPr lang="ru-RU" dirty="0" smtClean="0"/>
              <a:t>09</a:t>
            </a:r>
            <a:r>
              <a:rPr lang="en-US" dirty="0" smtClean="0"/>
              <a:t>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63988" y="3774908"/>
            <a:ext cx="5100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2009 г.</a:t>
            </a:r>
            <a:endParaRPr lang="ru-RU" sz="800" dirty="0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bookCove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595" y="1090805"/>
            <a:ext cx="1998822" cy="294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ookCove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4544" y="1090804"/>
            <a:ext cx="2112389" cy="292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ookCove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094" y="1090804"/>
            <a:ext cx="2052273" cy="294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 bwMode="auto">
          <a:xfrm>
            <a:off x="3976514" y="409215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en-US" dirty="0" smtClean="0"/>
              <a:t>20</a:t>
            </a:r>
            <a:r>
              <a:rPr lang="ru-RU" dirty="0" smtClean="0"/>
              <a:t>0</a:t>
            </a:r>
            <a:r>
              <a:rPr lang="en-US" dirty="0" smtClean="0"/>
              <a:t>8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5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08" y="1095818"/>
            <a:ext cx="2061139" cy="2984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1319" y="428137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10 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13430" y="428137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en-US" dirty="0" smtClean="0"/>
              <a:t>20</a:t>
            </a:r>
            <a:r>
              <a:rPr lang="ru-RU" dirty="0" smtClean="0"/>
              <a:t>1</a:t>
            </a:r>
            <a:r>
              <a:rPr lang="en-US" dirty="0" smtClean="0"/>
              <a:t>2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bookCove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4256" y="1111137"/>
            <a:ext cx="2065715" cy="29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ookCove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0380" y="1095818"/>
            <a:ext cx="2021049" cy="29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 bwMode="auto">
          <a:xfrm>
            <a:off x="4211960" y="428137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en-US" dirty="0" smtClean="0"/>
              <a:t>20</a:t>
            </a:r>
            <a:r>
              <a:rPr lang="ru-RU" dirty="0" smtClean="0"/>
              <a:t>11</a:t>
            </a:r>
            <a:r>
              <a:rPr lang="en-US" dirty="0" smtClean="0"/>
              <a:t>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2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05997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13 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57950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15 г.</a:t>
            </a:r>
            <a:endParaRPr lang="ru-RU" dirty="0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806373" y="3755923"/>
            <a:ext cx="5100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2007 г.</a:t>
            </a:r>
            <a:endParaRPr lang="ru-RU" sz="800" dirty="0"/>
          </a:p>
        </p:txBody>
      </p:sp>
      <p:pic>
        <p:nvPicPr>
          <p:cNvPr id="19" name="Рисунок 18" descr="bookCo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545" y="1237743"/>
            <a:ext cx="1918279" cy="285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обложк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18" y="1266167"/>
            <a:ext cx="1921719" cy="2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bookCove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8142" y="1237743"/>
            <a:ext cx="1970635" cy="28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 bwMode="auto">
          <a:xfrm>
            <a:off x="4031973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14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05997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17 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57950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20 г.</a:t>
            </a:r>
            <a:endParaRPr lang="ru-RU" dirty="0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806373" y="3755923"/>
            <a:ext cx="5100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2007 г.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031973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18 г.</a:t>
            </a:r>
            <a:endParaRPr lang="ru-RU" dirty="0"/>
          </a:p>
        </p:txBody>
      </p:sp>
      <p:pic>
        <p:nvPicPr>
          <p:cNvPr id="12" name="Рисунок 11" descr="bookCo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795" y="1261030"/>
            <a:ext cx="1918279" cy="276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ookCove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6774" y="1261032"/>
            <a:ext cx="1918279" cy="276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ookCove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6710" y="1248771"/>
            <a:ext cx="1918279" cy="27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A90A8DB-FD51-926A-8B68-748C0AF6A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50890" y="170293"/>
            <a:ext cx="2656905" cy="4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05997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21 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457950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23 г.</a:t>
            </a:r>
            <a:endParaRPr lang="ru-RU" dirty="0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031973" y="41835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ru-RU" dirty="0" smtClean="0"/>
              <a:t>22 г.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90A8DB-FD51-926A-8B68-748C0AF6A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0890" y="170293"/>
            <a:ext cx="2656905" cy="440499"/>
          </a:xfrm>
          <a:prstGeom prst="rect">
            <a:avLst/>
          </a:prstGeom>
        </p:spPr>
      </p:pic>
      <p:pic>
        <p:nvPicPr>
          <p:cNvPr id="15" name="Рисунок 14" descr="bookCove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334" y="1273527"/>
            <a:ext cx="1894679" cy="275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ookCove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222" y="1273527"/>
            <a:ext cx="1894679" cy="279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ookCov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6110" y="1237466"/>
            <a:ext cx="1894679" cy="279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6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505" y="197867"/>
            <a:ext cx="3179951" cy="45183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7CAD329-EEA5-3231-1117-BB2C8366F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36254">
            <a:off x="7770142" y="3912058"/>
            <a:ext cx="549781" cy="52056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3" y="989955"/>
            <a:ext cx="3670718" cy="13622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72" y="2574131"/>
            <a:ext cx="4926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SHS Web of Conferences </a:t>
            </a:r>
            <a:r>
              <a:rPr lang="en-US" dirty="0" smtClean="0"/>
              <a:t>137</a:t>
            </a:r>
            <a:r>
              <a:rPr lang="ru-RU" dirty="0" smtClean="0"/>
              <a:t> </a:t>
            </a:r>
            <a:r>
              <a:rPr lang="en-US" dirty="0" smtClean="0"/>
              <a:t>(2022</a:t>
            </a:r>
            <a:r>
              <a:rPr lang="en-US" dirty="0"/>
              <a:t>) 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https</a:t>
            </a:r>
            <a:r>
              <a:rPr lang="en-US" dirty="0"/>
              <a:t>://doi.org/10.1051/shsconf/202213700001</a:t>
            </a:r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8" y="830300"/>
            <a:ext cx="5722299" cy="3886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90A8DB-FD51-926A-8B68-748C0AF6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43487" y="170293"/>
            <a:ext cx="2656905" cy="440499"/>
          </a:xfrm>
          <a:prstGeom prst="rect">
            <a:avLst/>
          </a:prstGeom>
        </p:spPr>
      </p:pic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4011-4AA0-F04F-B2CA-8A0D53963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3" y="197867"/>
            <a:ext cx="3377041" cy="577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31187"/>
          <a:stretch/>
        </p:blipFill>
        <p:spPr>
          <a:xfrm>
            <a:off x="4644008" y="67800"/>
            <a:ext cx="4298218" cy="46085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95536" y="845939"/>
            <a:ext cx="4248472" cy="4104456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Планируемые рубрики монографии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Совершенствование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стандартизация системы высшего образования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;</a:t>
            </a:r>
            <a:endParaRPr lang="en-US" sz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Организационно-методические и исторические аспекты развития аэрокосмического образования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;</a:t>
            </a:r>
            <a:endParaRPr lang="en-US" sz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Взаимодействие аэрокосмических вузов с высокотехнологичными промышленными предприятиями (организациями-работодателями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);</a:t>
            </a:r>
            <a:endParaRPr lang="en-US" sz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Дополнительное профессиональное образование специалистов предприятий аэрокосмического комплекса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;</a:t>
            </a:r>
            <a:endParaRPr lang="en-US" sz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Профориентационная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деятельность для подготовки кадров аэрокосмической отрасли.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ru-RU" sz="1100" b="1" dirty="0" smtClean="0">
                <a:solidFill>
                  <a:srgbClr val="002060"/>
                </a:solidFill>
              </a:rPr>
              <a:t>Срок подачи заявки об участии в</a:t>
            </a:r>
            <a:br>
              <a:rPr lang="ru-RU" sz="1100" b="1" dirty="0" smtClean="0">
                <a:solidFill>
                  <a:srgbClr val="002060"/>
                </a:solidFill>
              </a:rPr>
            </a:br>
            <a:r>
              <a:rPr lang="ru-RU" sz="1100" b="1" dirty="0" smtClean="0">
                <a:solidFill>
                  <a:srgbClr val="002060"/>
                </a:solidFill>
              </a:rPr>
              <a:t>монографии </a:t>
            </a:r>
            <a:r>
              <a:rPr lang="ru-RU" sz="1100" b="1" dirty="0">
                <a:solidFill>
                  <a:srgbClr val="002060"/>
                </a:solidFill>
              </a:rPr>
              <a:t>– </a:t>
            </a:r>
            <a:r>
              <a:rPr lang="ru-RU" sz="1100" b="1" dirty="0" smtClean="0">
                <a:solidFill>
                  <a:srgbClr val="FF0000"/>
                </a:solidFill>
              </a:rPr>
              <a:t>10 июня 2024</a:t>
            </a:r>
          </a:p>
          <a:p>
            <a:endParaRPr lang="ru-RU" sz="1100" b="1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Срок представления материалов – </a:t>
            </a:r>
            <a:r>
              <a:rPr lang="ru-RU" sz="1100" b="1" dirty="0">
                <a:solidFill>
                  <a:srgbClr val="FF0000"/>
                </a:solidFill>
              </a:rPr>
              <a:t>1 июля 2024</a:t>
            </a:r>
            <a:endParaRPr lang="en-US" sz="1100" b="1" dirty="0">
              <a:solidFill>
                <a:srgbClr val="FF0000"/>
              </a:solidFill>
            </a:endParaRPr>
          </a:p>
          <a:p>
            <a:endParaRPr lang="ru-RU" sz="1100" b="1" dirty="0">
              <a:solidFill>
                <a:srgbClr val="002060"/>
              </a:solidFill>
            </a:endParaRPr>
          </a:p>
          <a:p>
            <a:endParaRPr lang="ru-RU" sz="11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3568" y="4771433"/>
            <a:ext cx="7560840" cy="2740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Совместное заседание ФУМО по </a:t>
            </a:r>
            <a:r>
              <a:rPr lang="ru-RU" dirty="0">
                <a:solidFill>
                  <a:srgbClr val="002060"/>
                </a:solidFill>
              </a:rPr>
              <a:t>УГСН </a:t>
            </a:r>
            <a:r>
              <a:rPr lang="ru-RU" dirty="0" smtClean="0">
                <a:solidFill>
                  <a:srgbClr val="002060"/>
                </a:solidFill>
              </a:rPr>
              <a:t>17.00.00, </a:t>
            </a:r>
            <a:r>
              <a:rPr lang="ru-RU" dirty="0">
                <a:solidFill>
                  <a:srgbClr val="002060"/>
                </a:solidFill>
              </a:rPr>
              <a:t>24.00.00 </a:t>
            </a:r>
            <a:r>
              <a:rPr lang="ru-RU" dirty="0" smtClean="0">
                <a:solidFill>
                  <a:srgbClr val="002060"/>
                </a:solidFill>
              </a:rPr>
              <a:t>и 25.00.00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6280</TotalTime>
  <Words>478</Words>
  <Application>Microsoft Office PowerPoint</Application>
  <DocSecurity>0</DocSecurity>
  <PresentationFormat>Произвольный</PresentationFormat>
  <Paragraphs>98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DIN Pro Medium</vt:lpstr>
      <vt:lpstr>Open Sans</vt:lpstr>
      <vt:lpstr>Times New Roman</vt:lpstr>
      <vt:lpstr>Wingdings</vt:lpstr>
      <vt:lpstr>Blank</vt:lpstr>
      <vt:lpstr>Публикации по итогам проведения заседаний ФУМО  Северина Н. 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ОПЕРАТИВНОЕ СОВЕЩАНИЕ 17.06.2020</dc:title>
  <dc:creator>Ольга</dc:creator>
  <cp:lastModifiedBy>Северина Наталья Сергеевна</cp:lastModifiedBy>
  <cp:revision>502</cp:revision>
  <cp:lastPrinted>2020-09-01T14:46:35Z</cp:lastPrinted>
  <dcterms:created xsi:type="dcterms:W3CDTF">2012-12-03T06:56:55Z</dcterms:created>
  <dcterms:modified xsi:type="dcterms:W3CDTF">2024-05-20T12:19:51Z</dcterms:modified>
  <dc:identifier/>
  <dc:language/>
  <cp:version/>
</cp:coreProperties>
</file>