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81" r:id="rId2"/>
    <p:sldId id="283" r:id="rId3"/>
    <p:sldId id="300" r:id="rId4"/>
    <p:sldId id="301" r:id="rId5"/>
    <p:sldId id="303" r:id="rId6"/>
    <p:sldId id="299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FF"/>
    <a:srgbClr val="00F78B"/>
    <a:srgbClr val="8C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182" autoAdjust="0"/>
  </p:normalViewPr>
  <p:slideViewPr>
    <p:cSldViewPr snapToGrid="0" showGuides="1">
      <p:cViewPr varScale="1">
        <p:scale>
          <a:sx n="81" d="100"/>
          <a:sy n="81" d="100"/>
        </p:scale>
        <p:origin x="107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64C60-8AD0-4DBB-8BE7-B2A9DFFC3B26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7B00F-8498-4581-AAE8-659DF20AF4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0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7B00F-8498-4581-AAE8-659DF20AF4F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69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9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950F9-F14D-4E12-BBD8-CFAB8EDA7A60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9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14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7B00F-8498-4581-AAE8-659DF20AF4F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9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809F6D76-5DA0-452B-B92D-2B5423963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56" y="1775257"/>
            <a:ext cx="6357435" cy="2000547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B0B57E2-6AA0-402C-95AE-DBAB95A1A1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975" y="4187528"/>
            <a:ext cx="2816225" cy="33043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1EF87B8D-5B73-487A-90A1-37056C7E57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12736" y="4512972"/>
            <a:ext cx="2816225" cy="330437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30C751-B824-458A-9330-70152D3A7F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25" y="444388"/>
            <a:ext cx="809915" cy="778765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CAF33F90-1B1B-47E7-BFF5-E3268D150C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3349" y="6206476"/>
            <a:ext cx="1390326" cy="306241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Москва 2024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0D9366-BBF0-45BD-999E-0DB245709D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8441" y="6275712"/>
            <a:ext cx="134134" cy="1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6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609167-69C7-414D-BD74-094ED1DE6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4" y="465138"/>
            <a:ext cx="483744" cy="46513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109937-8C91-41DF-A8AD-63E0A066E025}"/>
              </a:ext>
            </a:extLst>
          </p:cNvPr>
          <p:cNvCxnSpPr>
            <a:cxnSpLocks/>
          </p:cNvCxnSpPr>
          <p:nvPr userDrawn="1"/>
        </p:nvCxnSpPr>
        <p:spPr>
          <a:xfrm>
            <a:off x="1209360" y="465139"/>
            <a:ext cx="0" cy="465138"/>
          </a:xfrm>
          <a:prstGeom prst="line">
            <a:avLst/>
          </a:prstGeom>
          <a:ln w="19050">
            <a:solidFill>
              <a:srgbClr val="007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6E80B44C-D863-42AD-ABC8-1DAECA8E0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4818" y="465139"/>
            <a:ext cx="10394949" cy="46513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72FF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518F4E3-8082-4967-847B-C4D10D9AF622}"/>
              </a:ext>
            </a:extLst>
          </p:cNvPr>
          <p:cNvSpPr/>
          <p:nvPr userDrawn="1"/>
        </p:nvSpPr>
        <p:spPr>
          <a:xfrm>
            <a:off x="483744" y="6041232"/>
            <a:ext cx="588962" cy="36988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7AB94024-F728-4A9A-8786-97F17757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744" y="6041231"/>
            <a:ext cx="588962" cy="365125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rgbClr val="0072FF"/>
                </a:solidFill>
              </a:defRPr>
            </a:lvl1pPr>
          </a:lstStyle>
          <a:p>
            <a:fld id="{85D56CE8-50B6-40C5-A948-6D78CBFE9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2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609167-69C7-414D-BD74-094ED1DE6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41325"/>
            <a:ext cx="483744" cy="46513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109937-8C91-41DF-A8AD-63E0A066E025}"/>
              </a:ext>
            </a:extLst>
          </p:cNvPr>
          <p:cNvCxnSpPr>
            <a:cxnSpLocks/>
          </p:cNvCxnSpPr>
          <p:nvPr userDrawn="1"/>
        </p:nvCxnSpPr>
        <p:spPr>
          <a:xfrm>
            <a:off x="1205041" y="441325"/>
            <a:ext cx="0" cy="465138"/>
          </a:xfrm>
          <a:prstGeom prst="line">
            <a:avLst/>
          </a:prstGeom>
          <a:ln w="19050">
            <a:solidFill>
              <a:srgbClr val="007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6E80B44C-D863-42AD-ABC8-1DAECA8E0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499" y="441325"/>
            <a:ext cx="10394949" cy="46513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72FF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Блок-схема: альтернативный процесс 2105176124">
            <a:extLst>
              <a:ext uri="{FF2B5EF4-FFF2-40B4-BE49-F238E27FC236}">
                <a16:creationId xmlns:a16="http://schemas.microsoft.com/office/drawing/2014/main" id="{F6ABB672-D296-4E55-9618-6E402EA812F3}"/>
              </a:ext>
            </a:extLst>
          </p:cNvPr>
          <p:cNvSpPr/>
          <p:nvPr userDrawn="1"/>
        </p:nvSpPr>
        <p:spPr bwMode="auto">
          <a:xfrm>
            <a:off x="491487" y="1226452"/>
            <a:ext cx="5531216" cy="4389171"/>
          </a:xfrm>
          <a:prstGeom prst="roundRect">
            <a:avLst>
              <a:gd name="adj" fmla="val 5217"/>
            </a:avLst>
          </a:prstGeom>
          <a:noFill/>
          <a:ln w="28575" cap="rnd" cmpd="sng" algn="ctr">
            <a:solidFill>
              <a:srgbClr val="0271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E3985FFE-54D8-4536-9B2A-FB26ACCA7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7376" y="1227138"/>
            <a:ext cx="5275200" cy="44037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DD986E7-97EE-4D0F-AE45-4349E216032A}"/>
              </a:ext>
            </a:extLst>
          </p:cNvPr>
          <p:cNvSpPr/>
          <p:nvPr userDrawn="1"/>
        </p:nvSpPr>
        <p:spPr>
          <a:xfrm>
            <a:off x="483744" y="6041232"/>
            <a:ext cx="588962" cy="36988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80303C10-AEEB-4E76-A989-969F0084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744" y="6041231"/>
            <a:ext cx="588962" cy="365125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rgbClr val="0072FF"/>
                </a:solidFill>
              </a:defRPr>
            </a:lvl1pPr>
          </a:lstStyle>
          <a:p>
            <a:fld id="{85D56CE8-50B6-40C5-A948-6D78CBFE9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7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609167-69C7-414D-BD74-094ED1DE6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41325"/>
            <a:ext cx="483744" cy="46513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109937-8C91-41DF-A8AD-63E0A066E025}"/>
              </a:ext>
            </a:extLst>
          </p:cNvPr>
          <p:cNvCxnSpPr>
            <a:cxnSpLocks/>
          </p:cNvCxnSpPr>
          <p:nvPr userDrawn="1"/>
        </p:nvCxnSpPr>
        <p:spPr>
          <a:xfrm>
            <a:off x="1205041" y="441325"/>
            <a:ext cx="0" cy="465138"/>
          </a:xfrm>
          <a:prstGeom prst="line">
            <a:avLst/>
          </a:prstGeom>
          <a:ln w="19050">
            <a:solidFill>
              <a:srgbClr val="007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6E80B44C-D863-42AD-ABC8-1DAECA8E0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499" y="441325"/>
            <a:ext cx="10394949" cy="46513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72FF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E3985FFE-54D8-4536-9B2A-FB26ACCA7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7375" y="1227138"/>
            <a:ext cx="5346637" cy="44037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ru-RU" dirty="0"/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C0F90BE1-0B2B-4E9E-AEE5-5D6B3E88361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8" y="1227138"/>
            <a:ext cx="5540375" cy="4403725"/>
          </a:xfrm>
          <a:prstGeom prst="roundRect">
            <a:avLst>
              <a:gd name="adj" fmla="val 5852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ru-RU" dirty="0"/>
              <a:t>материалы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4A43ADB-621C-4B91-B628-182C4E6F5A02}"/>
              </a:ext>
            </a:extLst>
          </p:cNvPr>
          <p:cNvSpPr/>
          <p:nvPr userDrawn="1"/>
        </p:nvSpPr>
        <p:spPr>
          <a:xfrm>
            <a:off x="483744" y="6041232"/>
            <a:ext cx="588962" cy="36988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85B6EE8A-E5FB-47AD-9FD2-5B9B8517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744" y="6041231"/>
            <a:ext cx="588962" cy="365125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rgbClr val="0072FF"/>
                </a:solidFill>
              </a:defRPr>
            </a:lvl1pPr>
          </a:lstStyle>
          <a:p>
            <a:fld id="{85D56CE8-50B6-40C5-A948-6D78CBFE9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9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609167-69C7-414D-BD74-094ED1DE6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41325"/>
            <a:ext cx="483744" cy="46513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109937-8C91-41DF-A8AD-63E0A066E025}"/>
              </a:ext>
            </a:extLst>
          </p:cNvPr>
          <p:cNvCxnSpPr>
            <a:cxnSpLocks/>
          </p:cNvCxnSpPr>
          <p:nvPr userDrawn="1"/>
        </p:nvCxnSpPr>
        <p:spPr>
          <a:xfrm>
            <a:off x="1205041" y="441325"/>
            <a:ext cx="0" cy="465138"/>
          </a:xfrm>
          <a:prstGeom prst="line">
            <a:avLst/>
          </a:prstGeom>
          <a:ln w="19050">
            <a:solidFill>
              <a:srgbClr val="007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6E80B44C-D863-42AD-ABC8-1DAECA8E0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499" y="441325"/>
            <a:ext cx="10394949" cy="46513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72FF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E3985FFE-54D8-4536-9B2A-FB26ACCA7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7375" y="1227138"/>
            <a:ext cx="5346637" cy="44037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C8EB19F-8182-4D74-89AD-0276EECF4CDA}"/>
              </a:ext>
            </a:extLst>
          </p:cNvPr>
          <p:cNvSpPr/>
          <p:nvPr userDrawn="1"/>
        </p:nvSpPr>
        <p:spPr>
          <a:xfrm>
            <a:off x="483744" y="6041232"/>
            <a:ext cx="588962" cy="36988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D8CB1F05-67A6-4820-9ADE-AE1E7E0E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744" y="6041231"/>
            <a:ext cx="588962" cy="365125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rgbClr val="0072FF"/>
                </a:solidFill>
              </a:defRPr>
            </a:lvl1pPr>
          </a:lstStyle>
          <a:p>
            <a:fld id="{85D56CE8-50B6-40C5-A948-6D78CBFE9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08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>
            <a:extLst>
              <a:ext uri="{FF2B5EF4-FFF2-40B4-BE49-F238E27FC236}">
                <a16:creationId xmlns:a16="http://schemas.microsoft.com/office/drawing/2014/main" id="{479A76F5-E1BC-44C9-A107-08D36FFFA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806" y="1481248"/>
            <a:ext cx="3596062" cy="3596063"/>
          </a:xfrm>
          <a:prstGeom prst="ellipse">
            <a:avLst/>
          </a:prstGeom>
          <a:solidFill>
            <a:srgbClr val="8C65FF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609167-69C7-414D-BD74-094ED1DE6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41325"/>
            <a:ext cx="483744" cy="46513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109937-8C91-41DF-A8AD-63E0A066E025}"/>
              </a:ext>
            </a:extLst>
          </p:cNvPr>
          <p:cNvCxnSpPr>
            <a:cxnSpLocks/>
          </p:cNvCxnSpPr>
          <p:nvPr userDrawn="1"/>
        </p:nvCxnSpPr>
        <p:spPr>
          <a:xfrm>
            <a:off x="1205041" y="441325"/>
            <a:ext cx="0" cy="465138"/>
          </a:xfrm>
          <a:prstGeom prst="line">
            <a:avLst/>
          </a:prstGeom>
          <a:ln w="19050">
            <a:solidFill>
              <a:srgbClr val="007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6E80B44C-D863-42AD-ABC8-1DAECA8E0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499" y="441325"/>
            <a:ext cx="10394949" cy="46513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72FF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ABC15-D1EB-4E2B-B591-E8200E545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15" y="1875939"/>
            <a:ext cx="3596062" cy="3596063"/>
          </a:xfrm>
          <a:prstGeom prst="ellipse">
            <a:avLst/>
          </a:prstGeom>
          <a:solidFill>
            <a:srgbClr val="0271FF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6FE70ACD-DFF8-4D59-94D7-BA05254A1D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86225" y="1875938"/>
            <a:ext cx="3596062" cy="3596063"/>
          </a:xfrm>
          <a:prstGeom prst="ellipse">
            <a:avLst/>
          </a:prstGeom>
          <a:solidFill>
            <a:srgbClr val="00F78B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000">
                <a:solidFill>
                  <a:srgbClr val="0072FF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2624393-A2C8-492C-A32C-211DA9AF2341}"/>
              </a:ext>
            </a:extLst>
          </p:cNvPr>
          <p:cNvSpPr/>
          <p:nvPr userDrawn="1"/>
        </p:nvSpPr>
        <p:spPr>
          <a:xfrm>
            <a:off x="483744" y="6041232"/>
            <a:ext cx="588962" cy="36988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51292633-16D9-4062-86E6-8EB22259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744" y="6041231"/>
            <a:ext cx="588962" cy="365125"/>
          </a:xfrm>
          <a:prstGeom prst="rect">
            <a:avLst/>
          </a:prstGeom>
        </p:spPr>
        <p:txBody>
          <a:bodyPr anchor="ctr"/>
          <a:lstStyle>
            <a:lvl1pPr algn="ctr">
              <a:defRPr sz="1500">
                <a:solidFill>
                  <a:srgbClr val="0072FF"/>
                </a:solidFill>
              </a:defRPr>
            </a:lvl1pPr>
          </a:lstStyle>
          <a:p>
            <a:fld id="{85D56CE8-50B6-40C5-A948-6D78CBFE9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69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809F6D76-5DA0-452B-B92D-2B5423963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706" y="2428726"/>
            <a:ext cx="6357435" cy="2000547"/>
          </a:xfrm>
        </p:spPr>
        <p:txBody>
          <a:bodyPr>
            <a:normAutofit/>
          </a:bodyPr>
          <a:lstStyle>
            <a:lvl1pPr marL="0" indent="0">
              <a:buNone/>
              <a:defRPr sz="5500">
                <a:solidFill>
                  <a:srgbClr val="00F78B"/>
                </a:solidFill>
              </a:defRPr>
            </a:lvl1pPr>
          </a:lstStyle>
          <a:p>
            <a:pPr lvl="0"/>
            <a:r>
              <a:rPr lang="ru-RU" dirty="0"/>
              <a:t>Спасибо</a:t>
            </a:r>
          </a:p>
          <a:p>
            <a:pPr lvl="0"/>
            <a:r>
              <a:rPr lang="ru-RU" dirty="0"/>
              <a:t>за внимание!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30C751-B824-458A-9330-70152D3A7F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25" y="441325"/>
            <a:ext cx="809915" cy="778765"/>
          </a:xfrm>
          <a:prstGeom prst="rect">
            <a:avLst/>
          </a:prstGeom>
        </p:spPr>
      </p:pic>
      <p:sp>
        <p:nvSpPr>
          <p:cNvPr id="14" name="Текст 12">
            <a:extLst>
              <a:ext uri="{FF2B5EF4-FFF2-40B4-BE49-F238E27FC236}">
                <a16:creationId xmlns:a16="http://schemas.microsoft.com/office/drawing/2014/main" id="{0B0E30C9-2D60-40D2-AC94-4CCCCBD1E4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183349" y="6204743"/>
            <a:ext cx="1390326" cy="306241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Москва 2024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97D14D-F73A-4CF9-BBD7-7CA1356643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78441" y="6276361"/>
            <a:ext cx="134134" cy="1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2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1" y="6377957"/>
            <a:ext cx="2804160" cy="3519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161816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45297" y="6377957"/>
            <a:ext cx="3901439" cy="35195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161816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3841" y="6022943"/>
            <a:ext cx="131233" cy="3128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161816">
              <a:defRPr/>
            </a:pPr>
            <a:fld id="{86DD2CA0-B33D-4D5E-AB9C-B324985C6291}" type="slidenum">
              <a:rPr lang="ru-RU" smtClean="0">
                <a:solidFill>
                  <a:srgbClr val="000000"/>
                </a:solidFill>
              </a:rPr>
              <a:pPr defTabSz="1161816"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4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ACC7-9D5F-4426-801B-7452F590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86C2BC-1F15-4D4A-B2F6-C674BB140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14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49" r:id="rId3"/>
    <p:sldLayoutId id="2147483665" r:id="rId4"/>
    <p:sldLayoutId id="2147483664" r:id="rId5"/>
    <p:sldLayoutId id="2147483661" r:id="rId6"/>
    <p:sldLayoutId id="2147483662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3840" userDrawn="1">
          <p15:clr>
            <a:srgbClr val="9FCC3B"/>
          </p15:clr>
        </p15:guide>
        <p15:guide id="6" orient="horz" pos="2160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22B8ED0A-1DD4-416C-B4ED-CF9145ADFB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781" y="1428453"/>
            <a:ext cx="6357435" cy="200054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DINPro-Medium" panose="02000503030000020004"/>
              </a:rPr>
              <a:t>Организация производственной практики с целью повышения квалификации подготовки специалистов для ракетно-космической промышленности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2D674BB-4456-41E8-820B-81F7B5C5F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object 3"/>
          <p:cNvSpPr txBox="1"/>
          <p:nvPr/>
        </p:nvSpPr>
        <p:spPr>
          <a:xfrm>
            <a:off x="408836" y="3936090"/>
            <a:ext cx="4832692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1" defTabSz="803275">
              <a:spcAft>
                <a:spcPts val="400"/>
              </a:spcAft>
              <a:tabLst>
                <a:tab pos="3767138" algn="l"/>
              </a:tabLst>
            </a:pPr>
            <a:r>
              <a:rPr lang="ru-RU" altLang="ru-RU" sz="1600" b="1" dirty="0" err="1">
                <a:solidFill>
                  <a:schemeClr val="bg1"/>
                </a:solidFill>
                <a:latin typeface="DINPro-Medium"/>
                <a:cs typeface="Arial" panose="020B0604020202020204" pitchFamily="34" charset="0"/>
                <a:sym typeface="Tahoma" pitchFamily="34" charset="0"/>
              </a:rPr>
              <a:t>Тушавина</a:t>
            </a:r>
            <a:r>
              <a:rPr lang="ru-RU" altLang="ru-RU" sz="1600" b="1" dirty="0">
                <a:solidFill>
                  <a:schemeClr val="bg1"/>
                </a:solidFill>
                <a:latin typeface="DINPro-Medium"/>
                <a:cs typeface="Arial" panose="020B0604020202020204" pitchFamily="34" charset="0"/>
                <a:sym typeface="Tahoma" pitchFamily="34" charset="0"/>
              </a:rPr>
              <a:t> Ольга Валериановна, к.т.н., доц.,</a:t>
            </a:r>
          </a:p>
          <a:p>
            <a:pPr marL="0" lvl="1" defTabSz="803275">
              <a:spcAft>
                <a:spcPts val="400"/>
              </a:spcAft>
              <a:tabLst>
                <a:tab pos="3767138" algn="l"/>
              </a:tabLst>
            </a:pPr>
            <a:r>
              <a:rPr lang="ru-RU" altLang="ru-RU" sz="1600" dirty="0">
                <a:solidFill>
                  <a:schemeClr val="bg1"/>
                </a:solidFill>
                <a:latin typeface="DINPro-Medium"/>
                <a:cs typeface="Arial" panose="020B0604020202020204" pitchFamily="34" charset="0"/>
                <a:sym typeface="Tahoma" pitchFamily="34" charset="0"/>
              </a:rPr>
              <a:t>директор Института №6 «Аэрокосмический»</a:t>
            </a:r>
          </a:p>
          <a:p>
            <a:pPr marL="0" lvl="1" defTabSz="803275">
              <a:spcAft>
                <a:spcPts val="400"/>
              </a:spcAft>
              <a:tabLst>
                <a:tab pos="3767138" algn="l"/>
              </a:tabLst>
            </a:pPr>
            <a:endParaRPr lang="ru-RU" altLang="ru-RU" sz="1600" dirty="0">
              <a:solidFill>
                <a:schemeClr val="bg1"/>
              </a:solidFill>
              <a:latin typeface="DINPro-Medium"/>
              <a:cs typeface="Arial" panose="020B0604020202020204" pitchFamily="34" charset="0"/>
              <a:sym typeface="Tahoma" pitchFamily="34" charset="0"/>
            </a:endParaRPr>
          </a:p>
          <a:p>
            <a:pPr marL="12101" marR="4841"/>
            <a:r>
              <a:rPr lang="ru-RU" sz="1600" b="1" kern="0" dirty="0">
                <a:solidFill>
                  <a:schemeClr val="bg1"/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Родченко Владимир Викторович, д.т.н., проф., </a:t>
            </a:r>
          </a:p>
          <a:p>
            <a:pPr marL="12101" marR="4841"/>
            <a:r>
              <a:rPr lang="ru-RU" sz="1600" kern="0" dirty="0">
                <a:solidFill>
                  <a:schemeClr val="bg1"/>
                </a:solidFill>
                <a:latin typeface="DINPro-Medium"/>
                <a:ea typeface="Tahoma"/>
                <a:cs typeface="Arial" pitchFamily="34" charset="0"/>
                <a:sym typeface="Tahoma"/>
              </a:rPr>
              <a:t>профессор кафедры «Управление эксплуатацией РКС»</a:t>
            </a:r>
          </a:p>
          <a:p>
            <a:pPr marL="0" lvl="1" defTabSz="803275">
              <a:spcAft>
                <a:spcPts val="400"/>
              </a:spcAft>
              <a:tabLst>
                <a:tab pos="3767138" algn="l"/>
              </a:tabLst>
            </a:pPr>
            <a:endParaRPr lang="ru-RU" altLang="ru-RU" sz="1600" dirty="0">
              <a:solidFill>
                <a:schemeClr val="bg1"/>
              </a:solidFill>
              <a:latin typeface="DINPro-Medium"/>
              <a:cs typeface="Arial" panose="020B0604020202020204" pitchFamily="34" charset="0"/>
              <a:sym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9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1C6A39EB-5FE8-4772-BB39-300461F13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Виды практик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E737EA-1FFD-4EA4-9172-CA8FD1A4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048" y="6016359"/>
            <a:ext cx="588962" cy="371192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FD094C7-59BB-4E3A-8E91-C8FBF9E96337}"/>
              </a:ext>
            </a:extLst>
          </p:cNvPr>
          <p:cNvGrpSpPr/>
          <p:nvPr/>
        </p:nvGrpSpPr>
        <p:grpSpPr>
          <a:xfrm>
            <a:off x="433415" y="1215414"/>
            <a:ext cx="2697595" cy="488324"/>
            <a:chOff x="737462" y="1299226"/>
            <a:chExt cx="8225251" cy="91173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1A3B14F-7A84-40FC-86B1-809EC436077F}"/>
                </a:ext>
              </a:extLst>
            </p:cNvPr>
            <p:cNvSpPr/>
            <p:nvPr/>
          </p:nvSpPr>
          <p:spPr bwMode="auto">
            <a:xfrm>
              <a:off x="2264189" y="1544397"/>
              <a:ext cx="6698524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 err="1">
                  <a:solidFill>
                    <a:srgbClr val="0271FF"/>
                  </a:solidFill>
                  <a:latin typeface="Arial"/>
                  <a:cs typeface="Arial"/>
                </a:rPr>
                <a:t>Специалитет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17" name="Скругленный прямоугольник 17">
              <a:extLst>
                <a:ext uri="{FF2B5EF4-FFF2-40B4-BE49-F238E27FC236}">
                  <a16:creationId xmlns:a16="http://schemas.microsoft.com/office/drawing/2014/main" id="{B563AFBB-D65C-47EF-A8E2-142A193BE837}"/>
                </a:ext>
              </a:extLst>
            </p:cNvPr>
            <p:cNvSpPr/>
            <p:nvPr/>
          </p:nvSpPr>
          <p:spPr bwMode="auto">
            <a:xfrm>
              <a:off x="737462" y="1299226"/>
              <a:ext cx="8021436" cy="911731"/>
            </a:xfrm>
            <a:prstGeom prst="roundRect">
              <a:avLst>
                <a:gd name="adj" fmla="val 16203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32363" y="2519251"/>
            <a:ext cx="2625856" cy="507715"/>
            <a:chOff x="407988" y="1167055"/>
            <a:chExt cx="8021436" cy="911731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C00741C-7420-49B3-A60E-572C3C4C871E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2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Производственная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32363" y="4615941"/>
            <a:ext cx="2632953" cy="507715"/>
            <a:chOff x="407988" y="1167055"/>
            <a:chExt cx="8021436" cy="911731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C00741C-7420-49B3-A60E-572C3C4C871E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5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Производственная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1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32363" y="3937139"/>
            <a:ext cx="2630563" cy="507715"/>
            <a:chOff x="407988" y="1167055"/>
            <a:chExt cx="8021436" cy="91173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C00741C-7420-49B3-A60E-572C3C4C871E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4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Производственная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5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32364" y="3219460"/>
            <a:ext cx="2628172" cy="507715"/>
            <a:chOff x="407988" y="1167055"/>
            <a:chExt cx="8021436" cy="911731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3C00741C-7420-49B3-A60E-572C3C4C871E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3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Производственная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49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32364" y="5294743"/>
            <a:ext cx="2635342" cy="507715"/>
            <a:chOff x="407988" y="1167055"/>
            <a:chExt cx="8021436" cy="911731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3C00741C-7420-49B3-A60E-572C3C4C871E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6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Преддипломная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53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D094C7-59BB-4E3A-8E91-C8FBF9E96337}"/>
              </a:ext>
            </a:extLst>
          </p:cNvPr>
          <p:cNvGrpSpPr/>
          <p:nvPr/>
        </p:nvGrpSpPr>
        <p:grpSpPr>
          <a:xfrm>
            <a:off x="433416" y="1878957"/>
            <a:ext cx="2625972" cy="488324"/>
            <a:chOff x="407988" y="1167055"/>
            <a:chExt cx="8021436" cy="911731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E1A3B14F-7A84-40FC-86B1-809EC436077F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1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BCDEADCB-3032-4225-B97F-57BD09D0DC2B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Учебная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57" name="Скругленный прямоугольник 17">
              <a:extLst>
                <a:ext uri="{FF2B5EF4-FFF2-40B4-BE49-F238E27FC236}">
                  <a16:creationId xmlns:a16="http://schemas.microsoft.com/office/drawing/2014/main" id="{B563AFBB-D65C-47EF-A8E2-142A193BE837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203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D094C7-59BB-4E3A-8E91-C8FBF9E96337}"/>
              </a:ext>
            </a:extLst>
          </p:cNvPr>
          <p:cNvGrpSpPr/>
          <p:nvPr/>
        </p:nvGrpSpPr>
        <p:grpSpPr>
          <a:xfrm>
            <a:off x="4290711" y="1215414"/>
            <a:ext cx="2697595" cy="488324"/>
            <a:chOff x="737462" y="1299226"/>
            <a:chExt cx="8225251" cy="911731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1A3B14F-7A84-40FC-86B1-809EC436077F}"/>
                </a:ext>
              </a:extLst>
            </p:cNvPr>
            <p:cNvSpPr/>
            <p:nvPr/>
          </p:nvSpPr>
          <p:spPr bwMode="auto">
            <a:xfrm>
              <a:off x="2264189" y="1544397"/>
              <a:ext cx="6698524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 err="1">
                  <a:solidFill>
                    <a:srgbClr val="0271FF"/>
                  </a:solidFill>
                  <a:latin typeface="Arial"/>
                  <a:cs typeface="Arial"/>
                </a:rPr>
                <a:t>Бакалавриат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60" name="Скругленный прямоугольник 17">
              <a:extLst>
                <a:ext uri="{FF2B5EF4-FFF2-40B4-BE49-F238E27FC236}">
                  <a16:creationId xmlns:a16="http://schemas.microsoft.com/office/drawing/2014/main" id="{B563AFBB-D65C-47EF-A8E2-142A193BE837}"/>
                </a:ext>
              </a:extLst>
            </p:cNvPr>
            <p:cNvSpPr/>
            <p:nvPr/>
          </p:nvSpPr>
          <p:spPr bwMode="auto">
            <a:xfrm>
              <a:off x="737462" y="1299226"/>
              <a:ext cx="8021436" cy="911731"/>
            </a:xfrm>
            <a:prstGeom prst="roundRect">
              <a:avLst>
                <a:gd name="adj" fmla="val 16203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FD094C7-59BB-4E3A-8E91-C8FBF9E96337}"/>
              </a:ext>
            </a:extLst>
          </p:cNvPr>
          <p:cNvGrpSpPr/>
          <p:nvPr/>
        </p:nvGrpSpPr>
        <p:grpSpPr>
          <a:xfrm>
            <a:off x="4295490" y="1876028"/>
            <a:ext cx="2625972" cy="488324"/>
            <a:chOff x="407988" y="1167055"/>
            <a:chExt cx="8021436" cy="911731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E1A3B14F-7A84-40FC-86B1-809EC436077F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1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BCDEADCB-3032-4225-B97F-57BD09D0DC2B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Учебная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64" name="Скругленный прямоугольник 17">
              <a:extLst>
                <a:ext uri="{FF2B5EF4-FFF2-40B4-BE49-F238E27FC236}">
                  <a16:creationId xmlns:a16="http://schemas.microsoft.com/office/drawing/2014/main" id="{B563AFBB-D65C-47EF-A8E2-142A193BE837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203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284383" y="2518000"/>
            <a:ext cx="2625856" cy="507715"/>
            <a:chOff x="407988" y="1167055"/>
            <a:chExt cx="8021436" cy="91173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3C00741C-7420-49B3-A60E-572C3C4C871E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2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Производственная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68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295490" y="3230653"/>
            <a:ext cx="2628172" cy="507715"/>
            <a:chOff x="407988" y="1167055"/>
            <a:chExt cx="8021436" cy="911731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3C00741C-7420-49B3-A60E-572C3C4C871E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3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Производственная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2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279640" y="3936182"/>
            <a:ext cx="2635342" cy="507715"/>
            <a:chOff x="407988" y="1167055"/>
            <a:chExt cx="8021436" cy="91173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3C00741C-7420-49B3-A60E-572C3C4C871E}"/>
                </a:ext>
              </a:extLst>
            </p:cNvPr>
            <p:cNvSpPr/>
            <p:nvPr/>
          </p:nvSpPr>
          <p:spPr bwMode="auto">
            <a:xfrm>
              <a:off x="455477" y="1227173"/>
              <a:ext cx="6698525" cy="399394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215266" algn="ctr">
                <a:lnSpc>
                  <a:spcPct val="110000"/>
                </a:lnSpc>
                <a:spcAft>
                  <a:spcPts val="360"/>
                </a:spcAft>
                <a:defRPr/>
              </a:pPr>
              <a:r>
                <a:rPr lang="ru-RU" sz="1500" b="1" dirty="0">
                  <a:solidFill>
                    <a:srgbClr val="0271FF"/>
                  </a:solidFill>
                  <a:latin typeface="Arial"/>
                  <a:cs typeface="Arial"/>
                </a:rPr>
                <a:t>4 курс</a:t>
              </a:r>
              <a:endParaRPr lang="en-US" sz="1500" b="1" dirty="0">
                <a:solidFill>
                  <a:srgbClr val="0271FF"/>
                </a:solidFill>
                <a:latin typeface="Arial"/>
                <a:cs typeface="Arial"/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99476" y="1643021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/>
                  <a:cs typeface="Arial"/>
                </a:rPr>
                <a:t>Преддипломная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6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1C7FB7F-9957-4CA9-A74B-228F143EB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38" y="217890"/>
            <a:ext cx="3043184" cy="2063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1AC45EA-59C9-4CE7-A4A2-6BF145A995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5" b="19824"/>
          <a:stretch/>
        </p:blipFill>
        <p:spPr>
          <a:xfrm>
            <a:off x="7925238" y="2508853"/>
            <a:ext cx="3043184" cy="2080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73D4F36-64A3-4017-B6F4-8B83D380E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3"/>
          <a:stretch/>
        </p:blipFill>
        <p:spPr>
          <a:xfrm>
            <a:off x="7928521" y="4779716"/>
            <a:ext cx="3039901" cy="187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205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1D2C7680-7D83-42DC-9727-220D2826B9B1}"/>
              </a:ext>
            </a:extLst>
          </p:cNvPr>
          <p:cNvSpPr/>
          <p:nvPr/>
        </p:nvSpPr>
        <p:spPr>
          <a:xfrm>
            <a:off x="660352" y="1235001"/>
            <a:ext cx="2515765" cy="6861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61748">
              <a:defRPr/>
            </a:pPr>
            <a:r>
              <a:rPr lang="ru-RU" sz="1271" dirty="0">
                <a:solidFill>
                  <a:prstClr val="black"/>
                </a:solidFill>
                <a:latin typeface="Calibri"/>
              </a:rPr>
              <a:t>Ракеты-носители и баллистические ракеты 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0182DFF-5501-B175-5DD4-10AF3859AF3D}"/>
              </a:ext>
            </a:extLst>
          </p:cNvPr>
          <p:cNvSpPr/>
          <p:nvPr/>
        </p:nvSpPr>
        <p:spPr>
          <a:xfrm>
            <a:off x="651933" y="2160471"/>
            <a:ext cx="2515765" cy="6861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61748">
              <a:defRPr/>
            </a:pPr>
            <a:r>
              <a:rPr lang="ru-RU" sz="1271" dirty="0">
                <a:solidFill>
                  <a:prstClr val="black"/>
                </a:solidFill>
                <a:latin typeface="Calibri"/>
              </a:rPr>
              <a:t>Орбитальные  автоматические КА (герметичные и негерметичные) 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EB2EC04F-A80F-B1C4-6B7E-BC308D12777D}"/>
              </a:ext>
            </a:extLst>
          </p:cNvPr>
          <p:cNvSpPr/>
          <p:nvPr/>
        </p:nvSpPr>
        <p:spPr>
          <a:xfrm>
            <a:off x="637691" y="3085941"/>
            <a:ext cx="2515765" cy="686118"/>
          </a:xfrm>
          <a:prstGeom prst="rect">
            <a:avLst/>
          </a:prstGeom>
          <a:ln>
            <a:solidFill>
              <a:srgbClr val="0036A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61748">
              <a:defRPr/>
            </a:pPr>
            <a:r>
              <a:rPr lang="ru-RU" sz="1271" dirty="0">
                <a:solidFill>
                  <a:prstClr val="black"/>
                </a:solidFill>
                <a:latin typeface="Calibri"/>
              </a:rPr>
              <a:t>Орбитальные пилотируемые КА</a:t>
            </a: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:a16="http://schemas.microsoft.com/office/drawing/2014/main" id="{795A1BA1-B64D-F543-A42E-8529F076C0C5}"/>
              </a:ext>
            </a:extLst>
          </p:cNvPr>
          <p:cNvSpPr/>
          <p:nvPr/>
        </p:nvSpPr>
        <p:spPr>
          <a:xfrm>
            <a:off x="637691" y="4011411"/>
            <a:ext cx="2515765" cy="686118"/>
          </a:xfrm>
          <a:prstGeom prst="rect">
            <a:avLst/>
          </a:prstGeom>
          <a:ln>
            <a:solidFill>
              <a:srgbClr val="82248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61748">
              <a:defRPr/>
            </a:pPr>
            <a:r>
              <a:rPr lang="ru-RU" sz="1271" dirty="0">
                <a:solidFill>
                  <a:prstClr val="black"/>
                </a:solidFill>
                <a:latin typeface="Calibri"/>
              </a:rPr>
              <a:t>Спускаемые аппараты и воздушно-космические системы </a:t>
            </a:r>
          </a:p>
        </p:txBody>
      </p:sp>
      <p:sp>
        <p:nvSpPr>
          <p:cNvPr id="294" name="Прямоугольник 293">
            <a:extLst>
              <a:ext uri="{FF2B5EF4-FFF2-40B4-BE49-F238E27FC236}">
                <a16:creationId xmlns:a16="http://schemas.microsoft.com/office/drawing/2014/main" id="{D04DBEA6-37B7-4D06-9DF6-E63913000303}"/>
              </a:ext>
            </a:extLst>
          </p:cNvPr>
          <p:cNvSpPr/>
          <p:nvPr/>
        </p:nvSpPr>
        <p:spPr>
          <a:xfrm>
            <a:off x="637691" y="4936881"/>
            <a:ext cx="2515765" cy="68611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61748">
              <a:defRPr/>
            </a:pPr>
            <a:r>
              <a:rPr lang="ru-RU" sz="1271" dirty="0">
                <a:solidFill>
                  <a:prstClr val="black"/>
                </a:solidFill>
                <a:latin typeface="Calibri"/>
              </a:rPr>
              <a:t>Ракеты специального назначения</a:t>
            </a:r>
          </a:p>
        </p:txBody>
      </p:sp>
      <p:sp>
        <p:nvSpPr>
          <p:cNvPr id="322" name="Прямоугольник 321">
            <a:extLst>
              <a:ext uri="{FF2B5EF4-FFF2-40B4-BE49-F238E27FC236}">
                <a16:creationId xmlns:a16="http://schemas.microsoft.com/office/drawing/2014/main" id="{DC64A9C4-5424-578A-B73E-2492A91B7023}"/>
              </a:ext>
            </a:extLst>
          </p:cNvPr>
          <p:cNvSpPr/>
          <p:nvPr/>
        </p:nvSpPr>
        <p:spPr>
          <a:xfrm>
            <a:off x="613577" y="5862349"/>
            <a:ext cx="2515765" cy="686118"/>
          </a:xfrm>
          <a:prstGeom prst="rect">
            <a:avLst/>
          </a:prstGeom>
          <a:ln>
            <a:solidFill>
              <a:srgbClr val="FD902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61748">
              <a:defRPr/>
            </a:pPr>
            <a:r>
              <a:rPr lang="ru-RU" sz="1271" dirty="0">
                <a:solidFill>
                  <a:prstClr val="black"/>
                </a:solidFill>
                <a:latin typeface="Calibri"/>
              </a:rPr>
              <a:t>Наземные комплексы 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C16479-6922-CD56-8C4C-9015DC28518E}"/>
              </a:ext>
            </a:extLst>
          </p:cNvPr>
          <p:cNvSpPr/>
          <p:nvPr/>
        </p:nvSpPr>
        <p:spPr>
          <a:xfrm>
            <a:off x="3825129" y="725326"/>
            <a:ext cx="2851848" cy="4574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30365">
              <a:defRPr/>
            </a:pPr>
            <a:r>
              <a:rPr lang="ru-RU" sz="1600" b="1" kern="0" dirty="0">
                <a:solidFill>
                  <a:srgbClr val="0072FF"/>
                </a:solidFill>
                <a:latin typeface="DINPro-Medium" panose="02000503030000020004"/>
                <a:cs typeface="Calibri" panose="020F0502020204030204" pitchFamily="34" charset="0"/>
              </a:rPr>
              <a:t>Предприятия-головники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DF0458-9557-19D2-ABD9-B057334C263D}"/>
              </a:ext>
            </a:extLst>
          </p:cNvPr>
          <p:cNvSpPr/>
          <p:nvPr/>
        </p:nvSpPr>
        <p:spPr>
          <a:xfrm>
            <a:off x="7963999" y="709995"/>
            <a:ext cx="3234957" cy="4574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30365">
              <a:defRPr/>
            </a:pPr>
            <a:r>
              <a:rPr lang="ru-RU" sz="1600" b="1" kern="0" dirty="0">
                <a:solidFill>
                  <a:srgbClr val="0072FF"/>
                </a:solidFill>
                <a:latin typeface="DINPro-Medium" panose="02000503030000020004"/>
                <a:cs typeface="Calibri" panose="020F0502020204030204" pitchFamily="34" charset="0"/>
              </a:rPr>
              <a:t>Предприятия-</a:t>
            </a:r>
            <a:r>
              <a:rPr lang="ru-RU" sz="1600" b="1" kern="0" dirty="0" err="1">
                <a:solidFill>
                  <a:srgbClr val="0072FF"/>
                </a:solidFill>
                <a:latin typeface="DINPro-Medium" panose="02000503030000020004"/>
                <a:cs typeface="Calibri" panose="020F0502020204030204" pitchFamily="34" charset="0"/>
              </a:rPr>
              <a:t>кооперанты</a:t>
            </a:r>
            <a:endParaRPr lang="ru-RU" sz="1600" b="1" kern="0" dirty="0">
              <a:solidFill>
                <a:srgbClr val="0072FF"/>
              </a:solidFill>
              <a:latin typeface="DINPro-Medium" panose="02000503030000020004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2D999-C799-0941-AC25-859BFB90DC47}"/>
              </a:ext>
            </a:extLst>
          </p:cNvPr>
          <p:cNvSpPr txBox="1"/>
          <p:nvPr/>
        </p:nvSpPr>
        <p:spPr>
          <a:xfrm>
            <a:off x="4807390" y="1444145"/>
            <a:ext cx="1938351" cy="229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1748">
              <a:defRPr/>
            </a:pPr>
            <a:r>
              <a:rPr lang="ru-RU" sz="889" dirty="0">
                <a:solidFill>
                  <a:prstClr val="black"/>
                </a:solidFill>
                <a:latin typeface="Calibri"/>
              </a:rPr>
              <a:t>АО «ГКНПЦ имени М. В. Хруничева»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9413D67-D11D-FE45-B324-58D9E61F857A}"/>
              </a:ext>
            </a:extLst>
          </p:cNvPr>
          <p:cNvSpPr txBox="1"/>
          <p:nvPr/>
        </p:nvSpPr>
        <p:spPr>
          <a:xfrm>
            <a:off x="5473765" y="2397747"/>
            <a:ext cx="1099980" cy="24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61748">
              <a:defRPr/>
            </a:pPr>
            <a:r>
              <a:rPr lang="ru-RU" sz="1016" dirty="0">
                <a:solidFill>
                  <a:prstClr val="black"/>
                </a:solidFill>
                <a:latin typeface="Calibri"/>
              </a:rPr>
              <a:t>АО «РЕШЕТНЁВ»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CA80170-3EC9-E94C-8BE8-6E75EF857D61}"/>
              </a:ext>
            </a:extLst>
          </p:cNvPr>
          <p:cNvSpPr txBox="1"/>
          <p:nvPr/>
        </p:nvSpPr>
        <p:spPr>
          <a:xfrm>
            <a:off x="4807477" y="3297952"/>
            <a:ext cx="1376582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61748">
              <a:defRPr/>
            </a:pPr>
            <a:r>
              <a:rPr lang="ru-RU" sz="1016" dirty="0">
                <a:solidFill>
                  <a:prstClr val="black"/>
                </a:solidFill>
                <a:latin typeface="Calibri"/>
              </a:rPr>
              <a:t>ПАО РКК «Энергия»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CD817B1-01F7-834B-A10C-80701D18C566}"/>
              </a:ext>
            </a:extLst>
          </p:cNvPr>
          <p:cNvSpPr txBox="1"/>
          <p:nvPr/>
        </p:nvSpPr>
        <p:spPr>
          <a:xfrm>
            <a:off x="4874324" y="4217599"/>
            <a:ext cx="1386918" cy="24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61748">
              <a:defRPr/>
            </a:pPr>
            <a:r>
              <a:rPr lang="ru-RU" sz="1016" dirty="0">
                <a:solidFill>
                  <a:prstClr val="black"/>
                </a:solidFill>
                <a:latin typeface="Calibri"/>
              </a:rPr>
              <a:t>АО «НПО Лавочкина»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64C2FB1-1BED-5141-AE53-7D7E95A9A11D}"/>
              </a:ext>
            </a:extLst>
          </p:cNvPr>
          <p:cNvSpPr txBox="1"/>
          <p:nvPr/>
        </p:nvSpPr>
        <p:spPr>
          <a:xfrm>
            <a:off x="4669229" y="5093521"/>
            <a:ext cx="1836630" cy="36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61748">
              <a:defRPr/>
            </a:pPr>
            <a:r>
              <a:rPr lang="ru-RU" sz="889" dirty="0">
                <a:solidFill>
                  <a:prstClr val="black"/>
                </a:solidFill>
                <a:latin typeface="Calibri"/>
              </a:rPr>
              <a:t>АО Корпорация «Тактическое ракетное вооружение»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6D9DDA1-F4E4-0744-8CEF-AECF8236E866}"/>
              </a:ext>
            </a:extLst>
          </p:cNvPr>
          <p:cNvSpPr txBox="1"/>
          <p:nvPr/>
        </p:nvSpPr>
        <p:spPr>
          <a:xfrm>
            <a:off x="5621912" y="6074729"/>
            <a:ext cx="901209" cy="24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1748">
              <a:defRPr/>
            </a:pPr>
            <a:r>
              <a:rPr lang="ru-RU" sz="1016" dirty="0">
                <a:solidFill>
                  <a:prstClr val="black"/>
                </a:solidFill>
                <a:latin typeface="Calibri"/>
              </a:rPr>
              <a:t>АО «ЦЭНКИ»</a:t>
            </a:r>
          </a:p>
        </p:txBody>
      </p:sp>
      <p:pic>
        <p:nvPicPr>
          <p:cNvPr id="179" name="Picture 2" descr="D:\пр\Стратегия\150px-RKK-Energia_logo.png">
            <a:extLst>
              <a:ext uri="{FF2B5EF4-FFF2-40B4-BE49-F238E27FC236}">
                <a16:creationId xmlns:a16="http://schemas.microsoft.com/office/drawing/2014/main" id="{503A92ED-EE4E-457B-B068-66DBFBB2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425" y="3137504"/>
            <a:ext cx="615141" cy="594635"/>
          </a:xfrm>
          <a:prstGeom prst="rect">
            <a:avLst/>
          </a:prstGeom>
          <a:noFill/>
        </p:spPr>
      </p:pic>
      <p:pic>
        <p:nvPicPr>
          <p:cNvPr id="180" name="Picture 3" descr="D:\пр\Стратегия\НПО_имени_Лавочкина.gif">
            <a:extLst>
              <a:ext uri="{FF2B5EF4-FFF2-40B4-BE49-F238E27FC236}">
                <a16:creationId xmlns:a16="http://schemas.microsoft.com/office/drawing/2014/main" id="{A8457A27-B7CD-4CEC-A0F7-0C12CF8AB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615" y="4057152"/>
            <a:ext cx="601859" cy="59463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A1AA3-DCDA-4B65-A2FD-45775781B8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808" y="4991732"/>
            <a:ext cx="538666" cy="5946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3971D3-58CA-4F38-B0D8-BB9674364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308" y="2305912"/>
            <a:ext cx="1756332" cy="457412"/>
          </a:xfrm>
          <a:prstGeom prst="rect">
            <a:avLst/>
          </a:prstGeom>
        </p:spPr>
      </p:pic>
      <p:pic>
        <p:nvPicPr>
          <p:cNvPr id="183" name="Picture 4" descr="D:\пр\Стратегия\200px-Khrun.png">
            <a:extLst>
              <a:ext uri="{FF2B5EF4-FFF2-40B4-BE49-F238E27FC236}">
                <a16:creationId xmlns:a16="http://schemas.microsoft.com/office/drawing/2014/main" id="{C4A3B486-AB50-4DB7-BC1A-6F64783F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5984" y="1273920"/>
            <a:ext cx="597622" cy="594635"/>
          </a:xfrm>
          <a:prstGeom prst="rect">
            <a:avLst/>
          </a:prstGeom>
          <a:noFill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F351EDC-A569-4F9E-A9BA-0C4A9F42E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077" y="6028635"/>
            <a:ext cx="1482976" cy="365929"/>
          </a:xfrm>
          <a:prstGeom prst="rect">
            <a:avLst/>
          </a:prstGeom>
        </p:spPr>
      </p:pic>
      <p:pic>
        <p:nvPicPr>
          <p:cNvPr id="181" name="Picture 3" descr="D:\пр\Стратегия\gazprom.png">
            <a:extLst>
              <a:ext uri="{FF2B5EF4-FFF2-40B4-BE49-F238E27FC236}">
                <a16:creationId xmlns:a16="http://schemas.microsoft.com/office/drawing/2014/main" id="{40DBA5C6-12D4-449B-AFD1-32DA3A2F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71809" y="2237300"/>
            <a:ext cx="1144277" cy="594635"/>
          </a:xfrm>
          <a:prstGeom prst="rect">
            <a:avLst/>
          </a:prstGeom>
          <a:noFill/>
        </p:spPr>
      </p:pic>
      <p:pic>
        <p:nvPicPr>
          <p:cNvPr id="182" name="Picture 7" descr="D:\пр\Стратегия\Space_Research_Institute_Logo.jpg">
            <a:extLst>
              <a:ext uri="{FF2B5EF4-FFF2-40B4-BE49-F238E27FC236}">
                <a16:creationId xmlns:a16="http://schemas.microsoft.com/office/drawing/2014/main" id="{A15ECE41-F1CE-4C10-A4B9-38958C60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67857" y="4057804"/>
            <a:ext cx="1306959" cy="594635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672574-6C67-41BB-B570-AD3774C1B1D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5316" y="1296790"/>
            <a:ext cx="2356455" cy="54889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2071CB2-BA36-4580-9634-2F30537ABE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942" y="3137504"/>
            <a:ext cx="879139" cy="5946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8F8108-0127-4CB1-AE44-2E335464E4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843" y="3137504"/>
            <a:ext cx="594635" cy="59463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AA4D61C-5A4A-45E9-AA67-9672C9BAC4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546" y="4030598"/>
            <a:ext cx="535657" cy="59463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C0AB906-034A-4ECC-9C76-8C82EC43F8E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151" y="1228178"/>
            <a:ext cx="524396" cy="686118"/>
          </a:xfrm>
          <a:prstGeom prst="rect">
            <a:avLst/>
          </a:prstGeom>
        </p:spPr>
      </p:pic>
      <p:pic>
        <p:nvPicPr>
          <p:cNvPr id="195" name="Picture 3" descr="D:\пр\Стратегия\НПО_имени_Лавочкина.gif">
            <a:extLst>
              <a:ext uri="{FF2B5EF4-FFF2-40B4-BE49-F238E27FC236}">
                <a16:creationId xmlns:a16="http://schemas.microsoft.com/office/drawing/2014/main" id="{CF67BCAB-DAA2-4684-B7CF-8C8905A0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6164" y="2237300"/>
            <a:ext cx="601859" cy="594635"/>
          </a:xfrm>
          <a:prstGeom prst="rect">
            <a:avLst/>
          </a:prstGeom>
          <a:noFill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82F188-1050-4D39-AC6F-7AC73192D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912" y="5023959"/>
            <a:ext cx="1711237" cy="594635"/>
          </a:xfrm>
          <a:prstGeom prst="rect">
            <a:avLst/>
          </a:prstGeom>
        </p:spPr>
      </p:pic>
      <p:pic>
        <p:nvPicPr>
          <p:cNvPr id="199" name="Picture 8" descr="D:\пр\Стратегия\logo_rks_80.png">
            <a:extLst>
              <a:ext uri="{FF2B5EF4-FFF2-40B4-BE49-F238E27FC236}">
                <a16:creationId xmlns:a16="http://schemas.microsoft.com/office/drawing/2014/main" id="{94FE5000-6F0D-4B34-B7A9-83E20C97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08029" y="2260171"/>
            <a:ext cx="1605513" cy="548894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A9B5F12-524A-4F17-973E-8868D0718AD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413" y="5868541"/>
            <a:ext cx="550975" cy="686118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D41DE89-7035-460B-BC61-58EEF78C05EC}"/>
              </a:ext>
            </a:extLst>
          </p:cNvPr>
          <p:cNvCxnSpPr/>
          <p:nvPr/>
        </p:nvCxnSpPr>
        <p:spPr>
          <a:xfrm>
            <a:off x="505081" y="2073536"/>
            <a:ext cx="1103734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>
            <a:extLst>
              <a:ext uri="{FF2B5EF4-FFF2-40B4-BE49-F238E27FC236}">
                <a16:creationId xmlns:a16="http://schemas.microsoft.com/office/drawing/2014/main" id="{7D03F532-CAA9-48A0-8ACE-DBE9D149021B}"/>
              </a:ext>
            </a:extLst>
          </p:cNvPr>
          <p:cNvCxnSpPr/>
          <p:nvPr/>
        </p:nvCxnSpPr>
        <p:spPr>
          <a:xfrm>
            <a:off x="495577" y="2944906"/>
            <a:ext cx="1103734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>
            <a:extLst>
              <a:ext uri="{FF2B5EF4-FFF2-40B4-BE49-F238E27FC236}">
                <a16:creationId xmlns:a16="http://schemas.microsoft.com/office/drawing/2014/main" id="{2A0BC1EE-9801-4E40-AC6D-2441DFC31069}"/>
              </a:ext>
            </a:extLst>
          </p:cNvPr>
          <p:cNvCxnSpPr/>
          <p:nvPr/>
        </p:nvCxnSpPr>
        <p:spPr>
          <a:xfrm>
            <a:off x="495577" y="3913094"/>
            <a:ext cx="1103734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>
            <a:extLst>
              <a:ext uri="{FF2B5EF4-FFF2-40B4-BE49-F238E27FC236}">
                <a16:creationId xmlns:a16="http://schemas.microsoft.com/office/drawing/2014/main" id="{AEBC902E-0C37-4CD2-B68A-D7CE405E933D}"/>
              </a:ext>
            </a:extLst>
          </p:cNvPr>
          <p:cNvCxnSpPr/>
          <p:nvPr/>
        </p:nvCxnSpPr>
        <p:spPr>
          <a:xfrm>
            <a:off x="495577" y="4784464"/>
            <a:ext cx="1103734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>
            <a:extLst>
              <a:ext uri="{FF2B5EF4-FFF2-40B4-BE49-F238E27FC236}">
                <a16:creationId xmlns:a16="http://schemas.microsoft.com/office/drawing/2014/main" id="{CF5C5822-11AC-4B47-9F0B-9181F7FB4326}"/>
              </a:ext>
            </a:extLst>
          </p:cNvPr>
          <p:cNvCxnSpPr/>
          <p:nvPr/>
        </p:nvCxnSpPr>
        <p:spPr>
          <a:xfrm>
            <a:off x="450168" y="5752652"/>
            <a:ext cx="1103734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 descr="D:\пр\Стратегия\LogoTSNIIMASH.png">
            <a:extLst>
              <a:ext uri="{FF2B5EF4-FFF2-40B4-BE49-F238E27FC236}">
                <a16:creationId xmlns:a16="http://schemas.microsoft.com/office/drawing/2014/main" id="{5D19C534-3B21-4D09-82F0-6709CB11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845618" y="5914282"/>
            <a:ext cx="1034151" cy="594635"/>
          </a:xfrm>
          <a:prstGeom prst="rect">
            <a:avLst/>
          </a:prstGeom>
          <a:noFill/>
        </p:spPr>
      </p:pic>
      <p:pic>
        <p:nvPicPr>
          <p:cNvPr id="42" name="Picture 5" descr="D:\пр\Стратегия\LogoTSNIIMASH.png">
            <a:extLst>
              <a:ext uri="{FF2B5EF4-FFF2-40B4-BE49-F238E27FC236}">
                <a16:creationId xmlns:a16="http://schemas.microsoft.com/office/drawing/2014/main" id="{1D4F21A3-61B3-450F-A369-7ECB1C52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901073" y="3137504"/>
            <a:ext cx="1034151" cy="594635"/>
          </a:xfrm>
          <a:prstGeom prst="rect">
            <a:avLst/>
          </a:prstGeom>
          <a:noFill/>
        </p:spPr>
      </p:pic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FBE737EA-1FFD-4EA4-9172-CA8FD1A4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687" y="6282686"/>
            <a:ext cx="588962" cy="371192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734B4-D54E-2F43-9A7B-2D7690929671}"/>
              </a:ext>
            </a:extLst>
          </p:cNvPr>
          <p:cNvSpPr txBox="1">
            <a:spLocks/>
          </p:cNvSpPr>
          <p:nvPr/>
        </p:nvSpPr>
        <p:spPr>
          <a:xfrm>
            <a:off x="1376270" y="302044"/>
            <a:ext cx="10394949" cy="465137"/>
          </a:xfrm>
          <a:prstGeom prst="rect">
            <a:avLst/>
          </a:prstGeom>
          <a:ln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2FF"/>
                </a:solidFill>
              </a:rPr>
              <a:t>Основные партнеры и работодатели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4A1927-7BF1-9B56-0FBE-F23C3EF9F7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8847" y="261074"/>
            <a:ext cx="1057423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9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99ABD9A-9843-409B-B59A-2D3D8427E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Организация проведения практик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D71647-2C63-4195-BB18-4CFA5BA2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098" y="6054452"/>
            <a:ext cx="588962" cy="365125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F22286C-AC7C-4E23-825F-D750BC8B6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49742"/>
              </p:ext>
            </p:extLst>
          </p:nvPr>
        </p:nvGraphicFramePr>
        <p:xfrm>
          <a:off x="4525875" y="1603769"/>
          <a:ext cx="7201057" cy="4689399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40979">
                  <a:extLst>
                    <a:ext uri="{9D8B030D-6E8A-4147-A177-3AD203B41FA5}">
                      <a16:colId xmlns:a16="http://schemas.microsoft.com/office/drawing/2014/main" val="3892545971"/>
                    </a:ext>
                  </a:extLst>
                </a:gridCol>
                <a:gridCol w="1986455">
                  <a:extLst>
                    <a:ext uri="{9D8B030D-6E8A-4147-A177-3AD203B41FA5}">
                      <a16:colId xmlns:a16="http://schemas.microsoft.com/office/drawing/2014/main" val="4103883029"/>
                    </a:ext>
                  </a:extLst>
                </a:gridCol>
                <a:gridCol w="1860331">
                  <a:extLst>
                    <a:ext uri="{9D8B030D-6E8A-4147-A177-3AD203B41FA5}">
                      <a16:colId xmlns:a16="http://schemas.microsoft.com/office/drawing/2014/main" val="3678340456"/>
                    </a:ext>
                  </a:extLst>
                </a:gridCol>
                <a:gridCol w="2613292">
                  <a:extLst>
                    <a:ext uri="{9D8B030D-6E8A-4147-A177-3AD203B41FA5}">
                      <a16:colId xmlns:a16="http://schemas.microsoft.com/office/drawing/2014/main" val="385408957"/>
                    </a:ext>
                  </a:extLst>
                </a:gridCol>
              </a:tblGrid>
              <a:tr h="58941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Курс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Наименование практики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Место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проведения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Цель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34078"/>
                  </a:ext>
                </a:extLst>
              </a:tr>
              <a:tr h="57253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098042"/>
                  </a:ext>
                </a:extLst>
              </a:tr>
              <a:tr h="572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Ознакомительная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Институт, предприятие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Ознакомление с циклом создания летательного</a:t>
                      </a:r>
                      <a:r>
                        <a:rPr lang="ru-RU" sz="1500" baseline="0" dirty="0"/>
                        <a:t> аппарата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62593"/>
                  </a:ext>
                </a:extLst>
              </a:tr>
              <a:tr h="572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Первая технологическая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Предприятие, заготовительные цеха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Технологический процесс подготовительного производства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817951"/>
                  </a:ext>
                </a:extLst>
              </a:tr>
              <a:tr h="572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Вторая технологическая (эксплуатационная)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Предприятие,</a:t>
                      </a:r>
                      <a:r>
                        <a:rPr lang="ru-RU" sz="1500" baseline="0" dirty="0"/>
                        <a:t> сборочный цех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Технология сборки готового изделия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28803"/>
                  </a:ext>
                </a:extLst>
              </a:tr>
              <a:tr h="572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Военные сборы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Учебный полигон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Эксплуатация изделия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26454"/>
                  </a:ext>
                </a:extLst>
              </a:tr>
              <a:tr h="572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Преддипломная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Будущее рабочее место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Сбор материалов для дипломного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2605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28675"/>
              </p:ext>
            </p:extLst>
          </p:nvPr>
        </p:nvGraphicFramePr>
        <p:xfrm>
          <a:off x="1037060" y="1603769"/>
          <a:ext cx="3084328" cy="4689398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1097874">
                  <a:extLst>
                    <a:ext uri="{9D8B030D-6E8A-4147-A177-3AD203B41FA5}">
                      <a16:colId xmlns:a16="http://schemas.microsoft.com/office/drawing/2014/main" val="2688203568"/>
                    </a:ext>
                  </a:extLst>
                </a:gridCol>
                <a:gridCol w="1986454">
                  <a:extLst>
                    <a:ext uri="{9D8B030D-6E8A-4147-A177-3AD203B41FA5}">
                      <a16:colId xmlns:a16="http://schemas.microsoft.com/office/drawing/2014/main" val="1111339418"/>
                    </a:ext>
                  </a:extLst>
                </a:gridCol>
              </a:tblGrid>
              <a:tr h="65419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Курс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Наименование практики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35175"/>
                  </a:ext>
                </a:extLst>
              </a:tr>
              <a:tr h="5586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Учебная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31423"/>
                  </a:ext>
                </a:extLst>
              </a:tr>
              <a:tr h="813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Производственная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337394"/>
                  </a:ext>
                </a:extLst>
              </a:tr>
              <a:tr h="789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Производственная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056243"/>
                  </a:ext>
                </a:extLst>
              </a:tr>
              <a:tr h="7734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Производственная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31639"/>
                  </a:ext>
                </a:extLst>
              </a:tr>
              <a:tr h="604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Производственная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144671"/>
                  </a:ext>
                </a:extLst>
              </a:tr>
              <a:tr h="4955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Преддипломная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528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E791BA-62CA-4C94-A6D3-3CCCA79DE28E}"/>
              </a:ext>
            </a:extLst>
          </p:cNvPr>
          <p:cNvSpPr txBox="1"/>
          <p:nvPr/>
        </p:nvSpPr>
        <p:spPr>
          <a:xfrm>
            <a:off x="951225" y="1022472"/>
            <a:ext cx="2670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2FF"/>
                </a:solidFill>
              </a:rPr>
              <a:t>В настоящее время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6E791BA-62CA-4C94-A6D3-3CCCA79DE28E}"/>
              </a:ext>
            </a:extLst>
          </p:cNvPr>
          <p:cNvSpPr txBox="1"/>
          <p:nvPr/>
        </p:nvSpPr>
        <p:spPr>
          <a:xfrm>
            <a:off x="7167071" y="1015694"/>
            <a:ext cx="180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2FF"/>
                </a:solidFill>
              </a:rPr>
              <a:t>До 1991 года</a:t>
            </a:r>
          </a:p>
        </p:txBody>
      </p:sp>
    </p:spTree>
    <p:extLst>
      <p:ext uri="{BB962C8B-B14F-4D97-AF65-F5344CB8AC3E}">
        <p14:creationId xmlns:p14="http://schemas.microsoft.com/office/powerpoint/2010/main" val="121068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1C6A39EB-5FE8-4772-BB39-300461F13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рамках практики возможно: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E737EA-1FFD-4EA4-9172-CA8FD1A4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FD094C7-59BB-4E3A-8E91-C8FBF9E96337}"/>
              </a:ext>
            </a:extLst>
          </p:cNvPr>
          <p:cNvGrpSpPr/>
          <p:nvPr/>
        </p:nvGrpSpPr>
        <p:grpSpPr>
          <a:xfrm>
            <a:off x="479424" y="1167055"/>
            <a:ext cx="7949999" cy="911731"/>
            <a:chOff x="407988" y="1167055"/>
            <a:chExt cx="8021436" cy="91173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CDEADCB-3032-4225-B97F-57BD09D0DC2B}"/>
                </a:ext>
              </a:extLst>
            </p:cNvPr>
            <p:cNvSpPr/>
            <p:nvPr/>
          </p:nvSpPr>
          <p:spPr bwMode="auto">
            <a:xfrm>
              <a:off x="505516" y="1421769"/>
              <a:ext cx="7826379" cy="40230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2000" dirty="0">
                  <a:solidFill>
                    <a:prstClr val="black"/>
                  </a:solidFill>
                  <a:latin typeface="Arial"/>
                  <a:cs typeface="Arial"/>
                </a:rPr>
                <a:t>получение рабочей профессии</a:t>
              </a:r>
              <a:endParaRPr lang="en-US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" name="Скругленный прямоугольник 17">
              <a:extLst>
                <a:ext uri="{FF2B5EF4-FFF2-40B4-BE49-F238E27FC236}">
                  <a16:creationId xmlns:a16="http://schemas.microsoft.com/office/drawing/2014/main" id="{B563AFBB-D65C-47EF-A8E2-142A193BE837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203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E3AC1FB-03CC-49F7-B3AD-E3F303CB6BDF}"/>
              </a:ext>
            </a:extLst>
          </p:cNvPr>
          <p:cNvGrpSpPr/>
          <p:nvPr/>
        </p:nvGrpSpPr>
        <p:grpSpPr>
          <a:xfrm>
            <a:off x="479424" y="4719096"/>
            <a:ext cx="7949999" cy="911731"/>
            <a:chOff x="407988" y="1167055"/>
            <a:chExt cx="8021436" cy="91173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4F622AA-53B9-46ED-9FA6-CF6B2EA86F8B}"/>
                </a:ext>
              </a:extLst>
            </p:cNvPr>
            <p:cNvSpPr/>
            <p:nvPr/>
          </p:nvSpPr>
          <p:spPr bwMode="auto">
            <a:xfrm>
              <a:off x="599474" y="1482594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2000" dirty="0">
                  <a:solidFill>
                    <a:prstClr val="black"/>
                  </a:solidFill>
                  <a:latin typeface="Arial"/>
                  <a:cs typeface="Arial"/>
                </a:rPr>
                <a:t>трудоустройство и начало работы с 4 курса</a:t>
              </a:r>
              <a:endParaRPr lang="en-US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7" name="Скругленный прямоугольник 17">
              <a:extLst>
                <a:ext uri="{FF2B5EF4-FFF2-40B4-BE49-F238E27FC236}">
                  <a16:creationId xmlns:a16="http://schemas.microsoft.com/office/drawing/2014/main" id="{E474DFF5-8390-4CA0-A64E-CA0DE05E8315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829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5731CFD-AB59-4129-9DD7-FC960DD0A0E9}"/>
              </a:ext>
            </a:extLst>
          </p:cNvPr>
          <p:cNvGrpSpPr/>
          <p:nvPr/>
        </p:nvGrpSpPr>
        <p:grpSpPr>
          <a:xfrm>
            <a:off x="479424" y="2351069"/>
            <a:ext cx="7949999" cy="911731"/>
            <a:chOff x="407988" y="1167055"/>
            <a:chExt cx="8021436" cy="911731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9074DC2-5D61-48C1-A91F-7BB0DA28E2E4}"/>
                </a:ext>
              </a:extLst>
            </p:cNvPr>
            <p:cNvSpPr/>
            <p:nvPr/>
          </p:nvSpPr>
          <p:spPr bwMode="auto">
            <a:xfrm>
              <a:off x="505516" y="1482594"/>
              <a:ext cx="7826379" cy="280651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2000" dirty="0">
                  <a:solidFill>
                    <a:prstClr val="black"/>
                  </a:solidFill>
                  <a:latin typeface="Arial"/>
                  <a:cs typeface="Arial"/>
                </a:rPr>
                <a:t>заключение ученического договора для выбора места работы</a:t>
              </a:r>
              <a:endParaRPr lang="en-US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" name="Скругленный прямоугольник 17">
              <a:extLst>
                <a:ext uri="{FF2B5EF4-FFF2-40B4-BE49-F238E27FC236}">
                  <a16:creationId xmlns:a16="http://schemas.microsoft.com/office/drawing/2014/main" id="{8F186502-A439-4AC9-95BB-0B94C1034318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AAE0FA4-958C-44E9-8FE7-A609514FEF5C}"/>
              </a:ext>
            </a:extLst>
          </p:cNvPr>
          <p:cNvGrpSpPr/>
          <p:nvPr/>
        </p:nvGrpSpPr>
        <p:grpSpPr>
          <a:xfrm>
            <a:off x="479424" y="3535083"/>
            <a:ext cx="7949999" cy="911731"/>
            <a:chOff x="407988" y="1167055"/>
            <a:chExt cx="8021436" cy="911731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2670880-9A32-4BA4-A635-E0B74D7CA231}"/>
                </a:ext>
              </a:extLst>
            </p:cNvPr>
            <p:cNvSpPr/>
            <p:nvPr/>
          </p:nvSpPr>
          <p:spPr bwMode="auto">
            <a:xfrm>
              <a:off x="599475" y="1427020"/>
              <a:ext cx="7826379" cy="391800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wrap="square" lIns="72000" tIns="0" rIns="72000" bIns="0" anchor="t">
              <a:no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2000" dirty="0">
                  <a:solidFill>
                    <a:prstClr val="black"/>
                  </a:solidFill>
                  <a:latin typeface="Arial"/>
                  <a:cs typeface="Arial"/>
                </a:rPr>
                <a:t>реализация образовательной и карьерной траектории</a:t>
              </a:r>
              <a:endParaRPr lang="en-US" sz="20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5" name="Скругленный прямоугольник 17">
              <a:extLst>
                <a:ext uri="{FF2B5EF4-FFF2-40B4-BE49-F238E27FC236}">
                  <a16:creationId xmlns:a16="http://schemas.microsoft.com/office/drawing/2014/main" id="{F145F022-38F5-4163-B47B-D17E3200B41C}"/>
                </a:ext>
              </a:extLst>
            </p:cNvPr>
            <p:cNvSpPr/>
            <p:nvPr/>
          </p:nvSpPr>
          <p:spPr bwMode="auto">
            <a:xfrm>
              <a:off x="407988" y="1167055"/>
              <a:ext cx="8021436" cy="911731"/>
            </a:xfrm>
            <a:prstGeom prst="roundRect">
              <a:avLst>
                <a:gd name="adj" fmla="val 16132"/>
              </a:avLst>
            </a:prstGeom>
            <a:noFill/>
            <a:ln w="28575" cap="rnd">
              <a:solidFill>
                <a:srgbClr val="0271FF"/>
              </a:solidFill>
              <a:prstDash val="sysDot"/>
              <a:round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110711" tIns="110711" rIns="110711" bIns="110711" numCol="1" spcCol="38098" rtlCol="0" anchor="t">
              <a:noAutofit/>
            </a:bodyPr>
            <a:lstStyle/>
            <a:p>
              <a:pPr defTabSz="2214305">
                <a:defRPr/>
              </a:pPr>
              <a:endParaRPr sz="33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44" y="322945"/>
            <a:ext cx="2883158" cy="1806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24" y="2448621"/>
            <a:ext cx="2883158" cy="180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24" y="4576075"/>
            <a:ext cx="2883158" cy="2024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91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4243504-76C1-4AB5-8FD9-00336F1A7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186" y="2428726"/>
            <a:ext cx="6357435" cy="200054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Спасибо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за внимание!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D4EEB0-6A08-4986-BFC0-41956E29DC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54787" y="6192190"/>
            <a:ext cx="1390326" cy="346723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161482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275</Words>
  <Application>Microsoft Office PowerPoint</Application>
  <PresentationFormat>Широкоэкранный</PresentationFormat>
  <Paragraphs>101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DINPro-Medium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b3ck3rz</dc:creator>
  <cp:lastModifiedBy>Эльнара Садретдинова</cp:lastModifiedBy>
  <cp:revision>130</cp:revision>
  <cp:lastPrinted>2024-05-20T09:29:23Z</cp:lastPrinted>
  <dcterms:created xsi:type="dcterms:W3CDTF">2024-04-23T09:04:58Z</dcterms:created>
  <dcterms:modified xsi:type="dcterms:W3CDTF">2024-05-20T15:54:06Z</dcterms:modified>
</cp:coreProperties>
</file>