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510" r:id="rId2"/>
    <p:sldId id="588" r:id="rId3"/>
    <p:sldId id="618" r:id="rId4"/>
    <p:sldId id="615" r:id="rId5"/>
    <p:sldId id="602" r:id="rId6"/>
    <p:sldId id="607" r:id="rId7"/>
    <p:sldId id="603" r:id="rId8"/>
    <p:sldId id="591" r:id="rId9"/>
    <p:sldId id="592" r:id="rId10"/>
    <p:sldId id="616" r:id="rId11"/>
    <p:sldId id="582" r:id="rId12"/>
    <p:sldId id="595" r:id="rId13"/>
    <p:sldId id="593" r:id="rId14"/>
    <p:sldId id="613" r:id="rId15"/>
    <p:sldId id="614" r:id="rId16"/>
    <p:sldId id="560" r:id="rId17"/>
    <p:sldId id="601" r:id="rId18"/>
    <p:sldId id="600" r:id="rId19"/>
    <p:sldId id="606" r:id="rId20"/>
    <p:sldId id="599" r:id="rId21"/>
    <p:sldId id="605" r:id="rId22"/>
    <p:sldId id="604" r:id="rId23"/>
    <p:sldId id="261" r:id="rId24"/>
    <p:sldId id="608" r:id="rId25"/>
    <p:sldId id="609" r:id="rId26"/>
    <p:sldId id="611" r:id="rId27"/>
    <p:sldId id="597" r:id="rId28"/>
    <p:sldId id="612" r:id="rId29"/>
    <p:sldId id="617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CC"/>
    <a:srgbClr val="B1A8F6"/>
    <a:srgbClr val="CC0000"/>
    <a:srgbClr val="A7FFFF"/>
    <a:srgbClr val="66FFFF"/>
    <a:srgbClr val="CCFFFF"/>
    <a:srgbClr val="FFCC99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9642" autoAdjust="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&#1042;&#1099;&#1073;&#1086;&#1088;&#1099;%202024\&#1042;&#1099;&#1073;&#1086;&#1088;&#1099;%20&#1076;&#1077;&#1082;&#1072;&#1085;&#1072;%202024%20&#1075;&#1086;&#1076;\&#1048;&#1090;&#1086;&#1075;\&#1054;&#1089;&#1090;&#1077;&#1087;&#1077;&#1085;&#1077;&#1085;&#1085;&#1086;&#1089;&#1090;&#1100;%20&#1055;&#1055;&#105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&#1042;&#1099;&#1073;&#1086;&#1088;&#1099;%202024\&#1042;&#1099;&#1073;&#1086;&#1088;&#1099;%20&#1076;&#1077;&#1082;&#1072;&#1085;&#1072;%202024%20&#1075;&#1086;&#1076;\&#1048;&#1090;&#1086;&#1075;\&#1057;&#1088;&#1077;&#1076;&#1085;&#1080;&#1081;%20&#1074;&#1086;&#1079;&#1088;&#1072;&#1089;&#1090;%20&#1055;&#1055;&#105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dor\Downloads\&#1057;&#1088;&#1077;&#1076;&#1085;&#1080;&#1081;%20&#1073;&#1072;&#1083;&#1083;%20&#1087;&#1086;&#1089;&#1090;&#1091;&#1087;&#1080;&#1074;&#1096;&#1080;&#1093;%20&#1089;&#1087;&#1077;&#1094;&#1080;&#1072;&#1083;&#1080;&#1089;&#1090;&#1086;&#1074;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V\Desktop\&#1042;&#1099;&#1073;&#1086;&#1088;&#1099;%202024-1\&#1048;&#1090;&#1086;&#1075;&#1080;%20&#1082;&#1086;&#1085;&#1082;&#1091;&#1088;&#1089;&#1072;%20&#1092;&#1072;&#1082;&#1091;&#1083;&#1100;&#1090;&#1077;&#1090;&#1086;&#1074;%20&#1087;&#1086;%20&#1089;&#1087;&#1086;&#1088;&#1090;&#1080;&#1074;&#1085;&#1086;&#1081;%20&#1088;&#1072;&#1073;&#1086;&#1090;&#1077;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wnloads\&#1057;&#1088;&#1077;&#1076;&#1085;&#1080;&#1081;%20&#1074;&#1086;&#1079;&#1088;&#1072;&#1089;&#1090;%20&#1055;&#1055;&#1057;%20(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 err="1">
                <a:solidFill>
                  <a:schemeClr val="tx1"/>
                </a:solidFill>
              </a:rPr>
              <a:t>Остепененность</a:t>
            </a:r>
            <a:r>
              <a:rPr lang="ru-RU" sz="1400" b="0" i="0" u="none" strike="noStrike" kern="1200" spc="0" baseline="0" dirty="0">
                <a:solidFill>
                  <a:schemeClr val="tx1"/>
                </a:solidFill>
              </a:rPr>
              <a:t> ППС,%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891AE"/>
            </a:solidFill>
            <a:ln>
              <a:solidFill>
                <a:srgbClr val="5891AE"/>
              </a:solidFill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АД</c:v>
                </c:pt>
                <c:pt idx="1">
                  <c:v>ДГНГ</c:v>
                </c:pt>
                <c:pt idx="2">
                  <c:v>МКМК</c:v>
                </c:pt>
                <c:pt idx="3">
                  <c:v>ППАМ</c:v>
                </c:pt>
                <c:pt idx="4">
                  <c:v>РКТЭС</c:v>
                </c:pt>
                <c:pt idx="5">
                  <c:v>ТПМП</c:v>
                </c:pt>
                <c:pt idx="6">
                  <c:v>ЭМКМ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27</c:v>
                </c:pt>
                <c:pt idx="2">
                  <c:v>88</c:v>
                </c:pt>
                <c:pt idx="3">
                  <c:v>67</c:v>
                </c:pt>
                <c:pt idx="4">
                  <c:v>83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2-4314-8003-E6EDB484E8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45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562"/>
              </a:solidFill>
              <a:ln>
                <a:solidFill>
                  <a:srgbClr val="0045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A2-4314-8003-E6EDB484E867}"/>
              </c:ext>
            </c:extLst>
          </c:dPt>
          <c:cat>
            <c:strRef>
              <c:f>Лист1!$A$2:$A$8</c:f>
              <c:strCache>
                <c:ptCount val="7"/>
                <c:pt idx="0">
                  <c:v>АД</c:v>
                </c:pt>
                <c:pt idx="1">
                  <c:v>ДГНГ</c:v>
                </c:pt>
                <c:pt idx="2">
                  <c:v>МКМК</c:v>
                </c:pt>
                <c:pt idx="3">
                  <c:v>ППАМ</c:v>
                </c:pt>
                <c:pt idx="4">
                  <c:v>РКТЭС</c:v>
                </c:pt>
                <c:pt idx="5">
                  <c:v>ТПМП</c:v>
                </c:pt>
                <c:pt idx="6">
                  <c:v>ЭМКМ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48</c:v>
                </c:pt>
                <c:pt idx="1">
                  <c:v>42</c:v>
                </c:pt>
                <c:pt idx="2">
                  <c:v>89</c:v>
                </c:pt>
                <c:pt idx="3">
                  <c:v>63</c:v>
                </c:pt>
                <c:pt idx="4">
                  <c:v>78</c:v>
                </c:pt>
                <c:pt idx="5">
                  <c:v>100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A2-4314-8003-E6EDB484E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93744"/>
        <c:axId val="45271456"/>
      </c:barChart>
      <c:catAx>
        <c:axId val="3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71456"/>
        <c:crosses val="autoZero"/>
        <c:auto val="1"/>
        <c:lblAlgn val="ctr"/>
        <c:lblOffset val="100"/>
        <c:noMultiLvlLbl val="0"/>
      </c:catAx>
      <c:valAx>
        <c:axId val="4527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Средний возраст ППС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891AE"/>
            </a:solidFill>
            <a:ln>
              <a:solidFill>
                <a:srgbClr val="5891AE"/>
              </a:solidFill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АД</c:v>
                </c:pt>
                <c:pt idx="1">
                  <c:v>ДГНГ</c:v>
                </c:pt>
                <c:pt idx="2">
                  <c:v>МКМК</c:v>
                </c:pt>
                <c:pt idx="3">
                  <c:v>ППАМ</c:v>
                </c:pt>
                <c:pt idx="4">
                  <c:v>РКТЭС</c:v>
                </c:pt>
                <c:pt idx="5">
                  <c:v>ТПМП</c:v>
                </c:pt>
                <c:pt idx="6">
                  <c:v>ЭМКМ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</c:v>
                </c:pt>
                <c:pt idx="1">
                  <c:v>56</c:v>
                </c:pt>
                <c:pt idx="2">
                  <c:v>53</c:v>
                </c:pt>
                <c:pt idx="3">
                  <c:v>54</c:v>
                </c:pt>
                <c:pt idx="4">
                  <c:v>60</c:v>
                </c:pt>
                <c:pt idx="5">
                  <c:v>65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A-46E4-908E-DB5179EA4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4562"/>
            </a:solidFill>
            <a:ln>
              <a:solidFill>
                <a:srgbClr val="004562"/>
              </a:solidFill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АД</c:v>
                </c:pt>
                <c:pt idx="1">
                  <c:v>ДГНГ</c:v>
                </c:pt>
                <c:pt idx="2">
                  <c:v>МКМК</c:v>
                </c:pt>
                <c:pt idx="3">
                  <c:v>ППАМ</c:v>
                </c:pt>
                <c:pt idx="4">
                  <c:v>РКТЭС</c:v>
                </c:pt>
                <c:pt idx="5">
                  <c:v>ТПМП</c:v>
                </c:pt>
                <c:pt idx="6">
                  <c:v>ЭМКМ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43</c:v>
                </c:pt>
                <c:pt idx="1">
                  <c:v>51</c:v>
                </c:pt>
                <c:pt idx="2">
                  <c:v>53</c:v>
                </c:pt>
                <c:pt idx="3">
                  <c:v>59</c:v>
                </c:pt>
                <c:pt idx="4">
                  <c:v>54</c:v>
                </c:pt>
                <c:pt idx="5">
                  <c:v>57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A-46E4-908E-DB5179EA4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204703"/>
        <c:axId val="926811839"/>
      </c:barChart>
      <c:catAx>
        <c:axId val="92920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6811839"/>
        <c:crosses val="autoZero"/>
        <c:auto val="1"/>
        <c:lblAlgn val="ctr"/>
        <c:lblOffset val="100"/>
        <c:noMultiLvlLbl val="0"/>
      </c:catAx>
      <c:valAx>
        <c:axId val="92681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балл поступивших на специалитет АКФ за период 2018-2023 </a:t>
            </a:r>
            <a:r>
              <a:rPr lang="ru-RU" baseline="0" dirty="0" err="1">
                <a:solidFill>
                  <a:schemeClr val="tx1"/>
                </a:solidFill>
              </a:rPr>
              <a:t>гг</a:t>
            </a:r>
            <a:endParaRPr lang="ru-RU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ЦП</c:v>
                </c:pt>
              </c:strCache>
            </c:strRef>
          </c:tx>
          <c:spPr>
            <a:solidFill>
              <a:srgbClr val="5891AE"/>
            </a:solidFill>
            <a:ln>
              <a:solidFill>
                <a:srgbClr val="5891AE"/>
              </a:solidFill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200</c:v>
                </c:pt>
                <c:pt idx="1">
                  <c:v>207</c:v>
                </c:pt>
                <c:pt idx="2">
                  <c:v>202</c:v>
                </c:pt>
                <c:pt idx="3">
                  <c:v>214</c:v>
                </c:pt>
                <c:pt idx="4">
                  <c:v>205</c:v>
                </c:pt>
                <c:pt idx="5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6-44AD-A35E-01CA9F396C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</c:v>
                </c:pt>
              </c:strCache>
            </c:strRef>
          </c:tx>
          <c:spPr>
            <a:solidFill>
              <a:srgbClr val="004562"/>
            </a:solidFill>
            <a:ln>
              <a:solidFill>
                <a:srgbClr val="004562"/>
              </a:solidFill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184</c:v>
                </c:pt>
                <c:pt idx="1">
                  <c:v>185</c:v>
                </c:pt>
                <c:pt idx="2">
                  <c:v>189</c:v>
                </c:pt>
                <c:pt idx="3">
                  <c:v>185</c:v>
                </c:pt>
                <c:pt idx="4">
                  <c:v>187</c:v>
                </c:pt>
                <c:pt idx="5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6-44AD-A35E-01CA9F396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99850112"/>
        <c:axId val="99851648"/>
      </c:barChart>
      <c:catAx>
        <c:axId val="9985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851648"/>
        <c:crosses val="autoZero"/>
        <c:auto val="1"/>
        <c:lblAlgn val="ctr"/>
        <c:lblOffset val="100"/>
        <c:noMultiLvlLbl val="0"/>
      </c:catAx>
      <c:valAx>
        <c:axId val="9985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85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</a:defRPr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</a:rPr>
              <a:t>2023 г. (51 поступивший)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Строка 75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110-4BD8-80CE-B98D8C85BBC9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2-4110-4BD8-80CE-B98D8C85BBC9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4-4110-4BD8-80CE-B98D8C85BBC9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6-4110-4BD8-80CE-B98D8C85BBC9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8-4110-4BD8-80CE-B98D8C85BBC9}"/>
              </c:ext>
            </c:extLst>
          </c:dPt>
          <c:dPt>
            <c:idx val="5"/>
            <c:bubble3D val="0"/>
            <c:spPr>
              <a:solidFill>
                <a:srgbClr val="83CAF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A-4110-4BD8-80CE-B98D8C85BBC9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FFFFFF"/>
                      </a:solidFill>
                      <a:latin typeface="Roboto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110-4BD8-80CE-B98D8C85BBC9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FFFFFF"/>
                      </a:solidFill>
                      <a:latin typeface="Roboto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110-4BD8-80CE-B98D8C85BBC9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FFFFFF"/>
                      </a:solidFill>
                      <a:latin typeface="Roboto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110-4BD8-80CE-B98D8C85BBC9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FFFFFF"/>
                      </a:solidFill>
                      <a:latin typeface="Roboto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110-4BD8-80CE-B98D8C85BBC9}"/>
                </c:ext>
              </c:extLst>
            </c:dLbl>
            <c:dLbl>
              <c:idx val="4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FFFFFF"/>
                      </a:solidFill>
                      <a:latin typeface="Roboto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110-4BD8-80CE-B98D8C85BBC9}"/>
                </c:ext>
              </c:extLst>
            </c:dLbl>
            <c:dLbl>
              <c:idx val="5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FFFFFF"/>
                      </a:solidFill>
                      <a:latin typeface="Roboto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110-4BD8-80CE-B98D8C85B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FFFFFF"/>
                    </a:solidFill>
                    <a:latin typeface="Roboto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6"/>
                <c:pt idx="0">
                  <c:v>ОДК «Авиадвигатель»</c:v>
                </c:pt>
                <c:pt idx="1">
                  <c:v>НПО «Искра»</c:v>
                </c:pt>
                <c:pt idx="2">
                  <c:v>Протон-ПМ</c:v>
                </c:pt>
                <c:pt idx="3">
                  <c:v>ПЗ «Машиностроитель»</c:v>
                </c:pt>
                <c:pt idx="4">
                  <c:v>ЗАО «СКБ»</c:v>
                </c:pt>
                <c:pt idx="5">
                  <c:v>ФКП «Пермский пороховой завод»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26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10-4BD8-80CE-B98D8C85B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59936101268889497"/>
          <c:y val="0.21079012345679013"/>
          <c:w val="0.38140880046031311"/>
          <c:h val="0.6827283950617284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rgbClr val="FFFFFF"/>
    </a:solidFill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Итоги</a:t>
            </a:r>
            <a:r>
              <a:rPr lang="ru-RU" baseline="0">
                <a:solidFill>
                  <a:schemeClr val="tx1"/>
                </a:solidFill>
              </a:rPr>
              <a:t> конкурса факультетов 2018-2023 гг.</a:t>
            </a:r>
          </a:p>
          <a:p>
            <a:pPr>
              <a:defRPr/>
            </a:pPr>
            <a:r>
              <a:rPr lang="ru-RU" baseline="0">
                <a:solidFill>
                  <a:schemeClr val="tx1"/>
                </a:solidFill>
              </a:rPr>
              <a:t>по внеучебной работе </a:t>
            </a:r>
            <a:endParaRPr lang="ru-RU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56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1E-4507-BFAF-0E80E56AF3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1E-4507-BFAF-0E80E56AF3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71E-4507-BFAF-0E80E56AF3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1E-4507-BFAF-0E80E56AF3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1E-4507-BFAF-0E80E56AF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Лист1!$A$1:$A$5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Лист1!$C$1:$C$5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1E-4507-BFAF-0E80E56AF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311424"/>
        <c:axId val="148329600"/>
      </c:barChart>
      <c:catAx>
        <c:axId val="1483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329600"/>
        <c:crosses val="autoZero"/>
        <c:auto val="1"/>
        <c:lblAlgn val="ctr"/>
        <c:lblOffset val="100"/>
        <c:noMultiLvlLbl val="0"/>
      </c:catAx>
      <c:valAx>
        <c:axId val="14832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831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Итоги</a:t>
            </a:r>
            <a:r>
              <a:rPr lang="ru-RU" baseline="0">
                <a:solidFill>
                  <a:schemeClr val="tx1"/>
                </a:solidFill>
              </a:rPr>
              <a:t> конкурса факультетов 2018-2023 гг.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chemeClr val="tx1"/>
                </a:solidFill>
              </a:rPr>
              <a:t>по спортивной работе </a:t>
            </a:r>
            <a:endParaRPr lang="ru-RU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56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F02-4111-AFF3-68DA47CF7E49}"/>
                </c:ext>
              </c:extLst>
            </c:dLbl>
            <c:dLbl>
              <c:idx val="1"/>
              <c:layout>
                <c:manualLayout>
                  <c:x val="-5.5555664398595425E-3"/>
                  <c:y val="-8.88888888888889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02-4111-AFF3-68DA47CF7E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2-4111-AFF3-68DA47CF7E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F02-4111-AFF3-68DA47CF7E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F02-4111-AFF3-68DA47CF7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Лист1!$A$1:$A$5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Лист1!$C$1:$C$5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0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02-4111-AFF3-68DA47CF7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234048"/>
        <c:axId val="111248128"/>
      </c:barChart>
      <c:catAx>
        <c:axId val="1112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248128"/>
        <c:crosses val="autoZero"/>
        <c:auto val="1"/>
        <c:lblAlgn val="ctr"/>
        <c:lblOffset val="100"/>
        <c:noMultiLvlLbl val="0"/>
      </c:catAx>
      <c:valAx>
        <c:axId val="11124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112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Прием на ТПМП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Лист1!$A$26:$A$29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Лист1!$B$26:$B$29</c:f>
              <c:numCache>
                <c:formatCode>General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7-4B78-982C-2C7BE97BAF8E}"/>
            </c:ext>
          </c:extLst>
        </c:ser>
        <c:ser>
          <c:idx val="1"/>
          <c:order val="1"/>
          <c:tx>
            <c:strRef>
              <c:f>Лист1!$C$25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Лист1!$A$26:$A$29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Лист1!$C$26:$C$29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7-4B78-982C-2C7BE97BA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23440"/>
        <c:axId val="310630720"/>
      </c:barChart>
      <c:catAx>
        <c:axId val="20792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630720"/>
        <c:crosses val="autoZero"/>
        <c:auto val="1"/>
        <c:lblAlgn val="ctr"/>
        <c:lblOffset val="100"/>
        <c:noMultiLvlLbl val="0"/>
      </c:catAx>
      <c:valAx>
        <c:axId val="31063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92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0972-0ABA-4A7E-8354-3A741250051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0EF60-378C-42A7-AA21-53725A9AD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AB4BFFC7-A88F-44C1-84CB-83AA72869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95133-F857-007A-F326-888F02C8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64796974-EA7F-D64D-B02C-B13DCFBE8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D91743AC-0077-E3F0-FF19-0D373E42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9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D7020-C5D1-B36F-7338-AC52239B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1BA2A045-FB65-9A8B-54A9-CD015E3E1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67BC1A1-4B44-3E4C-032A-8156D7B6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1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D35D4-613B-C294-14A4-7ACE6ED54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E533D1A8-A15F-A60F-A719-9618A71B0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3AE5ABBF-0036-B122-F388-F3DC66D70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4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97035-00E9-899C-818D-9EDD8CE80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C2DAA4DC-CE8B-DBE2-E663-330F39CAC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657BCEBD-0876-67C9-E36A-72C62F3F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3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B1116-B303-AB27-995A-A7ADFCED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4A564921-37D6-E5A6-43EA-7A0FFF38C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E9A92C1-6D61-CA6C-50FB-5C874C2A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74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BF4F7-E6F7-4156-1770-6253A55D7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1AF0095-B46A-18F0-A696-1FDA7D409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A1ED6FD5-4A73-AFE9-581F-AD66A6B2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76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4B275C-B557-C86B-496C-1CFABC4D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8FB52CBE-FA08-CACC-2E98-1B604BE8D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25BBD89F-367D-F36B-63ED-534769DA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98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25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94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C956D-E8AA-CF2F-3079-89048AEB5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93F0D49-E543-75FF-9F36-017DE45B3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DF767A17-E304-AEFA-17B2-D4F042B9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25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BE9E9-4758-70F5-AB14-28E7C67F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C80003D-B24D-789D-5938-99336A87D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DBDA5808-472F-DABE-FE3D-809858E3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74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FCCE5-10C5-BF6E-9E19-CEE23059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C42A79C8-7EB8-71BD-8286-6D88085B4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08D2B0F-9AED-1A76-EB88-48185950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77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09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D7020-C5D1-B36F-7338-AC52239B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1BA2A045-FB65-9A8B-54A9-CD015E3E1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67BC1A1-4B44-3E4C-032A-8156D7B6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53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1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92456D-B29F-7EA6-2C9E-90691BD4F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06BB221-25D8-2A74-473D-1366EEAE4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1F2A1A1C-D7E4-D75F-D8A1-2A974EFB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3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2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95133-F857-007A-F326-888F02C8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64796974-EA7F-D64D-B02C-B13DCFBE8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D91743AC-0077-E3F0-FF19-0D373E42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5" y="4726003"/>
            <a:ext cx="5485421" cy="447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2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D849-BB9D-4117-A8CC-0CFAFDF61B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1D86-2B96-4AEF-9274-77132DDCE5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1182-25D6-4B2D-B511-54B3F7E703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4926-DB51-4A4C-A631-8B7340B7C7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7E8C-B86D-430F-96E8-8383515C5E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BBD5-D2BF-4AC3-BDF5-1853405E1A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39C2-4001-4572-99DC-C8FC2D9476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99A6-5A1F-4D9A-B322-9113749E44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37D6-5924-43DA-A333-15291CB36C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B5A6-1BDE-46AC-A60F-0034476A17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2C20-C3F2-4F65-84B9-71C16D72C9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+mj-lt"/>
              </a:defRPr>
            </a:lvl1pPr>
          </a:lstStyle>
          <a:p>
            <a:pPr>
              <a:defRPr/>
            </a:pPr>
            <a:fld id="{ABE2FECC-4DB0-4A89-9E4D-7074D95B62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506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00034" y="2204865"/>
            <a:ext cx="8002080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кадров для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ОПК </a:t>
            </a:r>
            <a:endParaRPr lang="en-US" sz="3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АКФ ПНИПУ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b="0" i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b="0" i="0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- Декан АКФ </a:t>
            </a:r>
            <a:r>
              <a:rPr lang="ru-RU" sz="24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Модорский</a:t>
            </a:r>
            <a:r>
              <a:rPr lang="ru-RU" sz="2400" b="0" i="0" dirty="0">
                <a:solidFill>
                  <a:schemeClr val="bg1"/>
                </a:solidFill>
                <a:latin typeface="Arial" panose="020B0604020202020204" pitchFamily="34" charset="0"/>
              </a:rPr>
              <a:t> В.Я.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85852" y="6286520"/>
            <a:ext cx="6697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chemeClr val="bg1"/>
                </a:solidFill>
              </a:rPr>
              <a:t>Выступление на  заседании ФУМО, 2</a:t>
            </a:r>
            <a:r>
              <a:rPr lang="en-US" i="0" dirty="0">
                <a:solidFill>
                  <a:schemeClr val="bg1"/>
                </a:solidFill>
              </a:rPr>
              <a:t>2</a:t>
            </a:r>
            <a:r>
              <a:rPr lang="ru-RU" i="0" dirty="0">
                <a:solidFill>
                  <a:schemeClr val="bg1"/>
                </a:solidFill>
              </a:rPr>
              <a:t> мая 2024 года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1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07F10EB0-858D-B45A-C80F-276BEEEDF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5" r="-3558"/>
          <a:stretch/>
        </p:blipFill>
        <p:spPr bwMode="auto">
          <a:xfrm>
            <a:off x="7697367" y="-34851"/>
            <a:ext cx="934304" cy="8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EC9C-466E-3790-A6DC-AFE2136C4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3D1A4D6-F6AE-EC90-6947-40AAF11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F6C838F-8AA5-B888-027F-1ECA4698A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1" name="Picture 6" descr="C:\Users\STAS\Downloads\Без названия.png">
            <a:extLst>
              <a:ext uri="{FF2B5EF4-FFF2-40B4-BE49-F238E27FC236}">
                <a16:creationId xmlns:a16="http://schemas.microsoft.com/office/drawing/2014/main" id="{7BABD314-E0D0-7DA6-DDCD-DEBE788C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2" name="Номер слайда 27">
            <a:extLst>
              <a:ext uri="{FF2B5EF4-FFF2-40B4-BE49-F238E27FC236}">
                <a16:creationId xmlns:a16="http://schemas.microsoft.com/office/drawing/2014/main" id="{D162E061-341D-4C06-9971-56CC368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081989-04C2-9A30-2623-A92435B5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20" y="1181367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Заказчики целевого обучения на АКФ</a:t>
            </a: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Google Shape;180;p4">
            <a:extLst>
              <a:ext uri="{FF2B5EF4-FFF2-40B4-BE49-F238E27FC236}">
                <a16:creationId xmlns:a16="http://schemas.microsoft.com/office/drawing/2014/main" id="{C893669A-205D-7350-8BAE-7CB395F63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61078"/>
              </p:ext>
            </p:extLst>
          </p:nvPr>
        </p:nvGraphicFramePr>
        <p:xfrm>
          <a:off x="1547664" y="1752870"/>
          <a:ext cx="6480720" cy="455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2565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1151-4B11-2007-02B2-33B806C4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1B931EE-B9B7-D6CA-C490-9E008459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0BE979-B0DD-A539-7D16-EA423C3657B4}"/>
              </a:ext>
            </a:extLst>
          </p:cNvPr>
          <p:cNvSpPr txBox="1"/>
          <p:nvPr/>
        </p:nvSpPr>
        <p:spPr bwMode="auto">
          <a:xfrm>
            <a:off x="640522" y="1829503"/>
            <a:ext cx="353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Назначение губернаторской стипендии 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55D093B-BF7A-BEBE-FB64-B4B40C0CD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2" name="Picture 6" descr="C:\Users\STAS\Downloads\Без названия.png">
            <a:extLst>
              <a:ext uri="{FF2B5EF4-FFF2-40B4-BE49-F238E27FC236}">
                <a16:creationId xmlns:a16="http://schemas.microsoft.com/office/drawing/2014/main" id="{0A8D0CA1-EA96-3394-2448-E59FFEF1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23" name="Номер слайда 27">
            <a:extLst>
              <a:ext uri="{FF2B5EF4-FFF2-40B4-BE49-F238E27FC236}">
                <a16:creationId xmlns:a16="http://schemas.microsoft.com/office/drawing/2014/main" id="{8838F28A-0EEA-A287-2F1E-4F540AD9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860BD4-D8A4-0BE0-D54D-7FBED4FE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88" y="2389609"/>
            <a:ext cx="3944826" cy="23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8D26CA6-24AB-30D9-500A-AFC9C458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1019" y="2389610"/>
            <a:ext cx="3940143" cy="233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85CE61F3-CC05-58DB-F62D-0157B0564FF8}"/>
              </a:ext>
            </a:extLst>
          </p:cNvPr>
          <p:cNvSpPr/>
          <p:nvPr/>
        </p:nvSpPr>
        <p:spPr bwMode="auto">
          <a:xfrm>
            <a:off x="4347038" y="1819342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Количество выпускников, закончивших обучение с отличием</a:t>
            </a:r>
          </a:p>
        </p:txBody>
      </p:sp>
    </p:spTree>
    <p:extLst>
      <p:ext uri="{BB962C8B-B14F-4D97-AF65-F5344CB8AC3E}">
        <p14:creationId xmlns:p14="http://schemas.microsoft.com/office/powerpoint/2010/main" val="3975415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2C171-F267-07F4-0F92-E736BD3B7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B056E96-3D95-2317-2BBE-CC622FD9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7CC1A-BE6C-7A31-2256-20CCF611E5C1}"/>
              </a:ext>
            </a:extLst>
          </p:cNvPr>
          <p:cNvSpPr txBox="1"/>
          <p:nvPr/>
        </p:nvSpPr>
        <p:spPr bwMode="auto">
          <a:xfrm>
            <a:off x="539552" y="90872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Заочное и очно-заочное отделение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56DE371-CAA1-12A4-7E70-03B86A05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4" name="Picture 6" descr="C:\Users\STAS\Downloads\Без названия.png">
            <a:extLst>
              <a:ext uri="{FF2B5EF4-FFF2-40B4-BE49-F238E27FC236}">
                <a16:creationId xmlns:a16="http://schemas.microsoft.com/office/drawing/2014/main" id="{AE453C83-F902-C86F-BF91-30772C59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5" name="Номер слайда 27">
            <a:extLst>
              <a:ext uri="{FF2B5EF4-FFF2-40B4-BE49-F238E27FC236}">
                <a16:creationId xmlns:a16="http://schemas.microsoft.com/office/drawing/2014/main" id="{9CCA402C-9DBD-276C-A16E-034CBC76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D968B1-D3EF-4635-E8F0-9C606F5E060E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412776"/>
          <a:ext cx="7920880" cy="510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525">
                  <a:extLst>
                    <a:ext uri="{9D8B030D-6E8A-4147-A177-3AD203B41FA5}">
                      <a16:colId xmlns:a16="http://schemas.microsoft.com/office/drawing/2014/main" val="1388695078"/>
                    </a:ext>
                  </a:extLst>
                </a:gridCol>
                <a:gridCol w="1243723">
                  <a:extLst>
                    <a:ext uri="{9D8B030D-6E8A-4147-A177-3AD203B41FA5}">
                      <a16:colId xmlns:a16="http://schemas.microsoft.com/office/drawing/2014/main" val="2266206832"/>
                    </a:ext>
                  </a:extLst>
                </a:gridCol>
                <a:gridCol w="1290959">
                  <a:extLst>
                    <a:ext uri="{9D8B030D-6E8A-4147-A177-3AD203B41FA5}">
                      <a16:colId xmlns:a16="http://schemas.microsoft.com/office/drawing/2014/main" val="986311744"/>
                    </a:ext>
                  </a:extLst>
                </a:gridCol>
                <a:gridCol w="849118">
                  <a:extLst>
                    <a:ext uri="{9D8B030D-6E8A-4147-A177-3AD203B41FA5}">
                      <a16:colId xmlns:a16="http://schemas.microsoft.com/office/drawing/2014/main" val="3752628400"/>
                    </a:ext>
                  </a:extLst>
                </a:gridCol>
                <a:gridCol w="849118">
                  <a:extLst>
                    <a:ext uri="{9D8B030D-6E8A-4147-A177-3AD203B41FA5}">
                      <a16:colId xmlns:a16="http://schemas.microsoft.com/office/drawing/2014/main" val="568790572"/>
                    </a:ext>
                  </a:extLst>
                </a:gridCol>
                <a:gridCol w="811098">
                  <a:extLst>
                    <a:ext uri="{9D8B030D-6E8A-4147-A177-3AD203B41FA5}">
                      <a16:colId xmlns:a16="http://schemas.microsoft.com/office/drawing/2014/main" val="3324931574"/>
                    </a:ext>
                  </a:extLst>
                </a:gridCol>
                <a:gridCol w="861792">
                  <a:extLst>
                    <a:ext uri="{9D8B030D-6E8A-4147-A177-3AD203B41FA5}">
                      <a16:colId xmlns:a16="http://schemas.microsoft.com/office/drawing/2014/main" val="3928609445"/>
                    </a:ext>
                  </a:extLst>
                </a:gridCol>
                <a:gridCol w="1026547">
                  <a:extLst>
                    <a:ext uri="{9D8B030D-6E8A-4147-A177-3AD203B41FA5}">
                      <a16:colId xmlns:a16="http://schemas.microsoft.com/office/drawing/2014/main" val="1869740422"/>
                    </a:ext>
                  </a:extLst>
                </a:gridCol>
              </a:tblGrid>
              <a:tr h="29596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КОНТИНГЕНТ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56135"/>
                  </a:ext>
                </a:extLst>
              </a:tr>
              <a:tr h="23867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обучающиеся за период 2018-2023 </a:t>
                      </a:r>
                      <a:r>
                        <a:rPr lang="ru-RU" sz="1600" u="none" strike="noStrike" dirty="0" err="1">
                          <a:effectLst/>
                        </a:rPr>
                        <a:t>гг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63331"/>
                  </a:ext>
                </a:extLst>
              </a:tr>
              <a:tr h="23867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Направления подготовки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effectLst/>
                        </a:rPr>
                        <a:t>КОЛИЧЕСТВО</a:t>
                      </a:r>
                      <a:endParaRPr lang="ru-RU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34292"/>
                  </a:ext>
                </a:extLst>
              </a:tr>
              <a:tr h="23867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6507012"/>
                  </a:ext>
                </a:extLst>
              </a:tr>
              <a:tr h="23867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БАКАЛАВРЫ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42205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13.03.03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ЭМ; ГТУ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235545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22.03.01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ПКМ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820836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28.03.03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КНМ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42994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18.03.01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ХТПМ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924016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18.03.01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РТЦБ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899244"/>
                  </a:ext>
                </a:extLst>
              </a:tr>
              <a:tr h="2386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157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1364519"/>
                  </a:ext>
                </a:extLst>
              </a:tr>
              <a:tr h="23867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МАГИСТРАТУРА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47339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13.04.03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ГПУД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504138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18.04.01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ТЭКС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349560"/>
                  </a:ext>
                </a:extLst>
              </a:tr>
              <a:tr h="2386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6294085"/>
                  </a:ext>
                </a:extLst>
              </a:tr>
              <a:tr h="23867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СПЕЦИАЛИСТЫ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85964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18.05.01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ТПМП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097288"/>
                  </a:ext>
                </a:extLst>
              </a:tr>
              <a:tr h="238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17.05.02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РКВ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317482"/>
                  </a:ext>
                </a:extLst>
              </a:tr>
              <a:tr h="2386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924524"/>
                  </a:ext>
                </a:extLst>
              </a:tr>
              <a:tr h="2386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147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252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24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04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7C8D-C56C-E23C-E5DF-931F5380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5607D966-F097-6E74-900D-3FCD7D08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E2C8D2-579B-F701-523A-F6823336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61" y="1167125"/>
            <a:ext cx="8572560" cy="33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Научно-исследовательская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F09CD19B-A827-51DE-C88C-98B6B2A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8283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0BF32BEA-A601-3322-59C8-6295C217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4248472" cy="17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559E129-A425-4C12-9335-9902228DD14F}"/>
              </a:ext>
            </a:extLst>
          </p:cNvPr>
          <p:cNvSpPr/>
          <p:nvPr/>
        </p:nvSpPr>
        <p:spPr bwMode="auto">
          <a:xfrm>
            <a:off x="4427984" y="1484784"/>
            <a:ext cx="423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Roboto"/>
                <a:ea typeface="Roboto"/>
              </a:rPr>
              <a:t>Число публикаций МБЦ+</a:t>
            </a:r>
            <a:r>
              <a:rPr lang="en-US" b="1" dirty="0">
                <a:solidFill>
                  <a:schemeClr val="bg1"/>
                </a:solidFill>
                <a:latin typeface="Roboto"/>
                <a:ea typeface="Roboto"/>
              </a:rPr>
              <a:t>RSCI </a:t>
            </a:r>
            <a:r>
              <a:rPr lang="ru-RU" b="1" dirty="0">
                <a:solidFill>
                  <a:schemeClr val="bg1"/>
                </a:solidFill>
                <a:latin typeface="Roboto"/>
                <a:ea typeface="Roboto"/>
              </a:rPr>
              <a:t>на 1 ППС 2022 г.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691C0D-8687-9E06-0264-1293509AD42C}"/>
              </a:ext>
            </a:extLst>
          </p:cNvPr>
          <p:cNvSpPr/>
          <p:nvPr/>
        </p:nvSpPr>
        <p:spPr bwMode="auto">
          <a:xfrm>
            <a:off x="251520" y="1578278"/>
            <a:ext cx="3964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Roboto"/>
                <a:ea typeface="Roboto"/>
              </a:rPr>
              <a:t>Места по НИР и НИРС 2020-2023 гг.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908DF2-0157-67A4-E262-C755166DF0DE}"/>
              </a:ext>
            </a:extLst>
          </p:cNvPr>
          <p:cNvSpPr/>
          <p:nvPr/>
        </p:nvSpPr>
        <p:spPr bwMode="auto">
          <a:xfrm>
            <a:off x="467544" y="4314582"/>
            <a:ext cx="3964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Roboto"/>
                <a:ea typeface="Roboto"/>
              </a:rPr>
              <a:t>Защиты диссертаций 2018-2023 гг.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79951E7-AD4E-3EF0-F937-8DD6C2507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4" name="Picture 6" descr="C:\Users\STAS\Downloads\Без названия.png">
            <a:extLst>
              <a:ext uri="{FF2B5EF4-FFF2-40B4-BE49-F238E27FC236}">
                <a16:creationId xmlns:a16="http://schemas.microsoft.com/office/drawing/2014/main" id="{0177A91B-85D6-3EBB-F807-60C65160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25" name="Номер слайда 27">
            <a:extLst>
              <a:ext uri="{FF2B5EF4-FFF2-40B4-BE49-F238E27FC236}">
                <a16:creationId xmlns:a16="http://schemas.microsoft.com/office/drawing/2014/main" id="{051793E3-23BD-0E01-5306-919F7E9B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D9E05-4381-19A2-395C-B4FDF653F807}"/>
              </a:ext>
            </a:extLst>
          </p:cNvPr>
          <p:cNvSpPr txBox="1"/>
          <p:nvPr/>
        </p:nvSpPr>
        <p:spPr>
          <a:xfrm>
            <a:off x="5076056" y="481166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-Рейтинг кафедр:</a:t>
            </a:r>
          </a:p>
          <a:p>
            <a:r>
              <a:rPr lang="ru-RU" dirty="0">
                <a:solidFill>
                  <a:schemeClr val="bg1"/>
                </a:solidFill>
              </a:rPr>
              <a:t>Каф. ЭМКМ        </a:t>
            </a:r>
            <a:r>
              <a:rPr lang="ru-RU" u="sng" dirty="0">
                <a:solidFill>
                  <a:schemeClr val="bg1"/>
                </a:solidFill>
              </a:rPr>
              <a:t>1 место </a:t>
            </a:r>
            <a:r>
              <a:rPr lang="ru-RU" dirty="0">
                <a:solidFill>
                  <a:schemeClr val="bg1"/>
                </a:solidFill>
              </a:rPr>
              <a:t>в ПНИПУ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Индивидуальный рейтинг : Паньков А.А.      </a:t>
            </a:r>
            <a:r>
              <a:rPr lang="ru-RU" u="sng" dirty="0">
                <a:solidFill>
                  <a:schemeClr val="bg1"/>
                </a:solidFill>
              </a:rPr>
              <a:t>3 место</a:t>
            </a:r>
            <a:r>
              <a:rPr lang="ru-RU" dirty="0">
                <a:solidFill>
                  <a:schemeClr val="bg1"/>
                </a:solidFill>
              </a:rPr>
              <a:t> в ПНИПУ</a:t>
            </a:r>
          </a:p>
          <a:p>
            <a:r>
              <a:rPr lang="ru-RU" dirty="0" err="1">
                <a:solidFill>
                  <a:schemeClr val="bg1"/>
                </a:solidFill>
              </a:rPr>
              <a:t>Вильдеман</a:t>
            </a:r>
            <a:r>
              <a:rPr lang="ru-RU" dirty="0">
                <a:solidFill>
                  <a:schemeClr val="bg1"/>
                </a:solidFill>
              </a:rPr>
              <a:t> В.Э. </a:t>
            </a:r>
            <a:r>
              <a:rPr lang="ru-RU" u="sng" dirty="0">
                <a:solidFill>
                  <a:schemeClr val="bg1"/>
                </a:solidFill>
              </a:rPr>
              <a:t>4 место </a:t>
            </a:r>
            <a:r>
              <a:rPr lang="ru-RU" dirty="0">
                <a:solidFill>
                  <a:schemeClr val="bg1"/>
                </a:solidFill>
              </a:rPr>
              <a:t>в ПНИПУ</a:t>
            </a:r>
            <a:endParaRPr lang="ru-RU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99FEE69-DCCB-3A94-28C3-310AD53F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16832"/>
            <a:ext cx="3788448" cy="223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59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51E0-4E30-7C3B-4B5C-881BAE4C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083720-D838-C00D-BE7C-9C5C8816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73F7087-F1B7-34AB-485B-3F6F90CC7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>
            <a:extLst>
              <a:ext uri="{FF2B5EF4-FFF2-40B4-BE49-F238E27FC236}">
                <a16:creationId xmlns:a16="http://schemas.microsoft.com/office/drawing/2014/main" id="{BB0DB124-AE5E-9F31-B953-3E4E6AEC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4" name="Номер слайда 27">
            <a:extLst>
              <a:ext uri="{FF2B5EF4-FFF2-40B4-BE49-F238E27FC236}">
                <a16:creationId xmlns:a16="http://schemas.microsoft.com/office/drawing/2014/main" id="{F4BD7F51-A015-2B32-DACE-973DD609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0B481F6-EEC5-413C-4B44-F4F94B3DBB6D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7983" y="2420888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8EAE159-0AC4-D230-69D0-F3646E08E5D2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96" y="4185264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4315807-BD5F-4780-A712-636E004997BF}"/>
              </a:ext>
            </a:extLst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2736" y="4185264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DB94C21-D2ED-CB3F-1EA3-81A7C9A044E3}"/>
              </a:ext>
            </a:extLst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4843" y="4172619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3505FCB-C878-CF0C-E097-3E73CDEE81DD}"/>
              </a:ext>
            </a:extLst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9016" y="4172619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F8C7DD7-7B05-803D-CE1A-EF8B9E0E71C1}"/>
              </a:ext>
            </a:extLst>
          </p:cNvPr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47" y="2420888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75669A8-57FF-1175-F864-6D4C705C21E5}"/>
              </a:ext>
            </a:extLst>
          </p:cNvPr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9698" y="2420888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CA2788D0-767A-D650-9397-506B58AAC16B}"/>
              </a:ext>
            </a:extLst>
          </p:cNvPr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1805" y="2420888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4E375E-6171-0452-14E9-DEFF66DBCE4B}"/>
              </a:ext>
            </a:extLst>
          </p:cNvPr>
          <p:cNvSpPr/>
          <p:nvPr/>
        </p:nvSpPr>
        <p:spPr bwMode="auto">
          <a:xfrm>
            <a:off x="748863" y="1149862"/>
            <a:ext cx="7646273" cy="8925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Roboto"/>
              </a:rPr>
              <a:t>Объемы  НИР (млн. руб.) за период с 2018 по 2023 г.</a:t>
            </a:r>
            <a:endParaRPr lang="ru-RU" sz="2600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660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E56FECF-82A3-438E-8732-ECF545C1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61" y="1167125"/>
            <a:ext cx="8572560" cy="33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Научно-исследовательская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4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2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STAS\Downloads\2000-1334-max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70" y="3501007"/>
            <a:ext cx="5617700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TAS\Downloads\2000-1334-ma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47697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TAS\Downloads\8750rLa5d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2836484" cy="1595522"/>
          </a:xfrm>
          <a:prstGeom prst="rect">
            <a:avLst/>
          </a:prstGeom>
          <a:noFill/>
        </p:spPr>
      </p:pic>
      <p:pic>
        <p:nvPicPr>
          <p:cNvPr id="12" name="Picture 6" descr="C:\Users\STAS\Downloads\eafvo8NmeY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700808"/>
            <a:ext cx="2952328" cy="1660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817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3A34-13F3-60F7-4ECC-876DD7E98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7C3E9AD-19EF-5636-D2AD-1A66FCCD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E6EE2BF-62AC-89D8-6EBE-14723F0A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96753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Внеучебная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6FB7BFE-7335-8952-FE2E-B7A734EE4868}"/>
              </a:ext>
            </a:extLst>
          </p:cNvPr>
          <p:cNvGraphicFramePr>
            <a:graphicFrameLocks/>
          </p:cNvGraphicFramePr>
          <p:nvPr/>
        </p:nvGraphicFramePr>
        <p:xfrm>
          <a:off x="467544" y="2047875"/>
          <a:ext cx="7920880" cy="174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D1BEA2A0-BE7B-B829-7384-73FFC102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2" name="Picture 6" descr="C:\Users\STAS\Downloads\Без названия.png">
            <a:extLst>
              <a:ext uri="{FF2B5EF4-FFF2-40B4-BE49-F238E27FC236}">
                <a16:creationId xmlns:a16="http://schemas.microsoft.com/office/drawing/2014/main" id="{5EF57F22-2F6D-DCD8-93FC-9477871C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3" name="Номер слайда 27">
            <a:extLst>
              <a:ext uri="{FF2B5EF4-FFF2-40B4-BE49-F238E27FC236}">
                <a16:creationId xmlns:a16="http://schemas.microsoft.com/office/drawing/2014/main" id="{BE825F7E-6DDC-8CA4-AD96-D45A0C54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3F19125-B4AE-C016-B02D-15957D7D8B99}"/>
              </a:ext>
            </a:extLst>
          </p:cNvPr>
          <p:cNvGraphicFramePr/>
          <p:nvPr/>
        </p:nvGraphicFramePr>
        <p:xfrm>
          <a:off x="498876" y="4577745"/>
          <a:ext cx="7889547" cy="206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657234E1-49BA-EF16-FC94-4E3B47A4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91" y="3927705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Спортивная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45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528" y="764704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Спортивная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4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E:\ФОТО\спортфото АКФ\2021-2022 уч.год\футбол ПНИПУ АКФ 2 место\LieCLRd3CIB7WxVN91bCHIqFrM16l7m-KFm96hs80Ib21gg_NIWsRkyoL_VJbSTNeei4DLoMg34-8VHzTHHbQ1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524" y="4518442"/>
            <a:ext cx="2961956" cy="1999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46" descr="E:\ФОТО\спортфото АКФ\2021-2022 уч.год\Кубок Дружбы н. теннис\20220409_144217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2763389" cy="15841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50" descr="E:\ФОТО\спортфото АКФ\2022-2023 уч.год\военно-спортивная эстафета ПНИПУ 01.10.2022\20221001_2014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204864"/>
            <a:ext cx="3507640" cy="22323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51" descr="G:\ИЖБОЛДИНА\20211125_165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21088"/>
            <a:ext cx="3553091" cy="21249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C10C81-113F-4E72-9837-A7A1FE135C1C}"/>
              </a:ext>
            </a:extLst>
          </p:cNvPr>
          <p:cNvSpPr txBox="1"/>
          <p:nvPr/>
        </p:nvSpPr>
        <p:spPr>
          <a:xfrm>
            <a:off x="323528" y="2834352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1400" dirty="0">
                <a:latin typeface="Roboto Medium"/>
              </a:rPr>
              <a:t>Кубок Дружбы по настольному теннису</a:t>
            </a:r>
          </a:p>
          <a:p>
            <a:r>
              <a:rPr lang="ru-RU" sz="1400" dirty="0">
                <a:latin typeface="Roboto Medium"/>
              </a:rPr>
              <a:t> 3 место   9.04.2022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660DDA-DAEE-4354-AAA5-62087CB2AB00}"/>
              </a:ext>
            </a:extLst>
          </p:cNvPr>
          <p:cNvSpPr txBox="1"/>
          <p:nvPr/>
        </p:nvSpPr>
        <p:spPr>
          <a:xfrm>
            <a:off x="467544" y="6362164"/>
            <a:ext cx="412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1400" dirty="0">
                <a:latin typeface="Roboto Medium"/>
              </a:rPr>
              <a:t>Первенство АКФ по настольному теннису</a:t>
            </a:r>
          </a:p>
          <a:p>
            <a:r>
              <a:rPr lang="ru-RU" sz="1400" dirty="0">
                <a:latin typeface="Roboto Medium"/>
              </a:rPr>
              <a:t>25.11.2021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71FD54-85C7-4093-B842-44113A248F6D}"/>
              </a:ext>
            </a:extLst>
          </p:cNvPr>
          <p:cNvSpPr txBox="1"/>
          <p:nvPr/>
        </p:nvSpPr>
        <p:spPr>
          <a:xfrm>
            <a:off x="3779912" y="4509120"/>
            <a:ext cx="2160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1400" dirty="0">
                <a:latin typeface="Roboto Medium"/>
              </a:rPr>
              <a:t>Военно-спортивная эстафета ПНИПУ</a:t>
            </a:r>
          </a:p>
          <a:p>
            <a:r>
              <a:rPr lang="ru-RU" sz="1400" dirty="0">
                <a:latin typeface="Roboto Medium"/>
              </a:rPr>
              <a:t> 1 место  1.10.2022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EE16C4-DD32-4D80-A197-3493A1513975}"/>
              </a:ext>
            </a:extLst>
          </p:cNvPr>
          <p:cNvSpPr txBox="1"/>
          <p:nvPr/>
        </p:nvSpPr>
        <p:spPr>
          <a:xfrm>
            <a:off x="5004048" y="6334780"/>
            <a:ext cx="3771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1400" dirty="0">
                <a:latin typeface="Roboto Medium"/>
              </a:rPr>
              <a:t>Спартакиада ПНИПУ по мини-футболу</a:t>
            </a:r>
          </a:p>
          <a:p>
            <a:r>
              <a:rPr lang="ru-RU" sz="1400" dirty="0">
                <a:latin typeface="Roboto Medium"/>
              </a:rPr>
              <a:t> 2 место  20.04.2022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CCF308-EFAE-4482-B7B7-AE09EE99AAD4}"/>
              </a:ext>
            </a:extLst>
          </p:cNvPr>
          <p:cNvSpPr txBox="1"/>
          <p:nvPr/>
        </p:nvSpPr>
        <p:spPr>
          <a:xfrm>
            <a:off x="6300192" y="3501008"/>
            <a:ext cx="2627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1400" dirty="0">
                <a:latin typeface="Roboto Medium"/>
              </a:rPr>
              <a:t>Спартакиада ПНИПУ по волейболу </a:t>
            </a:r>
          </a:p>
          <a:p>
            <a:r>
              <a:rPr lang="ru-RU" sz="1400" dirty="0">
                <a:latin typeface="Roboto Medium"/>
              </a:rPr>
              <a:t> женщины 2 место  3.123..2021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D2DBAA-09CF-4BA8-A30D-741B29225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73" y="1340768"/>
            <a:ext cx="3247627" cy="22615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3583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528" y="908720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Внеучебная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2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3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sun9-58.userapi.com/impg/aFLpmLutfbAJaOAOjc5-7tx4I4NWQq990kByeQ/PvWO6gZnL8E.jpg?size=2560x1707&amp;quality=95&amp;sign=9577fb0f4bd66727fdf1c151269d845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7101"/>
            <a:ext cx="3814119" cy="21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un9-80.userapi.com/impg/Jr4b01ozzSzM30v1uq-fHCWRsF_dnbuIs1yQ5w/BxuL8fOilsE.jpg?size=969x2160&amp;quality=95&amp;sign=5beef789b1f8793d72e06f69a1c4271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8" b="25219"/>
          <a:stretch/>
        </p:blipFill>
        <p:spPr bwMode="auto">
          <a:xfrm>
            <a:off x="6084168" y="4119109"/>
            <a:ext cx="2232248" cy="19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TAS\Downloads\gvuMLKwBH8o.jpg">
            <a:extLst>
              <a:ext uri="{FF2B5EF4-FFF2-40B4-BE49-F238E27FC236}">
                <a16:creationId xmlns:a16="http://schemas.microsoft.com/office/drawing/2014/main" id="{AF850DE4-1F50-6672-E5A3-BAC0013F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867" y="1412776"/>
            <a:ext cx="3721149" cy="2130269"/>
          </a:xfrm>
          <a:prstGeom prst="rect">
            <a:avLst/>
          </a:prstGeom>
          <a:noFill/>
        </p:spPr>
      </p:pic>
      <p:pic>
        <p:nvPicPr>
          <p:cNvPr id="3" name="Picture 46" descr="E:\ФОТО\спортфото АКФ\2021-2022 уч.год\Кубок Дружбы н. теннис\20220409_144217 (2).jpg">
            <a:extLst>
              <a:ext uri="{FF2B5EF4-FFF2-40B4-BE49-F238E27FC236}">
                <a16:creationId xmlns:a16="http://schemas.microsoft.com/office/drawing/2014/main" id="{D981B7EC-201E-9382-3EB8-52758A25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9324" y="1454867"/>
            <a:ext cx="3814119" cy="213026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0095C-FA3B-24F6-A9E4-A303D3C2689E}"/>
              </a:ext>
            </a:extLst>
          </p:cNvPr>
          <p:cNvSpPr txBox="1"/>
          <p:nvPr/>
        </p:nvSpPr>
        <p:spPr>
          <a:xfrm>
            <a:off x="1403647" y="3589440"/>
            <a:ext cx="38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Встреча космонавтов на АКФ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62BA5-B2FD-43A9-62E7-B45D5A3E39F8}"/>
              </a:ext>
            </a:extLst>
          </p:cNvPr>
          <p:cNvSpPr txBox="1"/>
          <p:nvPr/>
        </p:nvSpPr>
        <p:spPr>
          <a:xfrm>
            <a:off x="5652120" y="3561980"/>
            <a:ext cx="280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Кубок Дружбы с п/я ОПК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36383-5D50-129D-60EB-0FC723094F86}"/>
              </a:ext>
            </a:extLst>
          </p:cNvPr>
          <p:cNvSpPr txBox="1"/>
          <p:nvPr/>
        </p:nvSpPr>
        <p:spPr>
          <a:xfrm>
            <a:off x="1709662" y="6256050"/>
            <a:ext cx="243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Вручение дипломов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608B-1DB1-CC7E-16BF-E18FB57CD0A8}"/>
              </a:ext>
            </a:extLst>
          </p:cNvPr>
          <p:cNvSpPr txBox="1"/>
          <p:nvPr/>
        </p:nvSpPr>
        <p:spPr>
          <a:xfrm>
            <a:off x="5316298" y="6290870"/>
            <a:ext cx="38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Поддержка СВО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A92FA-C06F-2B05-2AF6-5692825E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CC9A84E-1963-1AF0-D172-C3C900270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E73AF81-E564-A2B8-26B6-ACEF4AC66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96753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Музей «Оружие Победы»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D2080F4-AD86-A96C-16A5-7292289B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>
            <a:extLst>
              <a:ext uri="{FF2B5EF4-FFF2-40B4-BE49-F238E27FC236}">
                <a16:creationId xmlns:a16="http://schemas.microsoft.com/office/drawing/2014/main" id="{62D70032-63AA-18BA-B826-5E0B53DA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pic>
        <p:nvPicPr>
          <p:cNvPr id="4098" name="Picture 2" descr="F:\Выборы 2024\Фото\Оруж Победы.jpg">
            <a:extLst>
              <a:ext uri="{FF2B5EF4-FFF2-40B4-BE49-F238E27FC236}">
                <a16:creationId xmlns:a16="http://schemas.microsoft.com/office/drawing/2014/main" id="{198ACBF4-C6AB-D098-730D-8A01A7DC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00808"/>
            <a:ext cx="6552728" cy="4914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011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1142984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Аэрокосмический факультет в настоящее время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FFFFFF"/>
                </a:solidFill>
              </a:rPr>
              <a:t>Структура факультета: кафедры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5720" y="2357430"/>
            <a:ext cx="3960000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Авиационных двигателей (АД)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5720" y="4077072"/>
            <a:ext cx="3960000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Механики композиционных материалов и конструкций (МКМК)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5720" y="4725144"/>
            <a:ext cx="3960000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Проектирования и производства автоматических машин</a:t>
            </a:r>
            <a:r>
              <a:rPr lang="ru-RU" sz="1200" i="0" dirty="0">
                <a:solidFill>
                  <a:schemeClr val="bg2"/>
                </a:solidFill>
              </a:rPr>
              <a:t>  </a:t>
            </a:r>
            <a:r>
              <a:rPr lang="ru-RU" sz="1200" i="0" dirty="0"/>
              <a:t>(ППАМ)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5720" y="2853754"/>
            <a:ext cx="3960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Ракетно-космической техники и энергетических систем (</a:t>
            </a:r>
            <a:r>
              <a:rPr lang="ru-RU" sz="1200" i="0" dirty="0" err="1"/>
              <a:t>РКТиЭС</a:t>
            </a:r>
            <a:r>
              <a:rPr lang="ru-RU" sz="1200" i="0" dirty="0"/>
              <a:t>)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720" y="6215082"/>
            <a:ext cx="3960000" cy="4440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Технологии полимерных материалов и порохов (ТПМП)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85720" y="3494476"/>
            <a:ext cx="3960000" cy="4385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Дизайна, графики и начертательной геометрии  (ДГНГ)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85720" y="5358942"/>
            <a:ext cx="3960000" cy="6623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Экспериментальной механики и конструкционного материаловедения                                                    (ЭМКМ)</a:t>
            </a:r>
          </a:p>
          <a:p>
            <a:pPr eaLnBrk="0" hangingPunct="0"/>
            <a:r>
              <a:rPr lang="ru-RU" sz="1200" i="0" dirty="0"/>
              <a:t>                                                                          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786314" y="3649014"/>
            <a:ext cx="3960000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Специальное машиностроение  (СМ)</a:t>
            </a:r>
          </a:p>
          <a:p>
            <a:pPr eaLnBrk="0" hangingPunct="0"/>
            <a:r>
              <a:rPr lang="ru-RU" sz="1200" i="0" dirty="0"/>
              <a:t>                              АО «</a:t>
            </a:r>
            <a:r>
              <a:rPr lang="ru-RU" sz="1200" i="0" dirty="0" err="1"/>
              <a:t>Мотовилихинские</a:t>
            </a:r>
            <a:r>
              <a:rPr lang="ru-RU" sz="1200" i="0" dirty="0"/>
              <a:t> заводы»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86314" y="4581128"/>
            <a:ext cx="3960000" cy="71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Проектирование и производство импульсных тепловых машин                                              *                           (ППИТМ)                                  ПАО НПО «Искра»</a:t>
            </a:r>
          </a:p>
          <a:p>
            <a:pPr eaLnBrk="0" hangingPunct="0"/>
            <a:endParaRPr lang="ru-RU" sz="1200" i="0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86314" y="2498596"/>
            <a:ext cx="3960000" cy="71438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Проектирование и производство энергетических конденсированных систем и изделий из них для </a:t>
            </a:r>
            <a:r>
              <a:rPr lang="ru-RU" sz="1200" i="0" dirty="0" err="1"/>
              <a:t>РКТиЭУ</a:t>
            </a:r>
            <a:r>
              <a:rPr lang="ru-RU" sz="1200" i="0" dirty="0"/>
              <a:t> (ППЭКС)                               АО  «НИИПМ»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86314" y="1857364"/>
            <a:ext cx="3960000" cy="3571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i="0" dirty="0"/>
              <a:t>БАЗОВЫЕ КАФЕДРЫ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4810" y="1857364"/>
            <a:ext cx="3960000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i="0" dirty="0"/>
              <a:t>КАФЕДРЫ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9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08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2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3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05273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Встреча космонавтов на АКФ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STAS\Downloads\gvuMLKwBH8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043" y="1628800"/>
            <a:ext cx="6664325" cy="33618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59632" y="5013176"/>
            <a:ext cx="6638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Борисенко Андрей Иванович, летчик-космонавт, Герой РФ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Авдеев Сергей Васильевич, летчик-космонавт, Герой РФ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Кудь-Сверчков</a:t>
            </a:r>
            <a:r>
              <a:rPr lang="ru-RU" dirty="0">
                <a:solidFill>
                  <a:schemeClr val="bg1"/>
                </a:solidFill>
              </a:rPr>
              <a:t> Сергей Владимирович, </a:t>
            </a:r>
            <a:r>
              <a:rPr lang="ru-RU" dirty="0" err="1">
                <a:solidFill>
                  <a:schemeClr val="bg1"/>
                </a:solidFill>
              </a:rPr>
              <a:t>космонавт-испытататель</a:t>
            </a:r>
            <a:r>
              <a:rPr lang="ru-RU" dirty="0">
                <a:solidFill>
                  <a:schemeClr val="bg1"/>
                </a:solidFill>
              </a:rPr>
              <a:t>, Герой РФ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13E0F8-D0ED-F62C-7992-858A3FF23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1844823"/>
            <a:ext cx="3419135" cy="2564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79B118-3634-3F1A-3B26-82B4EC710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656268"/>
            <a:ext cx="2088233" cy="27843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AF1C47-0C4A-9D80-7AC3-FE9AC99039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8024" y="4611081"/>
            <a:ext cx="3416434" cy="1920806"/>
          </a:xfrm>
          <a:prstGeom prst="rect">
            <a:avLst/>
          </a:prstGeom>
        </p:spPr>
      </p:pic>
      <p:pic>
        <p:nvPicPr>
          <p:cNvPr id="16" name="Picture 4" descr="Авиадвигатель» подарил Пермскому Политеху новую учебную аудиторию">
            <a:extLst>
              <a:ext uri="{FF2B5EF4-FFF2-40B4-BE49-F238E27FC236}">
                <a16:creationId xmlns:a16="http://schemas.microsoft.com/office/drawing/2014/main" id="{CFB99656-E820-3412-0867-4FD7A991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5" y="4720638"/>
            <a:ext cx="2716874" cy="18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CDC204B-2BDF-6FB0-8E77-BF9BE181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80728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Обновление материально-технической базы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85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528" y="980728"/>
            <a:ext cx="8572560" cy="409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Обновление материально-технической базы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4A891E0-E37B-8ADA-29BB-9F8B30FE1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29301" y="2795658"/>
            <a:ext cx="2276872" cy="5059717"/>
          </a:xfrm>
          <a:prstGeom prst="rect">
            <a:avLst/>
          </a:prstGeom>
        </p:spPr>
      </p:pic>
      <p:pic>
        <p:nvPicPr>
          <p:cNvPr id="3075" name="Picture 3" descr="F:\Выборы 2024\Фото\ППАМ МЗ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4047772" cy="2276872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54A21FE-4DBD-5205-2A49-67E9476138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622" y="1478042"/>
            <a:ext cx="2124466" cy="283262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876962-9B96-3AEB-6289-BD9E7C3B0D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105" y="4181111"/>
            <a:ext cx="3178946" cy="23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3073521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СПАСИБО ЗА ВНИМАНИЕ!</a:t>
            </a: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528" y="2708920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2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C11433C-C591-D373-4BA0-39F5B9D56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A67FCA8F-8037-7C1B-A44D-52AFA59F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095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0FC9929-B565-F1A8-7D29-46BB40994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142984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Аэрокосмический факультет в настоящее время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FFFFFF"/>
                </a:solidFill>
              </a:rPr>
              <a:t>Структура факультета: кафедры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6F52C6E-33FA-6E16-31D3-E37B0043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10" y="3645024"/>
            <a:ext cx="3960000" cy="8526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800" i="0" dirty="0"/>
              <a:t>КАФЕДРА</a:t>
            </a:r>
          </a:p>
          <a:p>
            <a:pPr eaLnBrk="0" hangingPunct="0"/>
            <a:r>
              <a:rPr lang="ru-RU" sz="1800" i="0" dirty="0"/>
              <a:t>Технологии полимерных материалов и порохов (ТПМП)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489E5A9F-0930-FDFE-7A7A-7A5F4393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4" y="3649014"/>
            <a:ext cx="3960000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18.03.01  РТЦБ – бакалавры з/о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E57EEE8-9698-0114-CD80-3D0459FCC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4" y="4581128"/>
            <a:ext cx="3960000" cy="71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18.05.01 ТПМП – специалисты д/о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8F1784C-8122-51E9-916C-65CB7C80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4" y="2498596"/>
            <a:ext cx="3960000" cy="71438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18.03.01 ХТПМ – бакалавры з/о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16D1F5FA-24E3-B2D1-6266-FB2829BF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97402E9-F6DF-A35B-7970-FC87DC96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9" name="Picture 6" descr="C:\Users\STAS\Downloads\Без названия.png">
            <a:extLst>
              <a:ext uri="{FF2B5EF4-FFF2-40B4-BE49-F238E27FC236}">
                <a16:creationId xmlns:a16="http://schemas.microsoft.com/office/drawing/2014/main" id="{2A236DC2-A1B4-E83A-062F-00883A4C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949BF509-90D5-BB0F-7C94-82B5F190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351" y="5686420"/>
            <a:ext cx="3960000" cy="71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18.04.01 ТЭКС – магистры о-з/о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7576D94-BC83-7AB2-5A57-4C06A250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4" y="1871092"/>
            <a:ext cx="3960000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i="0" dirty="0"/>
              <a:t>Направления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921932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0B07E8-1BDF-F3CA-39E8-06F0622C2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AD77531-62D1-9100-C57A-D5346AC8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7134457-B462-A296-00B0-1F3EC06D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142984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совместных работ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97C5490-D48B-78EF-FCBC-92086E29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47" y="1714488"/>
            <a:ext cx="8277630" cy="4543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Создание Научного центра им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Л.Н. Козлова в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Закамском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корпусе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ПНИПУ.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Проведение научно-исследовательских работ совместно с заводом, н/р, нитрование целлюлозы, полученной из древесины (АО «Соликамскбумпром»),  из льна, из конопли. Изучение свойств нитрованных целлюлоз, исследование свойств какого либо состава на их основе.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спецкомпьютера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учебного процесса и НИР.</a:t>
            </a:r>
            <a:endParaRPr lang="ru-RU" sz="1800" i="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Организация исследовательской практики  студентов в условиях завода (н/р, ЦЗЛ) –определение вязкости материала, физико-механических свойств, нитрование целлюлозы и др.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Участие в ГЭК на защитах дипломов выпускаемых студентов.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Организация поездок по области для привлечения целевых студентов на ППЗ.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F452D4CB-E645-9477-4634-0056FD0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A28381A0-C918-B802-4C5E-3BDD27BE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9" name="Picture 6" descr="C:\Users\STAS\Downloads\Без названия.png">
            <a:extLst>
              <a:ext uri="{FF2B5EF4-FFF2-40B4-BE49-F238E27FC236}">
                <a16:creationId xmlns:a16="http://schemas.microsoft.com/office/drawing/2014/main" id="{AD4F915E-EDFD-E5A4-BD90-F00CE0BD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628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71F2053-03F1-6288-63F7-3D9844B7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BCF975-7344-EA45-DA85-22EF581C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63310B6-08E0-2884-EB51-63E0D70D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>
            <a:extLst>
              <a:ext uri="{FF2B5EF4-FFF2-40B4-BE49-F238E27FC236}">
                <a16:creationId xmlns:a16="http://schemas.microsoft.com/office/drawing/2014/main" id="{FEDE69DE-C15D-853F-C0FE-65A7C449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4" name="Номер слайда 27">
            <a:extLst>
              <a:ext uri="{FF2B5EF4-FFF2-40B4-BE49-F238E27FC236}">
                <a16:creationId xmlns:a16="http://schemas.microsoft.com/office/drawing/2014/main" id="{27E1C276-6670-50E9-12DE-1C779A21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49DAE8-2FCF-3026-5E25-A945054FA64F}"/>
              </a:ext>
            </a:extLst>
          </p:cNvPr>
          <p:cNvSpPr/>
          <p:nvPr/>
        </p:nvSpPr>
        <p:spPr bwMode="auto">
          <a:xfrm>
            <a:off x="1259632" y="1149862"/>
            <a:ext cx="6415424" cy="4924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Roboto"/>
              </a:rPr>
              <a:t>План приема абитуриентов на ТПМП</a:t>
            </a:r>
            <a:endParaRPr lang="ru-RU" sz="2600" dirty="0">
              <a:solidFill>
                <a:schemeClr val="bg1"/>
              </a:solidFill>
              <a:latin typeface="Roboto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707DA8CA-5A67-E829-7202-ED73542A1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81996"/>
              </p:ext>
            </p:extLst>
          </p:nvPr>
        </p:nvGraphicFramePr>
        <p:xfrm>
          <a:off x="1547664" y="2057400"/>
          <a:ext cx="590465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49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E56FECF-82A3-438E-8732-ECF545C1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61" y="1167125"/>
            <a:ext cx="8572560" cy="33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Научно-исследовательская работа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4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25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1" y="1916832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Привлечено более 400 тысяч рублей на поездки студентов АКФ на олимпиады, конкурсы, конференции (средства ПНИПУ);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Более 50 поездок студентов за счет средств НИРС + ФМС АКФ;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На конференцию АКТТИ-2023 привлечено 700 тысяч рублей (внешние);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Более 50 победителей всероссийских и международных олимпиад, конкурсов и стартап проектов</a:t>
            </a:r>
          </a:p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10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671151-4B11-2007-02B2-33B806C4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1B931EE-B9B7-D6CA-C490-9E008459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4A752A1-66BC-C464-6820-31502FC3F0B8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4437112"/>
          <a:ext cx="3750496" cy="2264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0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Год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студентов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93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Зимняя сессия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Летняя сессия + </a:t>
                      </a:r>
                    </a:p>
                    <a:p>
                      <a:pPr algn="ctr"/>
                      <a:r>
                        <a:rPr lang="ru-RU" sz="1400" dirty="0"/>
                        <a:t>1 курс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397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337+228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374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290+277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0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2022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330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264+264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0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2023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385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327+240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7">
            <a:extLst>
              <a:ext uri="{FF2B5EF4-FFF2-40B4-BE49-F238E27FC236}">
                <a16:creationId xmlns:a16="http://schemas.microsoft.com/office/drawing/2014/main" id="{3CE876AC-6240-5433-E857-D798D8A9AA5D}"/>
              </a:ext>
            </a:extLst>
          </p:cNvPr>
          <p:cNvSpPr/>
          <p:nvPr/>
        </p:nvSpPr>
        <p:spPr bwMode="auto">
          <a:xfrm>
            <a:off x="0" y="3645024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Назначение академической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стипендии студентам по результатам 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зимней и летней сессии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0BE979-B0DD-A539-7D16-EA423C3657B4}"/>
              </a:ext>
            </a:extLst>
          </p:cNvPr>
          <p:cNvSpPr txBox="1"/>
          <p:nvPr/>
        </p:nvSpPr>
        <p:spPr bwMode="auto">
          <a:xfrm>
            <a:off x="640522" y="777242"/>
            <a:ext cx="353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Назначение губернаторской стипендии 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55D093B-BF7A-BEBE-FB64-B4B40C0CD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2" name="Picture 6" descr="C:\Users\STAS\Downloads\Без названия.png">
            <a:extLst>
              <a:ext uri="{FF2B5EF4-FFF2-40B4-BE49-F238E27FC236}">
                <a16:creationId xmlns:a16="http://schemas.microsoft.com/office/drawing/2014/main" id="{0A8D0CA1-EA96-3394-2448-E59FFEF1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23" name="Номер слайда 27">
            <a:extLst>
              <a:ext uri="{FF2B5EF4-FFF2-40B4-BE49-F238E27FC236}">
                <a16:creationId xmlns:a16="http://schemas.microsoft.com/office/drawing/2014/main" id="{8838F28A-0EEA-A287-2F1E-4F540AD9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860BD4-D8A4-0BE0-D54D-7FBED4FE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88" y="1337348"/>
            <a:ext cx="3944826" cy="23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00150B-3A4B-0B38-923D-AB27367C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1019" y="4405347"/>
            <a:ext cx="3750496" cy="22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8D26CA6-24AB-30D9-500A-AFC9C458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1019" y="1340768"/>
            <a:ext cx="3940143" cy="233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1383E8D2-152D-9A5C-CD6C-C47044F989C2}"/>
              </a:ext>
            </a:extLst>
          </p:cNvPr>
          <p:cNvSpPr/>
          <p:nvPr/>
        </p:nvSpPr>
        <p:spPr bwMode="auto">
          <a:xfrm>
            <a:off x="4427984" y="3909099"/>
            <a:ext cx="47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Контингент/</a:t>
            </a:r>
            <a:r>
              <a:rPr lang="ru-RU" dirty="0" err="1">
                <a:solidFill>
                  <a:schemeClr val="bg1"/>
                </a:solidFill>
              </a:rPr>
              <a:t>акад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задолжности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85CE61F3-CC05-58DB-F62D-0157B0564FF8}"/>
              </a:ext>
            </a:extLst>
          </p:cNvPr>
          <p:cNvSpPr/>
          <p:nvPr/>
        </p:nvSpPr>
        <p:spPr bwMode="auto">
          <a:xfrm>
            <a:off x="4347038" y="770500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Количество выпускников, закончивших обучение с отличием</a:t>
            </a:r>
          </a:p>
        </p:txBody>
      </p:sp>
    </p:spTree>
    <p:extLst>
      <p:ext uri="{BB962C8B-B14F-4D97-AF65-F5344CB8AC3E}">
        <p14:creationId xmlns:p14="http://schemas.microsoft.com/office/powerpoint/2010/main" val="3718368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908720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Аэрокосмический факультет в настоящее время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FFFFFF"/>
                </a:solidFill>
              </a:rPr>
              <a:t>Структура факультета: кафедры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5720" y="2060848"/>
            <a:ext cx="3960000" cy="5715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24.05.02 Проектирование авиационных и ракетных двигателей (АД)</a:t>
            </a:r>
          </a:p>
          <a:p>
            <a:pPr eaLnBrk="0" hangingPunct="0"/>
            <a:endParaRPr lang="ru-RU" sz="1200" i="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5720" y="4513110"/>
            <a:ext cx="3960000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22.03.01 Материаловедение и технологии материалов </a:t>
            </a:r>
            <a:r>
              <a:rPr lang="ru-RU" sz="1200" i="0" dirty="0"/>
              <a:t>(МКМК)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5720" y="5085184"/>
            <a:ext cx="3960000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17.05.02 Стрелково-пушечное, артиллерийское и ракетное оружие </a:t>
            </a:r>
            <a:r>
              <a:rPr lang="ru-RU" sz="1200" i="0" dirty="0"/>
              <a:t>(ППАМ)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5720" y="2708920"/>
            <a:ext cx="3960000" cy="945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24.05.02 Проектирование авиационных и ракетных двигателей</a:t>
            </a:r>
          </a:p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13.03.03 Энергетическое машиностроение </a:t>
            </a:r>
            <a:r>
              <a:rPr lang="ru-RU" sz="1200" i="0" dirty="0"/>
              <a:t>(</a:t>
            </a:r>
            <a:r>
              <a:rPr lang="ru-RU" sz="1200" i="0" dirty="0" err="1"/>
              <a:t>РКТиЭС</a:t>
            </a:r>
            <a:r>
              <a:rPr lang="ru-RU" sz="1200" i="0" dirty="0"/>
              <a:t>)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720" y="3717032"/>
            <a:ext cx="3960000" cy="6777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18.05.01 Химическая технология энергонасыщенных материалов и изделий </a:t>
            </a:r>
            <a:r>
              <a:rPr lang="ru-RU" sz="1200" i="0" dirty="0"/>
              <a:t>(ТПМП)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85720" y="6165304"/>
            <a:ext cx="3960000" cy="4385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i="0" dirty="0"/>
              <a:t>Дизайна, графики и начертательной геометрии  (ДГНГ)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85720" y="5661248"/>
            <a:ext cx="3960000" cy="3743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28.03.03 – Наноматериалы </a:t>
            </a:r>
            <a:r>
              <a:rPr lang="ru-RU" sz="1200" i="0" dirty="0"/>
              <a:t>(ЭМКМ)</a:t>
            </a:r>
          </a:p>
          <a:p>
            <a:pPr eaLnBrk="0" hangingPunct="0"/>
            <a:r>
              <a:rPr lang="ru-RU" sz="1200" i="0" dirty="0"/>
              <a:t>                                                                          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786314" y="3194736"/>
            <a:ext cx="3960000" cy="7434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27.04.04 Управление в технических системах</a:t>
            </a:r>
            <a:r>
              <a:rPr lang="ru-RU" sz="1200" i="0" dirty="0"/>
              <a:t>(СМ) </a:t>
            </a:r>
          </a:p>
          <a:p>
            <a:pPr eaLnBrk="0" hangingPunct="0"/>
            <a:r>
              <a:rPr lang="ru-RU" sz="1200" i="0" dirty="0"/>
              <a:t>                              АО «</a:t>
            </a:r>
            <a:r>
              <a:rPr lang="ru-RU" sz="1200" i="0" dirty="0" err="1"/>
              <a:t>Мотовилихинские</a:t>
            </a:r>
            <a:r>
              <a:rPr lang="ru-RU" sz="1200" i="0" dirty="0"/>
              <a:t> заводы»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86314" y="4130840"/>
            <a:ext cx="3960000" cy="792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22.03.01 Материаловедение и технологии материалов 24.05.02 Проектирование авиационных и ракетных двигателей </a:t>
            </a:r>
            <a:r>
              <a:rPr lang="ru-RU" sz="1200" i="0" dirty="0"/>
              <a:t>(ППИТМ)                                 </a:t>
            </a:r>
          </a:p>
          <a:p>
            <a:pPr algn="r" eaLnBrk="0" hangingPunct="0"/>
            <a:r>
              <a:rPr lang="ru-RU" sz="1200" i="0" dirty="0"/>
              <a:t> ПАО НПО «Искра»</a:t>
            </a:r>
          </a:p>
          <a:p>
            <a:pPr eaLnBrk="0" hangingPunct="0"/>
            <a:endParaRPr lang="ru-RU" sz="1200" i="0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86314" y="2270032"/>
            <a:ext cx="3960000" cy="71438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18.05.01 Химическая технология энергонасыщенных материалов и изделий </a:t>
            </a:r>
            <a:r>
              <a:rPr lang="ru-RU" sz="1200" i="0" dirty="0"/>
              <a:t>(ППЭКС)  </a:t>
            </a:r>
          </a:p>
          <a:p>
            <a:pPr algn="r" eaLnBrk="0" hangingPunct="0"/>
            <a:r>
              <a:rPr lang="ru-RU" sz="1200" i="0" dirty="0"/>
              <a:t>                             АО  «НИИПМ»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86314" y="1628800"/>
            <a:ext cx="3960000" cy="3571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i="0" dirty="0"/>
              <a:t>БАЗОВЫЕ КАФЕДРЫ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4810" y="1628800"/>
            <a:ext cx="3960000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i="0" dirty="0"/>
              <a:t>КАФЕДРЫ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endParaRPr lang="ru-RU" alt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alt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alt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alt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9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039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1142984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Аэрокосмический факультет в настоящее время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9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A2DB5306-D3B8-9144-6716-B8C1D4B53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434880"/>
              </p:ext>
            </p:extLst>
          </p:nvPr>
        </p:nvGraphicFramePr>
        <p:xfrm>
          <a:off x="285840" y="1709280"/>
          <a:ext cx="8318608" cy="4451040"/>
        </p:xfrm>
        <a:graphic>
          <a:graphicData uri="http://schemas.openxmlformats.org/drawingml/2006/table">
            <a:tbl>
              <a:tblPr/>
              <a:tblGrid>
                <a:gridCol w="415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bg1"/>
                          </a:solidFill>
                          <a:latin typeface="Roboto"/>
                        </a:rPr>
                        <a:t>Бакалавриат (4 года)</a:t>
                      </a:r>
                      <a:endParaRPr lang="ru-RU" sz="1800" b="0" strike="noStrike" spc="-1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Специалитет (5,5 лет)</a:t>
                      </a:r>
                      <a:endParaRPr lang="ru-RU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13.03.03 – Энергетическое машиностроение (ЭМ)</a:t>
                      </a:r>
                      <a:endParaRPr lang="ru-RU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17.05.02 – Роботизированные комплексы вооружений (РКВ)</a:t>
                      </a:r>
                      <a:endParaRPr lang="ru-RU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bg1"/>
                          </a:solidFill>
                          <a:latin typeface="Roboto"/>
                        </a:rPr>
                        <a:t>18.03.01 – Химическая технология (РТЦБ)</a:t>
                      </a:r>
                      <a:endParaRPr lang="ru-RU" sz="1800" b="0" strike="noStrike" spc="-1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18.05.01 – Химическая технология энергонасыщенных материалов и изделий (ТПМП)</a:t>
                      </a:r>
                      <a:endParaRPr lang="ru-RU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bg1"/>
                          </a:solidFill>
                          <a:latin typeface="Roboto"/>
                        </a:rPr>
                        <a:t>22.03.01 – Материаловедение и технология материалов (МТМ)</a:t>
                      </a:r>
                      <a:endParaRPr lang="ru-RU" sz="1800" b="0" strike="noStrike" spc="-1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bg1"/>
                          </a:solidFill>
                          <a:latin typeface="Roboto"/>
                        </a:rPr>
                        <a:t>24.05.02 – Проектирование </a:t>
                      </a:r>
                      <a:r>
                        <a:rPr lang="ru-RU" sz="1800" b="1" strike="noStrike" spc="-1">
                          <a:solidFill>
                            <a:schemeClr val="bg1"/>
                          </a:solidFill>
                          <a:latin typeface="Roboto"/>
                        </a:rPr>
                        <a:t>авиационных</a:t>
                      </a:r>
                      <a:r>
                        <a:rPr lang="ru-RU" sz="1800" b="0" strike="noStrike" spc="-1">
                          <a:solidFill>
                            <a:schemeClr val="bg1"/>
                          </a:solidFill>
                          <a:latin typeface="Roboto"/>
                        </a:rPr>
                        <a:t> и ракетных двигателей (АД)</a:t>
                      </a:r>
                      <a:endParaRPr lang="ru-RU" sz="1800" b="0" strike="noStrike" spc="-1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28.03.03 – Наноматериалы (КНМ)</a:t>
                      </a:r>
                      <a:endParaRPr lang="ru-RU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24.05.02 – Проектирование авиационных и </a:t>
                      </a:r>
                      <a:r>
                        <a:rPr lang="ru-RU" sz="1800" b="1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ракетных</a:t>
                      </a:r>
                      <a:r>
                        <a:rPr lang="ru-RU" sz="1800" b="0" strike="noStrike" spc="-1" dirty="0">
                          <a:solidFill>
                            <a:schemeClr val="bg1"/>
                          </a:solidFill>
                          <a:latin typeface="Roboto"/>
                        </a:rPr>
                        <a:t> двигателей (РД, ГМЛА)</a:t>
                      </a:r>
                      <a:endParaRPr lang="ru-RU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78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5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1142984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Аэрокосмический факультет в настоящее время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FFFFFF"/>
                </a:solidFill>
              </a:rPr>
              <a:t>Предприятия-партнеры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29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pic>
        <p:nvPicPr>
          <p:cNvPr id="3" name="Google Shape;111;p3">
            <a:extLst>
              <a:ext uri="{FF2B5EF4-FFF2-40B4-BE49-F238E27FC236}">
                <a16:creationId xmlns:a16="http://schemas.microsoft.com/office/drawing/2014/main" id="{0E02B1AF-CE86-F595-3D40-5B4254CF7B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357" y="2262187"/>
            <a:ext cx="4198144" cy="87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2;p3">
            <a:extLst>
              <a:ext uri="{FF2B5EF4-FFF2-40B4-BE49-F238E27FC236}">
                <a16:creationId xmlns:a16="http://schemas.microsoft.com/office/drawing/2014/main" id="{BABEB7CF-8C2C-30BB-3088-5405336192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1759" y="3633390"/>
            <a:ext cx="4199334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3;p3">
            <a:extLst>
              <a:ext uri="{FF2B5EF4-FFF2-40B4-BE49-F238E27FC236}">
                <a16:creationId xmlns:a16="http://schemas.microsoft.com/office/drawing/2014/main" id="{F890A732-47AA-0F6B-E048-AF66A2DB4CE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5" y="5202138"/>
            <a:ext cx="4199334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3">
            <a:extLst>
              <a:ext uri="{FF2B5EF4-FFF2-40B4-BE49-F238E27FC236}">
                <a16:creationId xmlns:a16="http://schemas.microsoft.com/office/drawing/2014/main" id="{4DF21FA9-68AB-AAA9-4DAB-01B154AA264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0353" y="5265242"/>
            <a:ext cx="4198144" cy="64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5;p3">
            <a:extLst>
              <a:ext uri="{FF2B5EF4-FFF2-40B4-BE49-F238E27FC236}">
                <a16:creationId xmlns:a16="http://schemas.microsoft.com/office/drawing/2014/main" id="{0C228B48-ECB5-6252-1EB9-62AD6D02F6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913" y="3783409"/>
            <a:ext cx="4198144" cy="76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6;p3" descr="Вертолёты России - Редуктор-ПМ">
            <a:extLst>
              <a:ext uri="{FF2B5EF4-FFF2-40B4-BE49-F238E27FC236}">
                <a16:creationId xmlns:a16="http://schemas.microsoft.com/office/drawing/2014/main" id="{A070798B-B72F-0BDF-3BCB-6AB75C8853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6139"/>
          <a:stretch/>
        </p:blipFill>
        <p:spPr>
          <a:xfrm>
            <a:off x="6156176" y="2309813"/>
            <a:ext cx="2568178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7;p3">
            <a:extLst>
              <a:ext uri="{FF2B5EF4-FFF2-40B4-BE49-F238E27FC236}">
                <a16:creationId xmlns:a16="http://schemas.microsoft.com/office/drawing/2014/main" id="{67578EB4-34C1-79B3-DC6B-1FE7CC216510}"/>
              </a:ext>
            </a:extLst>
          </p:cNvPr>
          <p:cNvSpPr txBox="1"/>
          <p:nvPr/>
        </p:nvSpPr>
        <p:spPr>
          <a:xfrm>
            <a:off x="5832111" y="6023923"/>
            <a:ext cx="1827609" cy="59055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Музей АО «ОДК-СТАР» | КОРПОРАТИВНЫЙ МУЗЕЙ">
            <a:extLst>
              <a:ext uri="{FF2B5EF4-FFF2-40B4-BE49-F238E27FC236}">
                <a16:creationId xmlns:a16="http://schemas.microsoft.com/office/drawing/2014/main" id="{F1E1CB3C-DD00-5DE4-5538-A77953D2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25912"/>
            <a:ext cx="81595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10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08616-96A2-FC86-41F4-AC423DAE4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FEF7AF7-9D17-43AB-0478-874D6199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2CD356A-A898-B24B-C1A5-470A414D3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214423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id="{82629C6E-8433-7288-533C-FA2B092DC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01" y="1109137"/>
            <a:ext cx="7008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Arial Black" pitchFamily="34" charset="0"/>
              </a:rPr>
              <a:t>МОДЕЛЬ  НАБОРА АБИТУРИЕНТОВ НА АКФ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0BE9FE-2B03-6663-5BCC-96A5EF891E5B}"/>
              </a:ext>
            </a:extLst>
          </p:cNvPr>
          <p:cNvGrpSpPr/>
          <p:nvPr/>
        </p:nvGrpSpPr>
        <p:grpSpPr>
          <a:xfrm>
            <a:off x="133054" y="1621233"/>
            <a:ext cx="8877891" cy="4978052"/>
            <a:chOff x="133054" y="1621233"/>
            <a:chExt cx="8877891" cy="4978052"/>
          </a:xfrm>
        </p:grpSpPr>
        <p:sp>
          <p:nvSpPr>
            <p:cNvPr id="4" name="Google Shape;55;p13">
              <a:extLst>
                <a:ext uri="{FF2B5EF4-FFF2-40B4-BE49-F238E27FC236}">
                  <a16:creationId xmlns:a16="http://schemas.microsoft.com/office/drawing/2014/main" id="{97057172-CC7B-394B-51E3-0524E91E4DDD}"/>
                </a:ext>
              </a:extLst>
            </p:cNvPr>
            <p:cNvSpPr/>
            <p:nvPr/>
          </p:nvSpPr>
          <p:spPr>
            <a:xfrm>
              <a:off x="2148544" y="2737222"/>
              <a:ext cx="5328610" cy="2176269"/>
            </a:xfrm>
            <a:prstGeom prst="rect">
              <a:avLst/>
            </a:prstGeom>
            <a:solidFill>
              <a:srgbClr val="00FFFF"/>
            </a:solidFill>
            <a:ln w="2540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/>
                <a:t>ПНИПУ</a:t>
              </a:r>
              <a:endParaRPr dirty="0"/>
            </a:p>
          </p:txBody>
        </p:sp>
        <p:sp>
          <p:nvSpPr>
            <p:cNvPr id="5" name="Блок-схема: процесс 4">
              <a:extLst>
                <a:ext uri="{FF2B5EF4-FFF2-40B4-BE49-F238E27FC236}">
                  <a16:creationId xmlns:a16="http://schemas.microsoft.com/office/drawing/2014/main" id="{2B4A1046-4EA0-3821-1A09-ECBA25D14D4E}"/>
                </a:ext>
              </a:extLst>
            </p:cNvPr>
            <p:cNvSpPr/>
            <p:nvPr/>
          </p:nvSpPr>
          <p:spPr>
            <a:xfrm>
              <a:off x="2223198" y="2873795"/>
              <a:ext cx="5181908" cy="1690804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Google Shape;54;p13">
              <a:extLst>
                <a:ext uri="{FF2B5EF4-FFF2-40B4-BE49-F238E27FC236}">
                  <a16:creationId xmlns:a16="http://schemas.microsoft.com/office/drawing/2014/main" id="{B1666A43-F73E-D8B6-88D0-1DE650B4CEED}"/>
                </a:ext>
              </a:extLst>
            </p:cNvPr>
            <p:cNvSpPr/>
            <p:nvPr/>
          </p:nvSpPr>
          <p:spPr>
            <a:xfrm>
              <a:off x="2111790" y="1621233"/>
              <a:ext cx="5321774" cy="57463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/>
                <a:t>Школы, техникумы</a:t>
              </a:r>
              <a:endParaRPr dirty="0"/>
            </a:p>
          </p:txBody>
        </p:sp>
        <p:sp>
          <p:nvSpPr>
            <p:cNvPr id="7" name="Google Shape;56;p13">
              <a:extLst>
                <a:ext uri="{FF2B5EF4-FFF2-40B4-BE49-F238E27FC236}">
                  <a16:creationId xmlns:a16="http://schemas.microsoft.com/office/drawing/2014/main" id="{E937F2AF-78A8-0830-AB5B-66BB50DD4F4B}"/>
                </a:ext>
              </a:extLst>
            </p:cNvPr>
            <p:cNvSpPr/>
            <p:nvPr/>
          </p:nvSpPr>
          <p:spPr>
            <a:xfrm>
              <a:off x="2133849" y="5589240"/>
              <a:ext cx="4893845" cy="61205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/>
                <a:t>Предприятия ОПК</a:t>
              </a:r>
              <a:endParaRPr dirty="0"/>
            </a:p>
          </p:txBody>
        </p:sp>
        <p:sp>
          <p:nvSpPr>
            <p:cNvPr id="8" name="Google Shape;57;p13">
              <a:extLst>
                <a:ext uri="{FF2B5EF4-FFF2-40B4-BE49-F238E27FC236}">
                  <a16:creationId xmlns:a16="http://schemas.microsoft.com/office/drawing/2014/main" id="{37D55D33-D454-C5E6-9714-DF0C2E344E3A}"/>
                </a:ext>
              </a:extLst>
            </p:cNvPr>
            <p:cNvSpPr/>
            <p:nvPr/>
          </p:nvSpPr>
          <p:spPr>
            <a:xfrm>
              <a:off x="3270176" y="4941168"/>
              <a:ext cx="2886000" cy="602833"/>
            </a:xfrm>
            <a:prstGeom prst="downArrow">
              <a:avLst>
                <a:gd name="adj1" fmla="val 50000"/>
                <a:gd name="adj2" fmla="val 57105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 dirty="0"/>
                <a:t>Целевые студенты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 dirty="0"/>
                <a:t> (30%-75% студентов)</a:t>
              </a:r>
              <a:endParaRPr sz="8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00" dirty="0">
                  <a:solidFill>
                    <a:schemeClr val="dk1"/>
                  </a:solidFill>
                </a:rPr>
                <a:t>(эффективность 95%) </a:t>
              </a:r>
              <a:endParaRPr sz="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E29E8F-F7E0-84F0-E261-00801D0A0AB7}"/>
                </a:ext>
              </a:extLst>
            </p:cNvPr>
            <p:cNvSpPr txBox="1"/>
            <p:nvPr/>
          </p:nvSpPr>
          <p:spPr>
            <a:xfrm>
              <a:off x="494557" y="2562065"/>
              <a:ext cx="1259906" cy="1072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 err="1"/>
                <a:t>Кванториум</a:t>
              </a:r>
              <a:r>
                <a:rPr lang="ru-RU" sz="1000" b="1" dirty="0"/>
                <a:t>,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/>
                <a:t>IT куб,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/>
                <a:t>школы при предприятиях,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/>
                <a:t>Олимпиада “Звезда”</a:t>
              </a:r>
            </a:p>
          </p:txBody>
        </p:sp>
        <p:sp>
          <p:nvSpPr>
            <p:cNvPr id="10" name="Стрелка: изогнутая 9">
              <a:extLst>
                <a:ext uri="{FF2B5EF4-FFF2-40B4-BE49-F238E27FC236}">
                  <a16:creationId xmlns:a16="http://schemas.microsoft.com/office/drawing/2014/main" id="{49416554-F7CA-12FA-10AA-892951BFD772}"/>
                </a:ext>
              </a:extLst>
            </p:cNvPr>
            <p:cNvSpPr/>
            <p:nvPr/>
          </p:nvSpPr>
          <p:spPr>
            <a:xfrm rot="5400000">
              <a:off x="7477303" y="1911685"/>
              <a:ext cx="1039754" cy="962109"/>
            </a:xfrm>
            <a:prstGeom prst="bentArrow">
              <a:avLst>
                <a:gd name="adj1" fmla="val 14505"/>
                <a:gd name="adj2" fmla="val 15422"/>
                <a:gd name="adj3" fmla="val 25000"/>
                <a:gd name="adj4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трелка: изогнутая 10">
              <a:extLst>
                <a:ext uri="{FF2B5EF4-FFF2-40B4-BE49-F238E27FC236}">
                  <a16:creationId xmlns:a16="http://schemas.microsoft.com/office/drawing/2014/main" id="{7E940D62-A802-3943-4EE0-74C75FF5A02C}"/>
                </a:ext>
              </a:extLst>
            </p:cNvPr>
            <p:cNvSpPr/>
            <p:nvPr/>
          </p:nvSpPr>
          <p:spPr>
            <a:xfrm rot="5400000" flipV="1">
              <a:off x="1327436" y="1641091"/>
              <a:ext cx="418966" cy="1045608"/>
            </a:xfrm>
            <a:prstGeom prst="bentArrow">
              <a:avLst>
                <a:gd name="adj1" fmla="val 25000"/>
                <a:gd name="adj2" fmla="val 19347"/>
                <a:gd name="adj3" fmla="val 25000"/>
                <a:gd name="adj4" fmla="val 4375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8D4A0B-2237-5840-C915-B89AD9C0629E}"/>
                </a:ext>
              </a:extLst>
            </p:cNvPr>
            <p:cNvSpPr txBox="1"/>
            <p:nvPr/>
          </p:nvSpPr>
          <p:spPr>
            <a:xfrm>
              <a:off x="7850084" y="3024242"/>
              <a:ext cx="863319" cy="584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000" b="1" dirty="0"/>
                <a:t>Лицеи и школы при ВУЗах</a:t>
              </a:r>
            </a:p>
          </p:txBody>
        </p:sp>
        <p:sp>
          <p:nvSpPr>
            <p:cNvPr id="13" name="Google Shape;74;p13">
              <a:extLst>
                <a:ext uri="{FF2B5EF4-FFF2-40B4-BE49-F238E27FC236}">
                  <a16:creationId xmlns:a16="http://schemas.microsoft.com/office/drawing/2014/main" id="{F7CF7443-9F4D-DE32-50EB-E578C962A886}"/>
                </a:ext>
              </a:extLst>
            </p:cNvPr>
            <p:cNvSpPr/>
            <p:nvPr/>
          </p:nvSpPr>
          <p:spPr>
            <a:xfrm>
              <a:off x="6565056" y="2307948"/>
              <a:ext cx="342600" cy="29492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;p13">
              <a:extLst>
                <a:ext uri="{FF2B5EF4-FFF2-40B4-BE49-F238E27FC236}">
                  <a16:creationId xmlns:a16="http://schemas.microsoft.com/office/drawing/2014/main" id="{097A7B47-26DB-C23D-27B4-2CB1614C272F}"/>
                </a:ext>
              </a:extLst>
            </p:cNvPr>
            <p:cNvSpPr/>
            <p:nvPr/>
          </p:nvSpPr>
          <p:spPr>
            <a:xfrm>
              <a:off x="2090270" y="2298945"/>
              <a:ext cx="342600" cy="29492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;p13">
              <a:extLst>
                <a:ext uri="{FF2B5EF4-FFF2-40B4-BE49-F238E27FC236}">
                  <a16:creationId xmlns:a16="http://schemas.microsoft.com/office/drawing/2014/main" id="{7B7B14A3-0860-AADB-24F6-F7FBF78A8D25}"/>
                </a:ext>
              </a:extLst>
            </p:cNvPr>
            <p:cNvSpPr/>
            <p:nvPr/>
          </p:nvSpPr>
          <p:spPr>
            <a:xfrm>
              <a:off x="6153522" y="2307948"/>
              <a:ext cx="342600" cy="29492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;p13">
              <a:extLst>
                <a:ext uri="{FF2B5EF4-FFF2-40B4-BE49-F238E27FC236}">
                  <a16:creationId xmlns:a16="http://schemas.microsoft.com/office/drawing/2014/main" id="{9C20BB40-2E57-78ED-B117-25BE0AE9DD64}"/>
                </a:ext>
              </a:extLst>
            </p:cNvPr>
            <p:cNvSpPr/>
            <p:nvPr/>
          </p:nvSpPr>
          <p:spPr>
            <a:xfrm>
              <a:off x="133054" y="6180319"/>
              <a:ext cx="1872822" cy="418966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dirty="0"/>
                <a:t>Вузы Москвы и др.</a:t>
              </a:r>
              <a:endParaRPr dirty="0"/>
            </a:p>
          </p:txBody>
        </p:sp>
        <p:sp>
          <p:nvSpPr>
            <p:cNvPr id="20" name="Google Shape;74;p13">
              <a:extLst>
                <a:ext uri="{FF2B5EF4-FFF2-40B4-BE49-F238E27FC236}">
                  <a16:creationId xmlns:a16="http://schemas.microsoft.com/office/drawing/2014/main" id="{1523A5C8-FD52-CE28-5081-4E33F424B038}"/>
                </a:ext>
              </a:extLst>
            </p:cNvPr>
            <p:cNvSpPr/>
            <p:nvPr/>
          </p:nvSpPr>
          <p:spPr>
            <a:xfrm>
              <a:off x="811214" y="5856533"/>
              <a:ext cx="342600" cy="294923"/>
            </a:xfrm>
            <a:prstGeom prst="downArrow">
              <a:avLst>
                <a:gd name="adj1" fmla="val 50000"/>
                <a:gd name="adj2" fmla="val 50000"/>
              </a:avLst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7B52E3D0-FB70-F122-AF20-1F388B513BF7}"/>
                </a:ext>
              </a:extLst>
            </p:cNvPr>
            <p:cNvSpPr/>
            <p:nvPr/>
          </p:nvSpPr>
          <p:spPr>
            <a:xfrm rot="10800000">
              <a:off x="2312621" y="6093296"/>
              <a:ext cx="6165613" cy="421218"/>
            </a:xfrm>
            <a:prstGeom prst="bentArrow">
              <a:avLst>
                <a:gd name="adj1" fmla="val 20446"/>
                <a:gd name="adj2" fmla="val 25000"/>
                <a:gd name="adj3" fmla="val 25000"/>
                <a:gd name="adj4" fmla="val 43750"/>
              </a:avLst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43">
              <a:extLst>
                <a:ext uri="{FF2B5EF4-FFF2-40B4-BE49-F238E27FC236}">
                  <a16:creationId xmlns:a16="http://schemas.microsoft.com/office/drawing/2014/main" id="{BB53DD4F-B3FA-3B12-E54A-FE7536330AB1}"/>
                </a:ext>
              </a:extLst>
            </p:cNvPr>
            <p:cNvSpPr/>
            <p:nvPr/>
          </p:nvSpPr>
          <p:spPr>
            <a:xfrm rot="5400000" flipV="1">
              <a:off x="-1154933" y="2967417"/>
              <a:ext cx="4495255" cy="1872822"/>
            </a:xfrm>
            <a:prstGeom prst="bentArrow">
              <a:avLst>
                <a:gd name="adj1" fmla="val 6902"/>
                <a:gd name="adj2" fmla="val 7425"/>
                <a:gd name="adj3" fmla="val 25000"/>
                <a:gd name="adj4" fmla="val 43750"/>
              </a:avLst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Стрелка: влево-вправо 44">
              <a:extLst>
                <a:ext uri="{FF2B5EF4-FFF2-40B4-BE49-F238E27FC236}">
                  <a16:creationId xmlns:a16="http://schemas.microsoft.com/office/drawing/2014/main" id="{CAEF06AE-7B55-A8CC-F0B9-9577B27F26DC}"/>
                </a:ext>
              </a:extLst>
            </p:cNvPr>
            <p:cNvSpPr/>
            <p:nvPr/>
          </p:nvSpPr>
          <p:spPr>
            <a:xfrm>
              <a:off x="7470899" y="3189604"/>
              <a:ext cx="343716" cy="227069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E38AA0-4F48-3447-19AB-CF39ECC7268D}"/>
                </a:ext>
              </a:extLst>
            </p:cNvPr>
            <p:cNvSpPr txBox="1"/>
            <p:nvPr/>
          </p:nvSpPr>
          <p:spPr>
            <a:xfrm>
              <a:off x="3975017" y="2954117"/>
              <a:ext cx="1057865" cy="259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tIns="0" bIns="0">
              <a:spAutoFit/>
            </a:bodyPr>
            <a:lstStyle/>
            <a:p>
              <a:pPr lvl="0" algn="just"/>
              <a:r>
                <a:rPr lang="ru-RU" sz="800" dirty="0"/>
                <a:t>Крылья </a:t>
              </a:r>
              <a:r>
                <a:rPr lang="ru-RU" sz="800" dirty="0" err="1"/>
                <a:t>Ростеха</a:t>
              </a:r>
              <a:endParaRPr lang="ru-RU" sz="800" dirty="0"/>
            </a:p>
            <a:p>
              <a:pPr lvl="0" algn="just"/>
              <a:r>
                <a:rPr lang="ru-RU" sz="800" dirty="0"/>
                <a:t>(Э ≈100%)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B4A75D-FC26-7DBB-7E0B-96E024DE9616}"/>
                </a:ext>
              </a:extLst>
            </p:cNvPr>
            <p:cNvSpPr txBox="1"/>
            <p:nvPr/>
          </p:nvSpPr>
          <p:spPr>
            <a:xfrm>
              <a:off x="5133173" y="4209420"/>
              <a:ext cx="145471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lvl="0" algn="just"/>
              <a:r>
                <a:rPr lang="ru-RU" sz="700" dirty="0"/>
                <a:t>Ракетно-космические классы</a:t>
              </a:r>
            </a:p>
            <a:p>
              <a:pPr lvl="0" algn="just"/>
              <a:r>
                <a:rPr lang="ru-RU" sz="700" dirty="0"/>
                <a:t>«Роскосмоса» (Э ≈50%)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D98BAE-AA3D-664F-475A-707180FB73A3}"/>
                </a:ext>
              </a:extLst>
            </p:cNvPr>
            <p:cNvSpPr txBox="1"/>
            <p:nvPr/>
          </p:nvSpPr>
          <p:spPr>
            <a:xfrm>
              <a:off x="5129533" y="2974110"/>
              <a:ext cx="1454718" cy="259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/>
                <a:t>Авиационные классы</a:t>
              </a: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/>
                <a:t>(Э ≈50%)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95489D-238B-44DA-D571-7E084818CC53}"/>
                </a:ext>
              </a:extLst>
            </p:cNvPr>
            <p:cNvSpPr txBox="1"/>
            <p:nvPr/>
          </p:nvSpPr>
          <p:spPr>
            <a:xfrm>
              <a:off x="3931481" y="3658113"/>
              <a:ext cx="1162720" cy="4924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tIns="0" bIns="0">
              <a:spAutoFit/>
            </a:bodyPr>
            <a:lstStyle/>
            <a:p>
              <a:pPr lvl="0" algn="ctr"/>
              <a:r>
                <a:rPr lang="ru-RU" sz="800" dirty="0"/>
                <a:t>Политехнический центр АКФ</a:t>
              </a:r>
            </a:p>
            <a:p>
              <a:pPr lvl="0" algn="ctr"/>
              <a:r>
                <a:rPr lang="ru-RU" sz="800" b="1" dirty="0"/>
                <a:t> “АЭРОТЕХ”</a:t>
              </a:r>
              <a:endParaRPr lang="en-US" sz="800" b="1" dirty="0"/>
            </a:p>
            <a:p>
              <a:pPr lvl="0" algn="ctr"/>
              <a:r>
                <a:rPr lang="en-US" sz="800" b="1" dirty="0"/>
                <a:t>(</a:t>
              </a:r>
              <a:r>
                <a:rPr lang="ru-RU" sz="800" b="1" dirty="0" err="1"/>
                <a:t>Квантум</a:t>
              </a:r>
              <a:r>
                <a:rPr lang="en-US" sz="800" b="1" dirty="0"/>
                <a:t>)</a:t>
              </a:r>
              <a:endParaRPr lang="ru-RU" sz="8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49A4F1-7E32-4570-F543-87351F7BE631}"/>
                </a:ext>
              </a:extLst>
            </p:cNvPr>
            <p:cNvSpPr txBox="1"/>
            <p:nvPr/>
          </p:nvSpPr>
          <p:spPr>
            <a:xfrm>
              <a:off x="5136039" y="3848956"/>
              <a:ext cx="145471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lvl="0" algn="just"/>
              <a:r>
                <a:rPr lang="ru" sz="700" dirty="0"/>
                <a:t>Реклама по ТВ</a:t>
              </a:r>
              <a:r>
                <a:rPr lang="en-US" sz="700" dirty="0"/>
                <a:t> </a:t>
              </a:r>
              <a:r>
                <a:rPr lang="ru-RU" sz="700" dirty="0"/>
                <a:t>и соцсетях, </a:t>
              </a:r>
            </a:p>
            <a:p>
              <a:pPr lvl="0" algn="just"/>
              <a:r>
                <a:rPr lang="ru-RU" sz="700" dirty="0"/>
                <a:t>в др. регионах</a:t>
              </a:r>
              <a:r>
                <a:rPr lang="ru" sz="700" dirty="0"/>
                <a:t> </a:t>
              </a:r>
              <a:r>
                <a:rPr lang="ru-RU" sz="700" dirty="0"/>
                <a:t>(Э ≈5%)</a:t>
              </a:r>
              <a:r>
                <a:rPr lang="ru" sz="700" dirty="0"/>
                <a:t> </a:t>
              </a:r>
              <a:endParaRPr lang="ru-RU" sz="7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36A932-002E-FB98-7528-B66A623973A5}"/>
                </a:ext>
              </a:extLst>
            </p:cNvPr>
            <p:cNvSpPr txBox="1"/>
            <p:nvPr/>
          </p:nvSpPr>
          <p:spPr>
            <a:xfrm>
              <a:off x="4027041" y="4240383"/>
              <a:ext cx="596958" cy="292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" sz="1200" dirty="0"/>
                <a:t>АКФ</a:t>
              </a:r>
              <a:endParaRPr lang="ru-RU" sz="1200" dirty="0"/>
            </a:p>
          </p:txBody>
        </p:sp>
        <p:sp>
          <p:nvSpPr>
            <p:cNvPr id="52" name="Google Shape;57;p13">
              <a:extLst>
                <a:ext uri="{FF2B5EF4-FFF2-40B4-BE49-F238E27FC236}">
                  <a16:creationId xmlns:a16="http://schemas.microsoft.com/office/drawing/2014/main" id="{72327E8C-B967-B8B0-8292-1349CCDAF810}"/>
                </a:ext>
              </a:extLst>
            </p:cNvPr>
            <p:cNvSpPr/>
            <p:nvPr/>
          </p:nvSpPr>
          <p:spPr>
            <a:xfrm>
              <a:off x="7092280" y="4947426"/>
              <a:ext cx="318089" cy="1232891"/>
            </a:xfrm>
            <a:prstGeom prst="downArrow">
              <a:avLst>
                <a:gd name="adj1" fmla="val 50000"/>
                <a:gd name="adj2" fmla="val 57105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A08E93-7FC3-849B-27DB-A47F7A34E40D}"/>
                </a:ext>
              </a:extLst>
            </p:cNvPr>
            <p:cNvSpPr txBox="1"/>
            <p:nvPr/>
          </p:nvSpPr>
          <p:spPr>
            <a:xfrm>
              <a:off x="5133173" y="3350451"/>
              <a:ext cx="14420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/>
                <a:t>Встречи с родителями и преподавателями с п\я</a:t>
              </a: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/>
                <a:t>(Э &lt; </a:t>
              </a:r>
              <a:r>
                <a:rPr lang="en-US" sz="800" dirty="0"/>
                <a:t> </a:t>
              </a:r>
              <a:r>
                <a:rPr lang="ru-RU" sz="800" dirty="0"/>
                <a:t>%)</a:t>
              </a:r>
            </a:p>
          </p:txBody>
        </p:sp>
        <p:sp>
          <p:nvSpPr>
            <p:cNvPr id="54" name="Стрелка: изогнутая вверх 53">
              <a:extLst>
                <a:ext uri="{FF2B5EF4-FFF2-40B4-BE49-F238E27FC236}">
                  <a16:creationId xmlns:a16="http://schemas.microsoft.com/office/drawing/2014/main" id="{96432476-FA10-8223-38E9-63B61BE561D7}"/>
                </a:ext>
              </a:extLst>
            </p:cNvPr>
            <p:cNvSpPr/>
            <p:nvPr/>
          </p:nvSpPr>
          <p:spPr>
            <a:xfrm rot="5400000">
              <a:off x="32389" y="3896265"/>
              <a:ext cx="3899393" cy="216368"/>
            </a:xfrm>
            <a:prstGeom prst="bentUpArrow">
              <a:avLst>
                <a:gd name="adj1" fmla="val 50000"/>
                <a:gd name="adj2" fmla="val 40650"/>
                <a:gd name="adj3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Google Shape;74;p13">
              <a:extLst>
                <a:ext uri="{FF2B5EF4-FFF2-40B4-BE49-F238E27FC236}">
                  <a16:creationId xmlns:a16="http://schemas.microsoft.com/office/drawing/2014/main" id="{0014B7C5-9C81-EF61-99C5-D661B57E9CF6}"/>
                </a:ext>
              </a:extLst>
            </p:cNvPr>
            <p:cNvSpPr/>
            <p:nvPr/>
          </p:nvSpPr>
          <p:spPr>
            <a:xfrm>
              <a:off x="6993662" y="2306126"/>
              <a:ext cx="342600" cy="29492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E6F9E5-A69C-3A54-989D-3D94783C61C9}"/>
                </a:ext>
              </a:extLst>
            </p:cNvPr>
            <p:cNvSpPr txBox="1"/>
            <p:nvPr/>
          </p:nvSpPr>
          <p:spPr>
            <a:xfrm>
              <a:off x="2265188" y="4290646"/>
              <a:ext cx="1630298" cy="200055"/>
            </a:xfrm>
            <a:prstGeom prst="rect">
              <a:avLst/>
            </a:prstGeom>
            <a:noFill/>
            <a:ln>
              <a:solidFill>
                <a:schemeClr val="dk2"/>
              </a:solidFill>
            </a:ln>
          </p:spPr>
          <p:txBody>
            <a:bodyPr wrap="square" lIns="0" rIns="0">
              <a:spAutoFit/>
            </a:bodyPr>
            <a:lstStyle/>
            <a:p>
              <a:r>
                <a:rPr lang="ru-RU" sz="700" dirty="0"/>
                <a:t>Летний лагерь  INСТИЛ (Э &lt;10%)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A25397-4AA2-A2B6-8C3A-C491E01504B0}"/>
                </a:ext>
              </a:extLst>
            </p:cNvPr>
            <p:cNvSpPr txBox="1"/>
            <p:nvPr/>
          </p:nvSpPr>
          <p:spPr>
            <a:xfrm>
              <a:off x="2262866" y="3497567"/>
              <a:ext cx="1628946" cy="227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0" rIns="0">
              <a:spAutoFit/>
            </a:bodyPr>
            <a:lstStyle/>
            <a:p>
              <a:pPr algn="just"/>
              <a:r>
                <a:rPr lang="ru-RU" sz="800" dirty="0"/>
                <a:t> ВДЦ(Э &lt;</a:t>
              </a:r>
              <a:r>
                <a:rPr lang="en-US" sz="800" dirty="0"/>
                <a:t> </a:t>
              </a:r>
              <a:r>
                <a:rPr lang="ru-RU" sz="800" dirty="0"/>
                <a:t>1%)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8D2900A-6F95-C0C9-A434-3E05C3864214}"/>
                </a:ext>
              </a:extLst>
            </p:cNvPr>
            <p:cNvSpPr txBox="1"/>
            <p:nvPr/>
          </p:nvSpPr>
          <p:spPr>
            <a:xfrm>
              <a:off x="2261791" y="3219268"/>
              <a:ext cx="1616575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0" rIns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 dirty="0"/>
                <a:t>Олимпиады п\я на АКФ (Э &lt; %)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48DB61A-CA4B-0E24-1EB1-53AF6C6B679D}"/>
                </a:ext>
              </a:extLst>
            </p:cNvPr>
            <p:cNvSpPr txBox="1"/>
            <p:nvPr/>
          </p:nvSpPr>
          <p:spPr>
            <a:xfrm>
              <a:off x="2266540" y="3759573"/>
              <a:ext cx="1628946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0" rIns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dirty="0"/>
                <a:t>Выезд в школы с п\я (Э &lt; %)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3EB7A5-F1B7-CA10-A091-0F8E06194857}"/>
                </a:ext>
              </a:extLst>
            </p:cNvPr>
            <p:cNvSpPr txBox="1"/>
            <p:nvPr/>
          </p:nvSpPr>
          <p:spPr>
            <a:xfrm>
              <a:off x="2264214" y="2950847"/>
              <a:ext cx="1614151" cy="20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lIns="0" rIns="0">
              <a:spAutoFit/>
            </a:bodyPr>
            <a:lstStyle/>
            <a:p>
              <a:pPr algn="just"/>
              <a:r>
                <a:rPr lang="ru-RU" sz="700" dirty="0"/>
                <a:t>Экскурсии на АКФ с п\я (Э &lt;</a:t>
              </a:r>
              <a:r>
                <a:rPr lang="en-US" sz="700" dirty="0"/>
                <a:t> </a:t>
              </a:r>
              <a:r>
                <a:rPr lang="ru-RU" sz="700" dirty="0"/>
                <a:t>%)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1A318AB-3F51-FC55-C866-B71E05345D40}"/>
                </a:ext>
              </a:extLst>
            </p:cNvPr>
            <p:cNvSpPr txBox="1"/>
            <p:nvPr/>
          </p:nvSpPr>
          <p:spPr>
            <a:xfrm>
              <a:off x="2270143" y="4032346"/>
              <a:ext cx="1635585" cy="227434"/>
            </a:xfrm>
            <a:prstGeom prst="rect">
              <a:avLst/>
            </a:prstGeom>
            <a:noFill/>
            <a:ln>
              <a:solidFill>
                <a:schemeClr val="dk2"/>
              </a:solidFill>
            </a:ln>
          </p:spPr>
          <p:txBody>
            <a:bodyPr wrap="square" lIns="0" rIns="0">
              <a:spAutoFit/>
            </a:bodyPr>
            <a:lstStyle/>
            <a:p>
              <a:pPr algn="just"/>
              <a:r>
                <a:rPr lang="ru-RU" sz="800" dirty="0"/>
                <a:t>Запуск ракет на АКФ(Э&lt;10%)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DFAF14-A32B-AC32-D7D4-3D49FA2A182B}"/>
                </a:ext>
              </a:extLst>
            </p:cNvPr>
            <p:cNvSpPr txBox="1"/>
            <p:nvPr/>
          </p:nvSpPr>
          <p:spPr>
            <a:xfrm>
              <a:off x="3985908" y="3301390"/>
              <a:ext cx="105786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tIns="0" bIns="0">
              <a:spAutoFit/>
            </a:bodyPr>
            <a:lstStyle/>
            <a:p>
              <a:pPr lvl="0" algn="just"/>
              <a:r>
                <a:rPr lang="ru-RU" sz="800" dirty="0"/>
                <a:t>Экскурсии на п\я</a:t>
              </a:r>
            </a:p>
            <a:p>
              <a:pPr lvl="0" algn="just"/>
              <a:r>
                <a:rPr lang="ru-RU" sz="800" dirty="0"/>
                <a:t>(Э ≈ %)</a:t>
              </a:r>
            </a:p>
          </p:txBody>
        </p:sp>
        <p:sp>
          <p:nvSpPr>
            <p:cNvPr id="63" name="Google Shape;57;p13">
              <a:extLst>
                <a:ext uri="{FF2B5EF4-FFF2-40B4-BE49-F238E27FC236}">
                  <a16:creationId xmlns:a16="http://schemas.microsoft.com/office/drawing/2014/main" id="{DFF2A249-68AD-4A6F-74BC-3AE95C123E26}"/>
                </a:ext>
              </a:extLst>
            </p:cNvPr>
            <p:cNvSpPr/>
            <p:nvPr/>
          </p:nvSpPr>
          <p:spPr>
            <a:xfrm>
              <a:off x="2900994" y="2266739"/>
              <a:ext cx="2998297" cy="442181"/>
            </a:xfrm>
            <a:prstGeom prst="downArrow">
              <a:avLst>
                <a:gd name="adj1" fmla="val 67582"/>
                <a:gd name="adj2" fmla="val 57105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144000" rIns="91425" bIns="0" anchor="ctr" anchorCtr="0">
              <a:noAutofit/>
            </a:bodyPr>
            <a:lstStyle/>
            <a:p>
              <a:pPr lvl="0" algn="ctr"/>
              <a:r>
                <a:rPr lang="ru-RU" sz="600" b="1" dirty="0"/>
                <a:t>Охват около 100 школ </a:t>
              </a:r>
            </a:p>
            <a:p>
              <a:pPr lvl="0" algn="ctr"/>
              <a:r>
                <a:rPr lang="ru-RU" sz="600" b="1" dirty="0"/>
                <a:t>(эффективность менее 5%)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/>
            </a:p>
          </p:txBody>
        </p:sp>
        <p:sp>
          <p:nvSpPr>
            <p:cNvPr id="8192" name="Google Shape;74;p13">
              <a:extLst>
                <a:ext uri="{FF2B5EF4-FFF2-40B4-BE49-F238E27FC236}">
                  <a16:creationId xmlns:a16="http://schemas.microsoft.com/office/drawing/2014/main" id="{7FF925D7-8074-EA19-B488-DCD54770BB19}"/>
                </a:ext>
              </a:extLst>
            </p:cNvPr>
            <p:cNvSpPr/>
            <p:nvPr/>
          </p:nvSpPr>
          <p:spPr>
            <a:xfrm>
              <a:off x="2489461" y="2288151"/>
              <a:ext cx="342600" cy="31968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66;p13">
              <a:extLst>
                <a:ext uri="{FF2B5EF4-FFF2-40B4-BE49-F238E27FC236}">
                  <a16:creationId xmlns:a16="http://schemas.microsoft.com/office/drawing/2014/main" id="{28E3B682-FB39-D37F-ECC0-31D11A190E67}"/>
                </a:ext>
              </a:extLst>
            </p:cNvPr>
            <p:cNvSpPr/>
            <p:nvPr/>
          </p:nvSpPr>
          <p:spPr>
            <a:xfrm>
              <a:off x="7850084" y="4028480"/>
              <a:ext cx="1160861" cy="1992808"/>
            </a:xfrm>
            <a:prstGeom prst="wedgeRoundRectCallout">
              <a:avLst>
                <a:gd name="adj1" fmla="val -5627"/>
                <a:gd name="adj2" fmla="val -75170"/>
                <a:gd name="adj3" fmla="val 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 dirty="0"/>
                <a:t>Хорошее образование, высокие баллы ЕГЭ, но  не ориентированы на учебу и работу в ОПК ПК, заключение целевых договоров с ОПК</a:t>
              </a:r>
              <a:endParaRPr sz="1000" dirty="0"/>
            </a:p>
          </p:txBody>
        </p:sp>
        <p:sp>
          <p:nvSpPr>
            <p:cNvPr id="8199" name="Google Shape;66;p13">
              <a:extLst>
                <a:ext uri="{FF2B5EF4-FFF2-40B4-BE49-F238E27FC236}">
                  <a16:creationId xmlns:a16="http://schemas.microsoft.com/office/drawing/2014/main" id="{0DC1AB01-78E4-B5FF-027E-C5B12BEF944E}"/>
                </a:ext>
              </a:extLst>
            </p:cNvPr>
            <p:cNvSpPr/>
            <p:nvPr/>
          </p:nvSpPr>
          <p:spPr>
            <a:xfrm>
              <a:off x="543338" y="4111348"/>
              <a:ext cx="1221404" cy="1610456"/>
            </a:xfrm>
            <a:prstGeom prst="wedgeRoundRectCallout">
              <a:avLst>
                <a:gd name="adj1" fmla="val -5627"/>
                <a:gd name="adj2" fmla="val -75170"/>
                <a:gd name="adj3" fmla="val 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 dirty="0"/>
                <a:t>Хорошее образование, высокие баллы ЕГЭ, но  не ориентированы на учебу и работу в ОПК ПК, заключение целевых договоров с ОПК</a:t>
              </a:r>
              <a:endParaRPr sz="1000" dirty="0"/>
            </a:p>
          </p:txBody>
        </p:sp>
        <p:sp>
          <p:nvSpPr>
            <p:cNvPr id="8200" name="TextBox 8199">
              <a:extLst>
                <a:ext uri="{FF2B5EF4-FFF2-40B4-BE49-F238E27FC236}">
                  <a16:creationId xmlns:a16="http://schemas.microsoft.com/office/drawing/2014/main" id="{733D6462-F9B0-3AC1-D026-F58DB26AAC40}"/>
                </a:ext>
              </a:extLst>
            </p:cNvPr>
            <p:cNvSpPr txBox="1"/>
            <p:nvPr/>
          </p:nvSpPr>
          <p:spPr>
            <a:xfrm>
              <a:off x="6650043" y="2978725"/>
              <a:ext cx="686219" cy="519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tIns="0" bIns="0">
              <a:spAutoFit/>
            </a:bodyPr>
            <a:lstStyle/>
            <a:p>
              <a:pPr lvl="0" algn="just"/>
              <a:r>
                <a:rPr lang="ru-RU" sz="800" dirty="0"/>
                <a:t>ДПО для препода-</a:t>
              </a:r>
              <a:r>
                <a:rPr lang="ru-RU" sz="800" dirty="0" err="1"/>
                <a:t>вателей</a:t>
              </a:r>
              <a:r>
                <a:rPr lang="ru-RU" sz="800" dirty="0"/>
                <a:t> школ</a:t>
              </a:r>
            </a:p>
          </p:txBody>
        </p:sp>
        <p:sp>
          <p:nvSpPr>
            <p:cNvPr id="8201" name="TextBox 8200">
              <a:extLst>
                <a:ext uri="{FF2B5EF4-FFF2-40B4-BE49-F238E27FC236}">
                  <a16:creationId xmlns:a16="http://schemas.microsoft.com/office/drawing/2014/main" id="{3D46DAF4-E652-0127-D707-B9529FB98961}"/>
                </a:ext>
              </a:extLst>
            </p:cNvPr>
            <p:cNvSpPr txBox="1"/>
            <p:nvPr/>
          </p:nvSpPr>
          <p:spPr>
            <a:xfrm>
              <a:off x="6658513" y="3555212"/>
              <a:ext cx="686219" cy="389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tIns="0" bIns="0">
              <a:spAutoFit/>
            </a:bodyPr>
            <a:lstStyle/>
            <a:p>
              <a:pPr lvl="0" algn="just"/>
              <a:r>
                <a:rPr lang="ru-RU" sz="800" dirty="0"/>
                <a:t>ЕГЭ для школьников</a:t>
              </a:r>
            </a:p>
          </p:txBody>
        </p:sp>
        <p:sp>
          <p:nvSpPr>
            <p:cNvPr id="8202" name="TextBox 8201">
              <a:extLst>
                <a:ext uri="{FF2B5EF4-FFF2-40B4-BE49-F238E27FC236}">
                  <a16:creationId xmlns:a16="http://schemas.microsoft.com/office/drawing/2014/main" id="{84DA0A58-DB22-4614-688C-30BC594A206D}"/>
                </a:ext>
              </a:extLst>
            </p:cNvPr>
            <p:cNvSpPr txBox="1"/>
            <p:nvPr/>
          </p:nvSpPr>
          <p:spPr>
            <a:xfrm>
              <a:off x="6654197" y="3997268"/>
              <a:ext cx="686219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2"/>
              </a:solidFill>
            </a:ln>
          </p:spPr>
          <p:txBody>
            <a:bodyPr wrap="square" tIns="0" bIns="0">
              <a:spAutoFit/>
            </a:bodyPr>
            <a:lstStyle/>
            <a:p>
              <a:pPr lvl="0" algn="just"/>
              <a:r>
                <a:rPr lang="ru-RU" sz="700" dirty="0"/>
                <a:t>Олимпиада Роскосмоса для регионов</a:t>
              </a:r>
            </a:p>
          </p:txBody>
        </p:sp>
      </p:grpSp>
      <p:sp>
        <p:nvSpPr>
          <p:cNvPr id="64" name="Rectangle 8">
            <a:extLst>
              <a:ext uri="{FF2B5EF4-FFF2-40B4-BE49-F238E27FC236}">
                <a16:creationId xmlns:a16="http://schemas.microsoft.com/office/drawing/2014/main" id="{05A673AF-3BBC-8306-6CDE-3AD68E62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65" name="Picture 6" descr="C:\Users\STAS\Downloads\Без названия.png">
            <a:extLst>
              <a:ext uri="{FF2B5EF4-FFF2-40B4-BE49-F238E27FC236}">
                <a16:creationId xmlns:a16="http://schemas.microsoft.com/office/drawing/2014/main" id="{A52C526E-C64A-FA02-2C8A-19BBF88C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66" name="Номер слайда 27">
            <a:extLst>
              <a:ext uri="{FF2B5EF4-FFF2-40B4-BE49-F238E27FC236}">
                <a16:creationId xmlns:a16="http://schemas.microsoft.com/office/drawing/2014/main" id="{0FA139B6-D7A7-84B7-5E18-3BF6B505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75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65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66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68" name="Номер слайда 11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07871-9FBF-4BBB-895A-2502942BAC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Google Shape;56;p1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18114" y="1158640"/>
            <a:ext cx="1566951" cy="191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9;p13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547664" y="1759204"/>
            <a:ext cx="1659998" cy="210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2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971600" y="4511176"/>
            <a:ext cx="2178434" cy="16549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CAA70B-2CAA-8DFC-07AD-96E1924D6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71404"/>
              </p:ext>
            </p:extLst>
          </p:nvPr>
        </p:nvGraphicFramePr>
        <p:xfrm>
          <a:off x="3347864" y="1988840"/>
          <a:ext cx="5715190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582926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805887991"/>
                    </a:ext>
                  </a:extLst>
                </a:gridCol>
                <a:gridCol w="1034670">
                  <a:extLst>
                    <a:ext uri="{9D8B030D-6E8A-4147-A177-3AD203B41FA5}">
                      <a16:colId xmlns:a16="http://schemas.microsoft.com/office/drawing/2014/main" val="3701129595"/>
                    </a:ext>
                  </a:extLst>
                </a:gridCol>
              </a:tblGrid>
              <a:tr h="592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Школа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Промышленный партнёр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Классы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278374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Техно-школа 129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Протон-ПМ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8-11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0436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Инженерная школа</a:t>
                      </a:r>
                      <a:r>
                        <a:rPr lang="en-US" sz="1800" u="none" strike="noStrike" dirty="0">
                          <a:effectLst/>
                        </a:rPr>
                        <a:t> 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НПО Искра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8-11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83728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41 школа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ОДК-Авиадвигатель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8-11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045407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76 школа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ОДК-Стар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8-11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560554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Школа «Синтез»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НИИПМ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999087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96 школа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ОДК-Стар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8, 10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1806394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135 школа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ЗАО СКБ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10-11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206490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24 школа </a:t>
                      </a:r>
                      <a:r>
                        <a:rPr lang="ru-RU" sz="1400" u="none" strike="noStrike" dirty="0">
                          <a:effectLst/>
                        </a:rPr>
                        <a:t>(</a:t>
                      </a:r>
                      <a:r>
                        <a:rPr lang="ru-RU" sz="1400" u="none" strike="noStrike" dirty="0" err="1">
                          <a:effectLst/>
                        </a:rPr>
                        <a:t>г.Березники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ОДК-Стар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1162090"/>
                  </a:ext>
                </a:extLst>
              </a:tr>
              <a:tr h="328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33 Гимназия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Протон-ПМ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5, 10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7978935"/>
                  </a:ext>
                </a:extLst>
              </a:tr>
              <a:tr h="403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21 школа </a:t>
                      </a:r>
                      <a:r>
                        <a:rPr lang="ru-RU" sz="1400" u="none" strike="noStrike" dirty="0">
                          <a:effectLst/>
                        </a:rPr>
                        <a:t>(</a:t>
                      </a:r>
                      <a:r>
                        <a:rPr lang="ru-RU" sz="1400" u="none" strike="noStrike" dirty="0" err="1">
                          <a:effectLst/>
                        </a:rPr>
                        <a:t>г.Кунгур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3267601"/>
                  </a:ext>
                </a:extLst>
              </a:tr>
            </a:tbl>
          </a:graphicData>
        </a:graphic>
      </p:graphicFrame>
      <p:pic>
        <p:nvPicPr>
          <p:cNvPr id="15" name="Google Shape;58;p1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58225" y="4627348"/>
            <a:ext cx="1517338" cy="184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7;p13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784924" y="3236823"/>
            <a:ext cx="1525480" cy="1707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4653A4-B7EF-F19D-3136-2187FB55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367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Профориентация</a:t>
            </a: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1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65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66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68" name="Номер слайда 11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07871-9FBF-4BBB-895A-2502942BAC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Google Shape;56;p1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3200" y="1071528"/>
            <a:ext cx="1923067" cy="256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7;p13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80946" y="2762709"/>
            <a:ext cx="1923067" cy="256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74137" y="4453911"/>
            <a:ext cx="1666933" cy="222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9;p1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6986867" y="980728"/>
            <a:ext cx="2157133" cy="287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2;p13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6466487" y="4591479"/>
            <a:ext cx="2596567" cy="194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4;p2">
            <a:extLst>
              <a:ext uri="{FF2B5EF4-FFF2-40B4-BE49-F238E27FC236}">
                <a16:creationId xmlns:a16="http://schemas.microsoft.com/office/drawing/2014/main" id="{5BF1E4BE-873A-ACAF-26DA-9D1CF90A4657}"/>
              </a:ext>
            </a:extLst>
          </p:cNvPr>
          <p:cNvSpPr txBox="1"/>
          <p:nvPr/>
        </p:nvSpPr>
        <p:spPr>
          <a:xfrm>
            <a:off x="1907704" y="1601530"/>
            <a:ext cx="5184576" cy="51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 2023-24 год проведено: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более 40 экскурсий в год,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Ежегодная Олимпиада Протон-Искра (250 участников),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Ежегодный День открытых дверей (более 150 участников),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Выездные мероприятия (н. </a:t>
            </a:r>
            <a:r>
              <a:rPr lang="ru-RU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Ляды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Фролы, пос. Сылва, школы Пермского края),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8" indent="-3222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каждый месяц - МК для учащихся 8-10 классов,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Инженерные  (Авиа) классы школ-партнеров (10 программ ДПО),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Несколько раз в год - </a:t>
            </a:r>
            <a:r>
              <a:rPr lang="ru-RU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собрания о целевом приеме (совместно с ОДК Авиадвигатель, ОДК Стар),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Ежегодно -Выставке «Образование и карьера»: проведение круглого стола совместно с предприятиями-партнерами, </a:t>
            </a:r>
          </a:p>
          <a:p>
            <a:pPr marL="457189" indent="-3222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Выездные лекции про Аэрокосмический факультет (более 30 школ за год, в том числе школы края)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8" indent="-3222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Мы-эксперты на НПК школ города и края.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8" indent="-3222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АКФ поддерживает открытие космических классах в Перми и крае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8" indent="-3222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lang="ru-RU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2024 год запланированы дополнительные совместные мероприятия с Институтом развития образования ПК, Академией Первых и др.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F7A97-3CF6-9DA4-E6F0-83FBC536A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367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Профориентация</a:t>
            </a: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61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E8C377-6E30-4F25-854A-3FE12CE62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558AF23-6BA5-48B4-A502-0696A2D93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367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Кадры</a:t>
            </a: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3" name="Picture 6" descr="C:\Users\STAS\Downloads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4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1637452-DC1E-7AFB-1A0C-B6B2F59C1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154880"/>
              </p:ext>
            </p:extLst>
          </p:nvPr>
        </p:nvGraphicFramePr>
        <p:xfrm>
          <a:off x="725536" y="4271703"/>
          <a:ext cx="7620000" cy="22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38D37BD-EAD7-3F7E-0B20-59BF31B9A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6519"/>
              </p:ext>
            </p:extLst>
          </p:nvPr>
        </p:nvGraphicFramePr>
        <p:xfrm>
          <a:off x="725536" y="1628800"/>
          <a:ext cx="7620000" cy="232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EC9C-466E-3790-A6DC-AFE2136C4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3D1A4D6-F6AE-EC90-6947-40AAF11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56"/>
            <a:ext cx="9144000" cy="6143645"/>
          </a:xfrm>
          <a:prstGeom prst="rect">
            <a:avLst/>
          </a:prstGeom>
          <a:solidFill>
            <a:srgbClr val="120C5C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06C54EB-361D-58BE-49D4-5DDFF43D00F9}"/>
              </a:ext>
            </a:extLst>
          </p:cNvPr>
          <p:cNvGraphicFramePr>
            <a:graphicFrameLocks/>
          </p:cNvGraphicFramePr>
          <p:nvPr/>
        </p:nvGraphicFramePr>
        <p:xfrm>
          <a:off x="1067896" y="1916832"/>
          <a:ext cx="6888480" cy="405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7F6C838F-8AA5-B888-027F-1ECA4698A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88640"/>
            <a:ext cx="614016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/>
              <a:t>Аэрокосмический факультет</a:t>
            </a:r>
          </a:p>
        </p:txBody>
      </p:sp>
      <p:pic>
        <p:nvPicPr>
          <p:cNvPr id="11" name="Picture 6" descr="C:\Users\STAS\Downloads\Без названия.png">
            <a:extLst>
              <a:ext uri="{FF2B5EF4-FFF2-40B4-BE49-F238E27FC236}">
                <a16:creationId xmlns:a16="http://schemas.microsoft.com/office/drawing/2014/main" id="{7BABD314-E0D0-7DA6-DDCD-DEBE788C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512168" cy="383128"/>
          </a:xfrm>
          <a:prstGeom prst="rect">
            <a:avLst/>
          </a:prstGeom>
          <a:noFill/>
        </p:spPr>
      </p:pic>
      <p:sp>
        <p:nvSpPr>
          <p:cNvPr id="12" name="Номер слайда 27">
            <a:extLst>
              <a:ext uri="{FF2B5EF4-FFF2-40B4-BE49-F238E27FC236}">
                <a16:creationId xmlns:a16="http://schemas.microsoft.com/office/drawing/2014/main" id="{D162E061-341D-4C06-9971-56CC368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54" y="6400824"/>
            <a:ext cx="2133600" cy="457200"/>
          </a:xfrm>
        </p:spPr>
        <p:txBody>
          <a:bodyPr/>
          <a:lstStyle/>
          <a:p>
            <a:pPr>
              <a:defRPr/>
            </a:pPr>
            <a:fld id="{E4BC37D6-5924-43DA-A333-15291CB36C02}" type="slidenum">
              <a:rPr lang="ru-RU" altLang="en-US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081989-04C2-9A30-2623-A92435B5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20" y="1181367"/>
            <a:ext cx="8572560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Средний балл ЕГЭ поступивших на специалитет АКФ</a:t>
            </a:r>
          </a:p>
          <a:p>
            <a:pPr algn="ctr">
              <a:lnSpc>
                <a:spcPct val="11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56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8200</TotalTime>
  <Words>1572</Words>
  <Application>Microsoft Office PowerPoint</Application>
  <PresentationFormat>Экран (4:3)</PresentationFormat>
  <Paragraphs>441</Paragraphs>
  <Slides>29</Slides>
  <Notes>29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Garamond</vt:lpstr>
      <vt:lpstr>Roboto</vt:lpstr>
      <vt:lpstr>Roboto Medium</vt:lpstr>
      <vt:lpstr>Times New Roman</vt:lpstr>
      <vt:lpstr>Wingdings</vt:lpstr>
      <vt:lpstr>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Аэрокосмический   факультет  2005 год</dc:title>
  <dc:creator>windows</dc:creator>
  <cp:lastModifiedBy>Пользователь</cp:lastModifiedBy>
  <cp:revision>532</cp:revision>
  <cp:lastPrinted>2024-01-21T21:22:11Z</cp:lastPrinted>
  <dcterms:created xsi:type="dcterms:W3CDTF">2005-11-12T07:53:41Z</dcterms:created>
  <dcterms:modified xsi:type="dcterms:W3CDTF">2024-05-22T05:19:26Z</dcterms:modified>
</cp:coreProperties>
</file>