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328" r:id="rId2"/>
    <p:sldId id="365" r:id="rId3"/>
    <p:sldId id="366" r:id="rId4"/>
    <p:sldId id="362" r:id="rId5"/>
    <p:sldId id="352" r:id="rId6"/>
    <p:sldId id="350" r:id="rId7"/>
    <p:sldId id="358" r:id="rId8"/>
    <p:sldId id="276" r:id="rId9"/>
    <p:sldId id="3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attrocento Sans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s" id="{FCEA663C-48B0-7640-ACFB-F74CC6B52896}">
          <p14:sldIdLst>
            <p14:sldId id="328"/>
            <p14:sldId id="365"/>
            <p14:sldId id="366"/>
            <p14:sldId id="362"/>
            <p14:sldId id="352"/>
          </p14:sldIdLst>
        </p14:section>
        <p14:section name="Main Pages" id="{2D6216EE-085B-1D4F-9148-1C95E9B04113}">
          <p14:sldIdLst>
            <p14:sldId id="350"/>
            <p14:sldId id="358"/>
            <p14:sldId id="276"/>
          </p14:sldIdLst>
        </p14:section>
        <p14:section name="End Pages" id="{3602EDAD-CAB5-8D49-BB7B-9D76B042243D}">
          <p14:sldIdLst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415" userDrawn="1">
          <p15:clr>
            <a:srgbClr val="A4A3A4"/>
          </p15:clr>
        </p15:guide>
        <p15:guide id="6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DEA"/>
    <a:srgbClr val="434343"/>
    <a:srgbClr val="F8F8F8"/>
    <a:srgbClr val="EAEAEA"/>
    <a:srgbClr val="D4E6FF"/>
    <a:srgbClr val="000000"/>
    <a:srgbClr val="232323"/>
    <a:srgbClr val="FFFFFF"/>
    <a:srgbClr val="D4E5FE"/>
    <a:srgbClr val="F83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4"/>
    <p:restoredTop sz="96296"/>
  </p:normalViewPr>
  <p:slideViewPr>
    <p:cSldViewPr snapToGrid="0" snapToObjects="1">
      <p:cViewPr varScale="1">
        <p:scale>
          <a:sx n="161" d="100"/>
          <a:sy n="161" d="100"/>
        </p:scale>
        <p:origin x="540" y="144"/>
      </p:cViewPr>
      <p:guideLst>
        <p:guide orient="horz" pos="2160"/>
        <p:guide pos="3840"/>
        <p:guide orient="horz" pos="300"/>
        <p:guide orient="horz" pos="3884"/>
        <p:guide pos="415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1DD2-73B1-F14C-85CF-6D78FFDE7F8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6FB5-F890-304F-A36B-54AA81FB8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E6FB5-F890-304F-A36B-54AA81FB8B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8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E6FB5-F890-304F-A36B-54AA81FB8B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8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E6FB5-F890-304F-A36B-54AA81FB8B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e157796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e1577961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gfe1577961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7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379BA0-411E-A65B-876A-7611F71E3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E0D2E3-37C1-D763-45E1-5611DCB12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A40A64-28A0-00A1-D917-2A896022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DA8E28-A781-8F75-66B2-59F3125B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558D9E-7590-D7A8-4C58-D3A2D81C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8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BACE5-BB05-C3A5-DD41-1733373E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ADC787-2CB8-7D05-7248-858F71956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3BAE0B-13F0-64F1-931E-30D5727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F82812-101B-7090-50AB-7588FBD0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966155-AA2C-8FF1-D604-9C0D5E23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FB54F11-0A84-1BDD-F8B1-4A6AB3407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E85FF9-1A4D-2103-8E70-27524A4F1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F23D07-ACD4-B405-AC0F-BCC39006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CD1D5B-DEBA-3AA4-215A-3DDE7419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A6B24-E5D5-0134-836C-502AE8C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8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/>
        </p:nvSpPr>
        <p:spPr>
          <a:xfrm>
            <a:off x="10906127" y="331220"/>
            <a:ext cx="5904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2400" b="0" i="0" u="none" strike="noStrike" cap="none">
                <a:solidFill>
                  <a:srgbClr val="D9D9D9"/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‹#›</a:t>
            </a:fld>
            <a:endParaRPr sz="2400" b="0" i="0" u="none" strike="noStrike" cap="none" dirty="0">
              <a:solidFill>
                <a:srgbClr val="D9D9D9"/>
              </a:solidFill>
              <a:latin typeface="ALS Sector Regular" pitchFamily="2" charset="0"/>
              <a:ea typeface="Roboto Medium"/>
              <a:cs typeface="ALS Sector Regular" pitchFamily="2" charset="0"/>
              <a:sym typeface="Roboto Medium"/>
            </a:endParaRPr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695327" y="6423889"/>
            <a:ext cx="10801200" cy="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609585" lvl="0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>
                <a:solidFill>
                  <a:schemeClr val="dk1"/>
                </a:solidFill>
                <a:latin typeface="ALS Sector Regular" pitchFamily="2" charset="0"/>
                <a:ea typeface="ALS Sector Regular" pitchFamily="2" charset="0"/>
                <a:cs typeface="ALS Sector Regular" pitchFamily="2" charset="0"/>
                <a:sym typeface="Quattrocento Sans"/>
              </a:defRPr>
            </a:lvl1pPr>
            <a:lvl2pPr marL="1219170" lvl="1" indent="-45718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2pPr>
            <a:lvl3pPr marL="1828754" lvl="2" indent="-45718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3pPr>
            <a:lvl4pPr marL="2438339" lvl="3" indent="-45718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4pPr>
            <a:lvl5pPr marL="3047924" lvl="4" indent="-45718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̶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0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ED183-9AEB-04E1-1030-33EF54C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7279B3-8393-6458-8BB7-7ADA4E5B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C40523-4510-EF74-45EE-D22BB79A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CB625F-5079-C90D-D8DF-CB7B6049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AA83B6-A404-5936-CC80-EC9668C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C1A509-87DC-767E-1832-C7CC363A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1884C6-3013-2458-0D68-A7902165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003E16-5D83-7B39-5E7A-9F01AC18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7CCE9B-95D8-9316-C686-67A20911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C337C9-1926-3AED-110C-23634C24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82984E-EC5B-9060-A2BD-594795B0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929E23-65B3-BB1A-8057-C43A937AF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BCA964-7517-C44F-4089-D73C8C9A4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D9D7B3-96A9-1F31-FFD0-CED4EDBF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48DED3-81A7-C95A-C099-288A4C2E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EE3D20-8724-FA65-EF34-BC2B1AD6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5074E-293E-3A76-CAC2-6C589414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C44E037-C4FA-D65F-DD15-3EB27E8E3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D5DBB3-1C4A-34AF-0037-C7D147D16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1D213FB-DBAC-11C6-C232-49F21D79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A6A2461-D4A7-7991-4932-4BC08454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03503A-4F0A-0B84-8B95-C553223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72E2AA5-B04B-511D-3F64-47B0E937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3BCC1A9-C078-D857-B6FC-D2BE7A49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4877D4-61ED-5225-4B61-2CBCB01D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96CAC9-68A8-6AA1-1060-7FB102AF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B4FA76-A58E-6266-E50F-6EE6783F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54F895F-D327-014B-C3DF-00E76939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2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5F5DA4-954D-7489-7260-247E2261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8D1EA36-18D0-FCE9-0CEB-63DC27AE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8138B87-3BE8-E11A-4CA5-32AB35B1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7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872561-52A2-5966-54B8-EEDDAEB3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0A797C-423C-AC6B-D4D5-A9A8E00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BE570D-2BFC-B862-DCD3-1F1B707F3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8C0C96-5EA3-6E15-1B27-D0789018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18A6578-8C97-AD3E-6C9F-9C52222A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18E633-B5FC-2FB9-CCBB-E727CBD4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6DECCB-440D-BA77-A255-47BA24D5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D359C9-E73A-60DA-395D-0BA533E81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F5D950-A285-52A7-3A70-B9D48FD5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E07823-E262-66FD-5E7C-73C2301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19CEFE-2C72-7E64-ED66-D17D5B33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100F73-52A0-70AA-D241-932B2663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1C1-A028-4D4E-A8C8-9214D2A1B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4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47216-A557-C48B-4C71-1A240DCE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322E18-8D58-0C66-D787-DB415C99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DE747-9118-13EB-934F-B918F17A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4A8F-D894-394B-8106-7DD72FD6EB1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205960-BE43-11EA-5C91-829BA1B3E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9CC4A4-F428-D59F-9C65-A877CAF52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1440" y="3246437"/>
            <a:ext cx="47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S Sector Regular" pitchFamily="2" charset="0"/>
                <a:cs typeface="ALS Sector Regular" pitchFamily="2" charset="0"/>
              </a:defRPr>
            </a:lvl1pPr>
          </a:lstStyle>
          <a:p>
            <a:fld id="{1363E1C1-A028-4D4E-A8C8-9214D2A1B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16.jp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4FB85EC-22E5-F140-9E45-1A18C489A553}"/>
              </a:ext>
            </a:extLst>
          </p:cNvPr>
          <p:cNvSpPr txBox="1">
            <a:spLocks/>
          </p:cNvSpPr>
          <p:nvPr/>
        </p:nvSpPr>
        <p:spPr>
          <a:xfrm>
            <a:off x="493199" y="1425712"/>
            <a:ext cx="8782831" cy="1654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chemeClr val="bg1"/>
                </a:solidFill>
                <a:latin typeface="ALS Sector Bold" pitchFamily="50" charset="0"/>
                <a:cs typeface="ALS Sector Bold" pitchFamily="50" charset="0"/>
              </a:rPr>
              <a:t>Преемственность, </a:t>
            </a:r>
            <a:r>
              <a:rPr lang="ru-RU" sz="4000" dirty="0">
                <a:solidFill>
                  <a:schemeClr val="bg1"/>
                </a:solidFill>
                <a:latin typeface="ALS Sector Bold" pitchFamily="50" charset="0"/>
                <a:cs typeface="ALS Sector Bold" pitchFamily="50" charset="0"/>
              </a:rPr>
              <a:t>неразрывность и сопряженность в проведении лабораторных работ и НИРС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1ED838-C5F8-5BF8-527C-4FB20A960F4F}"/>
              </a:ext>
            </a:extLst>
          </p:cNvPr>
          <p:cNvSpPr/>
          <p:nvPr/>
        </p:nvSpPr>
        <p:spPr>
          <a:xfrm>
            <a:off x="553674" y="5879085"/>
            <a:ext cx="7871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76DEA"/>
              </a:buClr>
            </a:pPr>
            <a:r>
              <a:rPr lang="ru-RU" sz="2000" dirty="0">
                <a:solidFill>
                  <a:schemeClr val="bg1">
                    <a:alpha val="50000"/>
                  </a:schemeClr>
                </a:solidFill>
                <a:latin typeface="ALS Sector Regular" pitchFamily="2" charset="0"/>
                <a:cs typeface="ALS Sector Regular" pitchFamily="2" charset="0"/>
              </a:rPr>
              <a:t>Докладчик: зав. каф. СМ12 Галиновский Андрей Леонидович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AC25DA0-FB7B-F5ED-1652-54BE4C90F804}"/>
              </a:ext>
            </a:extLst>
          </p:cNvPr>
          <p:cNvSpPr txBox="1">
            <a:spLocks/>
          </p:cNvSpPr>
          <p:nvPr/>
        </p:nvSpPr>
        <p:spPr>
          <a:xfrm>
            <a:off x="559687" y="270463"/>
            <a:ext cx="11211339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Московский государственный технический университет им. Н.Э. Баумана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2DC6F03-FD0D-4898-AD54-703B9FBA3482}"/>
              </a:ext>
            </a:extLst>
          </p:cNvPr>
          <p:cNvSpPr txBox="1">
            <a:spLocks/>
          </p:cNvSpPr>
          <p:nvPr/>
        </p:nvSpPr>
        <p:spPr>
          <a:xfrm>
            <a:off x="559687" y="3701486"/>
            <a:ext cx="5536313" cy="653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</a:rPr>
              <a:t>Кафедра СМ12 «Технологии ракетно-космического машиностроения»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8440C092-B547-4B15-A190-66BD3E82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15" y="3495640"/>
            <a:ext cx="1100504" cy="11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387B84B9-D1F6-CCA5-DAC9-E3A8BAADD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6" b="12442"/>
          <a:stretch/>
        </p:blipFill>
        <p:spPr bwMode="auto">
          <a:xfrm>
            <a:off x="7030570" y="-1"/>
            <a:ext cx="51614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E005804D-EB41-1E7D-1243-9F7DCAE924DC}"/>
              </a:ext>
            </a:extLst>
          </p:cNvPr>
          <p:cNvSpPr/>
          <p:nvPr/>
        </p:nvSpPr>
        <p:spPr>
          <a:xfrm>
            <a:off x="-1763001" y="-87088"/>
            <a:ext cx="10462545" cy="6858001"/>
          </a:xfrm>
          <a:prstGeom prst="parallelogram">
            <a:avLst/>
          </a:prstGeom>
          <a:solidFill>
            <a:srgbClr val="176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5E0E9-3513-5531-CB1D-AB5ABE2E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25" y="340175"/>
            <a:ext cx="5161430" cy="1749826"/>
          </a:xfrm>
        </p:spPr>
        <p:txBody>
          <a:bodyPr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LS Sector Bold" pitchFamily="50" charset="0"/>
                <a:cs typeface="ALS Sector Bold" pitchFamily="50" charset="0"/>
              </a:rPr>
              <a:t>Содержание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D6B226-5CF2-C6D3-2EA7-19321638F3AE}"/>
              </a:ext>
            </a:extLst>
          </p:cNvPr>
          <p:cNvSpPr txBox="1"/>
          <p:nvPr/>
        </p:nvSpPr>
        <p:spPr>
          <a:xfrm>
            <a:off x="5269230" y="-2543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14C9AE8-F444-175E-B730-270D97D7FB33}"/>
              </a:ext>
            </a:extLst>
          </p:cNvPr>
          <p:cNvGrpSpPr/>
          <p:nvPr/>
        </p:nvGrpSpPr>
        <p:grpSpPr>
          <a:xfrm>
            <a:off x="-7479" y="1963936"/>
            <a:ext cx="7966761" cy="421013"/>
            <a:chOff x="762431" y="3034714"/>
            <a:chExt cx="7410095" cy="421013"/>
          </a:xfrm>
        </p:grpSpPr>
        <p:cxnSp>
          <p:nvCxnSpPr>
            <p:cNvPr id="3" name="Google Shape;55;p2">
              <a:extLst>
                <a:ext uri="{FF2B5EF4-FFF2-40B4-BE49-F238E27FC236}">
                  <a16:creationId xmlns="" xmlns:a16="http://schemas.microsoft.com/office/drawing/2014/main" id="{5D09528F-5207-2970-4E70-5D6E88C57D86}"/>
                </a:ext>
              </a:extLst>
            </p:cNvPr>
            <p:cNvCxnSpPr/>
            <p:nvPr/>
          </p:nvCxnSpPr>
          <p:spPr>
            <a:xfrm>
              <a:off x="762431" y="3245219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" name="Google Shape;56;p2">
              <a:extLst>
                <a:ext uri="{FF2B5EF4-FFF2-40B4-BE49-F238E27FC236}">
                  <a16:creationId xmlns="" xmlns:a16="http://schemas.microsoft.com/office/drawing/2014/main" id="{0D2B7FCE-1825-555F-2617-815091C07CBC}"/>
                </a:ext>
              </a:extLst>
            </p:cNvPr>
            <p:cNvSpPr txBox="1"/>
            <p:nvPr/>
          </p:nvSpPr>
          <p:spPr>
            <a:xfrm>
              <a:off x="1250393" y="3034714"/>
              <a:ext cx="6922133" cy="42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Кафедра СМ12 сегодня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29C802A-E237-C4C5-39A8-1D92B2509732}"/>
              </a:ext>
            </a:extLst>
          </p:cNvPr>
          <p:cNvGrpSpPr/>
          <p:nvPr/>
        </p:nvGrpSpPr>
        <p:grpSpPr>
          <a:xfrm>
            <a:off x="-7479" y="3527725"/>
            <a:ext cx="6087183" cy="842025"/>
            <a:chOff x="755091" y="3545680"/>
            <a:chExt cx="6087183" cy="842025"/>
          </a:xfrm>
        </p:grpSpPr>
        <p:cxnSp>
          <p:nvCxnSpPr>
            <p:cNvPr id="12" name="Google Shape;55;p2">
              <a:extLst>
                <a:ext uri="{FF2B5EF4-FFF2-40B4-BE49-F238E27FC236}">
                  <a16:creationId xmlns="" xmlns:a16="http://schemas.microsoft.com/office/drawing/2014/main" id="{BE98A235-E1D1-1852-B51F-8CEFDAC96353}"/>
                </a:ext>
              </a:extLst>
            </p:cNvPr>
            <p:cNvCxnSpPr/>
            <p:nvPr/>
          </p:nvCxnSpPr>
          <p:spPr>
            <a:xfrm>
              <a:off x="755091" y="3837331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56;p2">
              <a:extLst>
                <a:ext uri="{FF2B5EF4-FFF2-40B4-BE49-F238E27FC236}">
                  <a16:creationId xmlns="" xmlns:a16="http://schemas.microsoft.com/office/drawing/2014/main" id="{E74035EC-4385-4B06-B945-D912BB10D445}"/>
                </a:ext>
              </a:extLst>
            </p:cNvPr>
            <p:cNvSpPr txBox="1"/>
            <p:nvPr/>
          </p:nvSpPr>
          <p:spPr>
            <a:xfrm>
              <a:off x="1238999" y="3545680"/>
              <a:ext cx="5603275" cy="842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Материально-техническое обеспечение лабораторной базы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F9B64E44-3AAC-4A64-AF25-479BB1C37CC7}"/>
              </a:ext>
            </a:extLst>
          </p:cNvPr>
          <p:cNvGrpSpPr/>
          <p:nvPr/>
        </p:nvGrpSpPr>
        <p:grpSpPr>
          <a:xfrm>
            <a:off x="-7479" y="2490255"/>
            <a:ext cx="7410095" cy="421013"/>
            <a:chOff x="762431" y="3034714"/>
            <a:chExt cx="7410095" cy="421013"/>
          </a:xfrm>
        </p:grpSpPr>
        <p:cxnSp>
          <p:nvCxnSpPr>
            <p:cNvPr id="36" name="Google Shape;55;p2">
              <a:extLst>
                <a:ext uri="{FF2B5EF4-FFF2-40B4-BE49-F238E27FC236}">
                  <a16:creationId xmlns="" xmlns:a16="http://schemas.microsoft.com/office/drawing/2014/main" id="{A62AF13E-C402-4723-8C57-0CBC041E3C50}"/>
                </a:ext>
              </a:extLst>
            </p:cNvPr>
            <p:cNvCxnSpPr/>
            <p:nvPr/>
          </p:nvCxnSpPr>
          <p:spPr>
            <a:xfrm>
              <a:off x="762431" y="3245219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56;p2">
              <a:extLst>
                <a:ext uri="{FF2B5EF4-FFF2-40B4-BE49-F238E27FC236}">
                  <a16:creationId xmlns="" xmlns:a16="http://schemas.microsoft.com/office/drawing/2014/main" id="{D81AD61D-E256-41F9-A106-CAE4D23243D5}"/>
                </a:ext>
              </a:extLst>
            </p:cNvPr>
            <p:cNvSpPr txBox="1"/>
            <p:nvPr/>
          </p:nvSpPr>
          <p:spPr>
            <a:xfrm>
              <a:off x="1250393" y="3034714"/>
              <a:ext cx="6922133" cy="42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Ориентиры подготовки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B55DD330-1351-4778-AD95-DA7FAAB6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0" y="573559"/>
            <a:ext cx="1071376" cy="10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A3327325-D05B-4679-8C07-4331FE7F2311}"/>
              </a:ext>
            </a:extLst>
          </p:cNvPr>
          <p:cNvGrpSpPr/>
          <p:nvPr/>
        </p:nvGrpSpPr>
        <p:grpSpPr>
          <a:xfrm>
            <a:off x="-7479" y="3040994"/>
            <a:ext cx="6091237" cy="421013"/>
            <a:chOff x="755091" y="3626826"/>
            <a:chExt cx="6091237" cy="421013"/>
          </a:xfrm>
        </p:grpSpPr>
        <p:cxnSp>
          <p:nvCxnSpPr>
            <p:cNvPr id="39" name="Google Shape;55;p2">
              <a:extLst>
                <a:ext uri="{FF2B5EF4-FFF2-40B4-BE49-F238E27FC236}">
                  <a16:creationId xmlns="" xmlns:a16="http://schemas.microsoft.com/office/drawing/2014/main" id="{EA0F7AB1-A51E-4A67-BF82-071B870F3707}"/>
                </a:ext>
              </a:extLst>
            </p:cNvPr>
            <p:cNvCxnSpPr/>
            <p:nvPr/>
          </p:nvCxnSpPr>
          <p:spPr>
            <a:xfrm>
              <a:off x="755091" y="3837331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" name="Google Shape;56;p2">
              <a:extLst>
                <a:ext uri="{FF2B5EF4-FFF2-40B4-BE49-F238E27FC236}">
                  <a16:creationId xmlns="" xmlns:a16="http://schemas.microsoft.com/office/drawing/2014/main" id="{702EAD2F-CC70-49FC-B9E4-CA362E28CFDA}"/>
                </a:ext>
              </a:extLst>
            </p:cNvPr>
            <p:cNvSpPr txBox="1"/>
            <p:nvPr/>
          </p:nvSpPr>
          <p:spPr>
            <a:xfrm>
              <a:off x="1243053" y="3626826"/>
              <a:ext cx="5603275" cy="42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Текущие научные направления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54D26156-AC5A-4FF7-936F-E2E0E5CD07D0}"/>
              </a:ext>
            </a:extLst>
          </p:cNvPr>
          <p:cNvGrpSpPr/>
          <p:nvPr/>
        </p:nvGrpSpPr>
        <p:grpSpPr>
          <a:xfrm>
            <a:off x="-112089" y="4483247"/>
            <a:ext cx="6052456" cy="842025"/>
            <a:chOff x="755091" y="3887320"/>
            <a:chExt cx="6052456" cy="842025"/>
          </a:xfrm>
        </p:grpSpPr>
        <p:cxnSp>
          <p:nvCxnSpPr>
            <p:cNvPr id="42" name="Google Shape;55;p2">
              <a:extLst>
                <a:ext uri="{FF2B5EF4-FFF2-40B4-BE49-F238E27FC236}">
                  <a16:creationId xmlns="" xmlns:a16="http://schemas.microsoft.com/office/drawing/2014/main" id="{39830CDD-A422-4892-9C55-D075D23925AA}"/>
                </a:ext>
              </a:extLst>
            </p:cNvPr>
            <p:cNvCxnSpPr/>
            <p:nvPr/>
          </p:nvCxnSpPr>
          <p:spPr>
            <a:xfrm>
              <a:off x="755091" y="4297288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" name="Google Shape;56;p2">
              <a:extLst>
                <a:ext uri="{FF2B5EF4-FFF2-40B4-BE49-F238E27FC236}">
                  <a16:creationId xmlns="" xmlns:a16="http://schemas.microsoft.com/office/drawing/2014/main" id="{A99C801A-0004-4E64-A9A2-D1A2D0240838}"/>
                </a:ext>
              </a:extLst>
            </p:cNvPr>
            <p:cNvSpPr txBox="1"/>
            <p:nvPr/>
          </p:nvSpPr>
          <p:spPr>
            <a:xfrm>
              <a:off x="1204272" y="3887320"/>
              <a:ext cx="5603275" cy="842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Планы по совершенствованию структуры лабораторных работ</a:t>
              </a:r>
            </a:p>
          </p:txBody>
        </p:sp>
      </p:grpSp>
      <p:sp>
        <p:nvSpPr>
          <p:cNvPr id="24" name="Google Shape;56;p2">
            <a:extLst>
              <a:ext uri="{FF2B5EF4-FFF2-40B4-BE49-F238E27FC236}">
                <a16:creationId xmlns="" xmlns:a16="http://schemas.microsoft.com/office/drawing/2014/main" id="{A99C801A-0004-4E64-A9A2-D1A2D0240838}"/>
              </a:ext>
            </a:extLst>
          </p:cNvPr>
          <p:cNvSpPr txBox="1"/>
          <p:nvPr/>
        </p:nvSpPr>
        <p:spPr>
          <a:xfrm>
            <a:off x="320218" y="5702169"/>
            <a:ext cx="5603275" cy="42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>
                <a:solidFill>
                  <a:schemeClr val="bg1"/>
                </a:solidFill>
                <a:latin typeface="ALS Sector Regular" pitchFamily="50" charset="0"/>
                <a:cs typeface="ALS Sector Regular" pitchFamily="50" charset="0"/>
              </a:rPr>
              <a:t>Планы по </a:t>
            </a:r>
            <a:r>
              <a:rPr lang="ru-RU" sz="2400" b="1" dirty="0" err="1" smtClean="0">
                <a:solidFill>
                  <a:schemeClr val="bg1"/>
                </a:solidFill>
                <a:latin typeface="ALS Sector Regular" pitchFamily="50" charset="0"/>
                <a:cs typeface="ALS Sector Regular" pitchFamily="50" charset="0"/>
              </a:rPr>
              <a:t>разивтию</a:t>
            </a:r>
            <a:r>
              <a:rPr lang="ru-RU" sz="2400" b="1" dirty="0" smtClean="0">
                <a:solidFill>
                  <a:schemeClr val="bg1"/>
                </a:solidFill>
                <a:latin typeface="ALS Sector Regular" pitchFamily="50" charset="0"/>
                <a:cs typeface="ALS Sector Regular" pitchFamily="50" charset="0"/>
              </a:rPr>
              <a:t> НИРС</a:t>
            </a:r>
            <a:endParaRPr lang="ru-RU" sz="2400" b="1" dirty="0">
              <a:solidFill>
                <a:schemeClr val="bg1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cxnSp>
        <p:nvCxnSpPr>
          <p:cNvPr id="25" name="Google Shape;55;p2">
            <a:extLst>
              <a:ext uri="{FF2B5EF4-FFF2-40B4-BE49-F238E27FC236}">
                <a16:creationId xmlns="" xmlns:a16="http://schemas.microsoft.com/office/drawing/2014/main" id="{39830CDD-A422-4892-9C55-D075D23925AA}"/>
              </a:ext>
            </a:extLst>
          </p:cNvPr>
          <p:cNvCxnSpPr/>
          <p:nvPr/>
        </p:nvCxnSpPr>
        <p:spPr>
          <a:xfrm>
            <a:off x="-159879" y="5924736"/>
            <a:ext cx="30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545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4D271276-E908-4759-A69F-D8061F75B338}"/>
              </a:ext>
            </a:extLst>
          </p:cNvPr>
          <p:cNvSpPr/>
          <p:nvPr/>
        </p:nvSpPr>
        <p:spPr>
          <a:xfrm>
            <a:off x="8017445" y="5068067"/>
            <a:ext cx="3696511" cy="16687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4B3977BF-C729-4C8A-A060-E33DE244C060}"/>
              </a:ext>
            </a:extLst>
          </p:cNvPr>
          <p:cNvSpPr/>
          <p:nvPr/>
        </p:nvSpPr>
        <p:spPr>
          <a:xfrm>
            <a:off x="768485" y="5072470"/>
            <a:ext cx="3696511" cy="16687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EC2CC13-D1F0-4E40-B9FB-14132F00E481}"/>
              </a:ext>
            </a:extLst>
          </p:cNvPr>
          <p:cNvSpPr/>
          <p:nvPr/>
        </p:nvSpPr>
        <p:spPr>
          <a:xfrm>
            <a:off x="9230498" y="1870912"/>
            <a:ext cx="2477477" cy="24051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1F2157E-DFF6-41CB-A32B-987FEC563E3E}"/>
              </a:ext>
            </a:extLst>
          </p:cNvPr>
          <p:cNvSpPr/>
          <p:nvPr/>
        </p:nvSpPr>
        <p:spPr>
          <a:xfrm>
            <a:off x="7160680" y="2065487"/>
            <a:ext cx="2477477" cy="24051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DFC911-E890-4CC3-90A3-682FAD176BCA}"/>
              </a:ext>
            </a:extLst>
          </p:cNvPr>
          <p:cNvSpPr/>
          <p:nvPr/>
        </p:nvSpPr>
        <p:spPr>
          <a:xfrm>
            <a:off x="9480590" y="143210"/>
            <a:ext cx="2477477" cy="24051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36EDB77-AB97-4F59-9790-6E2787B035E8}"/>
              </a:ext>
            </a:extLst>
          </p:cNvPr>
          <p:cNvSpPr/>
          <p:nvPr/>
        </p:nvSpPr>
        <p:spPr>
          <a:xfrm>
            <a:off x="7421272" y="679923"/>
            <a:ext cx="2477477" cy="24051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9534C6E-90A2-40FD-84A8-97FD2C306630}"/>
              </a:ext>
            </a:extLst>
          </p:cNvPr>
          <p:cNvSpPr/>
          <p:nvPr/>
        </p:nvSpPr>
        <p:spPr>
          <a:xfrm>
            <a:off x="62112" y="1640454"/>
            <a:ext cx="2477477" cy="240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AB1CD6C-8846-4776-BE85-697A9BACD7F4}"/>
              </a:ext>
            </a:extLst>
          </p:cNvPr>
          <p:cNvSpPr/>
          <p:nvPr/>
        </p:nvSpPr>
        <p:spPr>
          <a:xfrm>
            <a:off x="2144108" y="1071613"/>
            <a:ext cx="2477477" cy="240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FCA9EB7-3F0F-4525-9133-49AD5AF90038}"/>
              </a:ext>
            </a:extLst>
          </p:cNvPr>
          <p:cNvSpPr/>
          <p:nvPr/>
        </p:nvSpPr>
        <p:spPr>
          <a:xfrm>
            <a:off x="103793" y="110890"/>
            <a:ext cx="2477477" cy="24051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7AD0CA-E173-4BC2-921D-6D7611819018}"/>
              </a:ext>
            </a:extLst>
          </p:cNvPr>
          <p:cNvSpPr txBox="1"/>
          <p:nvPr/>
        </p:nvSpPr>
        <p:spPr>
          <a:xfrm>
            <a:off x="1492738" y="71806"/>
            <a:ext cx="897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СМ12 сегодня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09D6E9-D6E7-4F43-974D-957074217E3B}"/>
              </a:ext>
            </a:extLst>
          </p:cNvPr>
          <p:cNvSpPr txBox="1"/>
          <p:nvPr/>
        </p:nvSpPr>
        <p:spPr>
          <a:xfrm>
            <a:off x="299178" y="785748"/>
            <a:ext cx="22117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Общее количество ППС  </a:t>
            </a:r>
            <a:r>
              <a:rPr lang="ru-RU" sz="4000" dirty="0" smtClean="0">
                <a:solidFill>
                  <a:srgbClr val="FF0000"/>
                </a:solidFill>
              </a:rPr>
              <a:t>38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61F35E-4738-4916-B90E-B72117095ADE}"/>
              </a:ext>
            </a:extLst>
          </p:cNvPr>
          <p:cNvSpPr txBox="1"/>
          <p:nvPr/>
        </p:nvSpPr>
        <p:spPr>
          <a:xfrm>
            <a:off x="119424" y="2516075"/>
            <a:ext cx="221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Совместители внешние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человек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848D6D-2935-4E8D-8937-6113A2D2F830}"/>
              </a:ext>
            </a:extLst>
          </p:cNvPr>
          <p:cNvSpPr txBox="1"/>
          <p:nvPr/>
        </p:nvSpPr>
        <p:spPr>
          <a:xfrm>
            <a:off x="4530865" y="796575"/>
            <a:ext cx="24261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Осуществляем набор студентов на факультете СМ и РКТ по </a:t>
            </a:r>
            <a:r>
              <a:rPr lang="ru-RU" sz="4000" dirty="0"/>
              <a:t>1</a:t>
            </a:r>
            <a:r>
              <a:rPr lang="ru-RU" dirty="0"/>
              <a:t> группе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8F6EF3-4302-4482-8354-E8C84155E58D}"/>
              </a:ext>
            </a:extLst>
          </p:cNvPr>
          <p:cNvSpPr txBox="1"/>
          <p:nvPr/>
        </p:nvSpPr>
        <p:spPr>
          <a:xfrm>
            <a:off x="7450579" y="1245590"/>
            <a:ext cx="24691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Профессора </a:t>
            </a:r>
            <a:r>
              <a:rPr lang="ru-RU" sz="4000" dirty="0" smtClean="0">
                <a:solidFill>
                  <a:srgbClr val="FF0000"/>
                </a:solidFill>
              </a:rPr>
              <a:t>8</a:t>
            </a:r>
            <a:r>
              <a:rPr lang="ru-RU" sz="4000" dirty="0" smtClean="0"/>
              <a:t> </a:t>
            </a:r>
            <a:r>
              <a:rPr lang="ru-RU" dirty="0"/>
              <a:t>человек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870575-0BA3-4EB9-9273-3824D8547523}"/>
              </a:ext>
            </a:extLst>
          </p:cNvPr>
          <p:cNvSpPr txBox="1"/>
          <p:nvPr/>
        </p:nvSpPr>
        <p:spPr>
          <a:xfrm>
            <a:off x="7142388" y="2973769"/>
            <a:ext cx="24691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Доценты </a:t>
            </a:r>
            <a:r>
              <a:rPr lang="ru-RU" sz="4000" dirty="0" smtClean="0">
                <a:solidFill>
                  <a:srgbClr val="FF0000"/>
                </a:solidFill>
              </a:rPr>
              <a:t>18</a:t>
            </a:r>
            <a:r>
              <a:rPr lang="ru-RU" sz="4000" dirty="0" smtClean="0"/>
              <a:t> </a:t>
            </a:r>
            <a:r>
              <a:rPr lang="ru-RU" dirty="0"/>
              <a:t>человек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0B1318-9FDF-4BD8-8F5A-CDF9D4283E9E}"/>
              </a:ext>
            </a:extLst>
          </p:cNvPr>
          <p:cNvSpPr txBox="1"/>
          <p:nvPr/>
        </p:nvSpPr>
        <p:spPr>
          <a:xfrm>
            <a:off x="9534042" y="609028"/>
            <a:ext cx="24691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Старшие преподаватели </a:t>
            </a:r>
            <a:r>
              <a:rPr lang="ru-RU" sz="4000" dirty="0" smtClean="0">
                <a:solidFill>
                  <a:srgbClr val="FF0000"/>
                </a:solidFill>
              </a:rPr>
              <a:t>8</a:t>
            </a:r>
            <a:r>
              <a:rPr lang="ru-RU" sz="4000" dirty="0" smtClean="0"/>
              <a:t> </a:t>
            </a:r>
            <a:r>
              <a:rPr lang="ru-RU" dirty="0"/>
              <a:t>человека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2F5F73-8A38-4DB8-B1A5-8BE452524381}"/>
              </a:ext>
            </a:extLst>
          </p:cNvPr>
          <p:cNvSpPr txBox="1"/>
          <p:nvPr/>
        </p:nvSpPr>
        <p:spPr>
          <a:xfrm>
            <a:off x="9270600" y="2552035"/>
            <a:ext cx="24691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Ассистенты </a:t>
            </a:r>
            <a:r>
              <a:rPr lang="ru-RU" sz="4000" dirty="0" smtClean="0">
                <a:solidFill>
                  <a:srgbClr val="FF0000"/>
                </a:solidFill>
              </a:rPr>
              <a:t>4</a:t>
            </a:r>
            <a:r>
              <a:rPr lang="ru-RU" sz="4000" dirty="0" smtClean="0"/>
              <a:t> </a:t>
            </a:r>
            <a:r>
              <a:rPr lang="ru-RU" dirty="0"/>
              <a:t>человека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C8535D-49B4-4BE4-AA95-EFC9ECE4D3F3}"/>
              </a:ext>
            </a:extLst>
          </p:cNvPr>
          <p:cNvSpPr txBox="1"/>
          <p:nvPr/>
        </p:nvSpPr>
        <p:spPr>
          <a:xfrm>
            <a:off x="1325626" y="5468333"/>
            <a:ext cx="242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Лаборатория в НТИ «Цифровое материаловедение»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9F88F4-321E-4702-84E3-D818E2D8C003}"/>
              </a:ext>
            </a:extLst>
          </p:cNvPr>
          <p:cNvSpPr txBox="1"/>
          <p:nvPr/>
        </p:nvSpPr>
        <p:spPr>
          <a:xfrm>
            <a:off x="8699076" y="5452360"/>
            <a:ext cx="242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Лаборатория в ПИШ «Системная инженерия»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12EA70AC-CFF3-4E1E-BED1-DE04EF7F722D}"/>
              </a:ext>
            </a:extLst>
          </p:cNvPr>
          <p:cNvSpPr/>
          <p:nvPr/>
        </p:nvSpPr>
        <p:spPr>
          <a:xfrm>
            <a:off x="5417756" y="5095599"/>
            <a:ext cx="1713604" cy="16687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F30712-EF3F-4349-AC19-432996DEA9F4}"/>
              </a:ext>
            </a:extLst>
          </p:cNvPr>
          <p:cNvSpPr txBox="1"/>
          <p:nvPr/>
        </p:nvSpPr>
        <p:spPr>
          <a:xfrm>
            <a:off x="5061490" y="5413569"/>
            <a:ext cx="24261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Кафедра</a:t>
            </a:r>
          </a:p>
          <a:p>
            <a:pPr algn="ctr"/>
            <a:r>
              <a:rPr lang="ru-RU" dirty="0"/>
              <a:t> </a:t>
            </a:r>
            <a:r>
              <a:rPr lang="ru-RU" sz="4000" dirty="0"/>
              <a:t>СМ12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="" xmlns:a16="http://schemas.microsoft.com/office/drawing/2014/main" id="{C359C720-5080-42F0-B012-13F61E59A60E}"/>
              </a:ext>
            </a:extLst>
          </p:cNvPr>
          <p:cNvSpPr/>
          <p:nvPr/>
        </p:nvSpPr>
        <p:spPr>
          <a:xfrm>
            <a:off x="7217052" y="5636787"/>
            <a:ext cx="732473" cy="55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F515C72F-CECD-4F0B-A6B8-ACCB0B6408D9}"/>
              </a:ext>
            </a:extLst>
          </p:cNvPr>
          <p:cNvSpPr/>
          <p:nvPr/>
        </p:nvSpPr>
        <p:spPr>
          <a:xfrm rot="10800000">
            <a:off x="4565024" y="5652760"/>
            <a:ext cx="732473" cy="55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72B038-465D-4791-A26C-F9514D5E79D9}"/>
              </a:ext>
            </a:extLst>
          </p:cNvPr>
          <p:cNvSpPr txBox="1"/>
          <p:nvPr/>
        </p:nvSpPr>
        <p:spPr>
          <a:xfrm>
            <a:off x="2238624" y="1697412"/>
            <a:ext cx="24261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Совместители внутренние </a:t>
            </a:r>
            <a:r>
              <a:rPr lang="ru-RU" sz="4000" dirty="0" smtClean="0">
                <a:solidFill>
                  <a:srgbClr val="FF0000"/>
                </a:solidFill>
              </a:rPr>
              <a:t>11</a:t>
            </a:r>
            <a:r>
              <a:rPr lang="ru-RU" dirty="0" smtClean="0"/>
              <a:t> </a:t>
            </a:r>
            <a:r>
              <a:rPr lang="ru-RU" dirty="0"/>
              <a:t>человека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B7AE55-3EB4-4F05-9580-EC4E9A839B3C}"/>
              </a:ext>
            </a:extLst>
          </p:cNvPr>
          <p:cNvSpPr txBox="1"/>
          <p:nvPr/>
        </p:nvSpPr>
        <p:spPr>
          <a:xfrm>
            <a:off x="4547071" y="2497781"/>
            <a:ext cx="24261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Ежегодно зачисляем </a:t>
            </a:r>
            <a:r>
              <a:rPr lang="ru-RU" sz="1600" dirty="0" smtClean="0"/>
              <a:t>в среднем </a:t>
            </a:r>
            <a:r>
              <a:rPr lang="ru-RU" sz="3600" dirty="0" smtClean="0">
                <a:solidFill>
                  <a:srgbClr val="FF0000"/>
                </a:solidFill>
              </a:rPr>
              <a:t>25</a:t>
            </a:r>
            <a:r>
              <a:rPr lang="ru-RU" sz="1600" dirty="0" smtClean="0">
                <a:solidFill>
                  <a:srgbClr val="FF0000"/>
                </a:solidFill>
              </a:rPr>
              <a:t> студентов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322487F-81E0-4296-9E93-258834B3F868}"/>
              </a:ext>
            </a:extLst>
          </p:cNvPr>
          <p:cNvSpPr txBox="1"/>
          <p:nvPr/>
        </p:nvSpPr>
        <p:spPr>
          <a:xfrm>
            <a:off x="4458341" y="3674730"/>
            <a:ext cx="24261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Ежегодно выпускаем в среднем </a:t>
            </a:r>
            <a:r>
              <a:rPr lang="ru-RU" sz="4000" dirty="0"/>
              <a:t>20</a:t>
            </a:r>
            <a:r>
              <a:rPr lang="ru-RU" dirty="0"/>
              <a:t> студентов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="" xmlns:a16="http://schemas.microsoft.com/office/drawing/2014/main" id="{974A466F-1C84-4F44-BB90-B172D52C0338}"/>
              </a:ext>
            </a:extLst>
          </p:cNvPr>
          <p:cNvSpPr/>
          <p:nvPr/>
        </p:nvSpPr>
        <p:spPr>
          <a:xfrm rot="5400000">
            <a:off x="5567774" y="3342945"/>
            <a:ext cx="352315" cy="4009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="" xmlns:a16="http://schemas.microsoft.com/office/drawing/2014/main" id="{C925A107-30BA-4951-9338-46CC2C88CC65}"/>
              </a:ext>
            </a:extLst>
          </p:cNvPr>
          <p:cNvSpPr/>
          <p:nvPr/>
        </p:nvSpPr>
        <p:spPr>
          <a:xfrm rot="5400000">
            <a:off x="5541072" y="2212252"/>
            <a:ext cx="352315" cy="4009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50A1F07-4F4D-48F2-9C85-A75BB68EF113}"/>
              </a:ext>
            </a:extLst>
          </p:cNvPr>
          <p:cNvSpPr txBox="1"/>
          <p:nvPr/>
        </p:nvSpPr>
        <p:spPr>
          <a:xfrm>
            <a:off x="135144" y="4276097"/>
            <a:ext cx="427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Ведем подготовку на </a:t>
            </a:r>
            <a:r>
              <a:rPr lang="ru-RU" sz="4000" dirty="0" smtClean="0">
                <a:solidFill>
                  <a:srgbClr val="FF0000"/>
                </a:solidFill>
              </a:rPr>
              <a:t>4</a:t>
            </a:r>
            <a:r>
              <a:rPr lang="ru-RU" sz="4000" dirty="0" smtClean="0"/>
              <a:t> </a:t>
            </a:r>
            <a:r>
              <a:rPr lang="ru-RU" dirty="0"/>
              <a:t>факультетах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F81E6C5-C95E-4C48-B6E9-851CF9D06EAC}"/>
              </a:ext>
            </a:extLst>
          </p:cNvPr>
          <p:cNvSpPr txBox="1"/>
          <p:nvPr/>
        </p:nvSpPr>
        <p:spPr>
          <a:xfrm>
            <a:off x="7450579" y="4251558"/>
            <a:ext cx="427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Ведем подготовку </a:t>
            </a:r>
            <a:r>
              <a:rPr lang="ru-RU"/>
              <a:t>на </a:t>
            </a:r>
            <a:r>
              <a:rPr lang="ru-RU" sz="4000" smtClean="0">
                <a:solidFill>
                  <a:srgbClr val="FF0000"/>
                </a:solidFill>
              </a:rPr>
              <a:t>16</a:t>
            </a:r>
            <a:r>
              <a:rPr lang="ru-RU" sz="4000" smtClean="0"/>
              <a:t> </a:t>
            </a:r>
            <a:r>
              <a:rPr lang="ru-RU" dirty="0"/>
              <a:t>кафедрах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DA7F7EBF-B74C-44C1-A46A-6C7E169E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66" y="31114"/>
            <a:ext cx="952012" cy="9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1628A2A1-F9B5-4ACF-BA51-3C777E27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60" y="6271477"/>
            <a:ext cx="436594" cy="4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8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1D77E1E6-C71C-4812-BB52-F2C73CB4106A}"/>
              </a:ext>
            </a:extLst>
          </p:cNvPr>
          <p:cNvSpPr/>
          <p:nvPr/>
        </p:nvSpPr>
        <p:spPr>
          <a:xfrm>
            <a:off x="8947631" y="2425889"/>
            <a:ext cx="2086708" cy="8789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F4D6946-99D9-4942-939E-83D6F5D148DB}"/>
              </a:ext>
            </a:extLst>
          </p:cNvPr>
          <p:cNvSpPr/>
          <p:nvPr/>
        </p:nvSpPr>
        <p:spPr>
          <a:xfrm>
            <a:off x="859692" y="2372264"/>
            <a:ext cx="2086708" cy="8789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82;p10">
            <a:extLst>
              <a:ext uri="{FF2B5EF4-FFF2-40B4-BE49-F238E27FC236}">
                <a16:creationId xmlns="" xmlns:a16="http://schemas.microsoft.com/office/drawing/2014/main" id="{86780383-67D0-4F15-8FB9-02457C30929F}"/>
              </a:ext>
            </a:extLst>
          </p:cNvPr>
          <p:cNvSpPr/>
          <p:nvPr/>
        </p:nvSpPr>
        <p:spPr>
          <a:xfrm>
            <a:off x="3798516" y="2296813"/>
            <a:ext cx="4594969" cy="1311874"/>
          </a:xfrm>
          <a:prstGeom prst="roundRect">
            <a:avLst>
              <a:gd name="adj" fmla="val 8823"/>
            </a:avLst>
          </a:prstGeom>
          <a:solidFill>
            <a:srgbClr val="176DEA"/>
          </a:solidFill>
          <a:ln>
            <a:noFill/>
          </a:ln>
          <a:effectLst>
            <a:outerShdw blurRad="114300" dist="47625" dir="1680000" algn="bl" rotWithShape="0">
              <a:srgbClr val="000000">
                <a:alpha val="8630"/>
              </a:srgbClr>
            </a:outerShdw>
          </a:effectLst>
        </p:spPr>
        <p:txBody>
          <a:bodyPr spcFirstLastPara="1" wrap="square" lIns="86400" tIns="108000" rIns="18000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>
              <a:solidFill>
                <a:schemeClr val="bg1"/>
              </a:solidFill>
              <a:latin typeface="ALS Sector Regular" pitchFamily="2" charset="0"/>
              <a:ea typeface="Roboto"/>
              <a:cs typeface="ALS Sector Regular" pitchFamily="2" charset="0"/>
              <a:sym typeface="Roboto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chemeClr val="bg1"/>
              </a:solidFill>
              <a:latin typeface="ALS Sector Regular" pitchFamily="2" charset="0"/>
              <a:ea typeface="Roboto"/>
              <a:cs typeface="ALS Sector Regular" pitchFamily="2" charset="0"/>
              <a:sym typeface="Roboto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1D9CFA2-FF01-4DB9-9AD7-F44454A2773E}"/>
              </a:ext>
            </a:extLst>
          </p:cNvPr>
          <p:cNvSpPr txBox="1">
            <a:spLocks/>
          </p:cNvSpPr>
          <p:nvPr/>
        </p:nvSpPr>
        <p:spPr>
          <a:xfrm>
            <a:off x="3454772" y="2463067"/>
            <a:ext cx="5282456" cy="9793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ru-RU" sz="2000" b="1" dirty="0">
                <a:solidFill>
                  <a:schemeClr val="bg1"/>
                </a:solidFill>
                <a:latin typeface="ALS Sector Bold" pitchFamily="50" charset="0"/>
                <a:cs typeface="ALS Sector Bold" pitchFamily="50" charset="0"/>
              </a:rPr>
              <a:t>Основная образовательная программа</a:t>
            </a:r>
          </a:p>
          <a:p>
            <a:pPr algn="ctr">
              <a:lnSpc>
                <a:spcPct val="134000"/>
              </a:lnSpc>
            </a:pPr>
            <a:r>
              <a:rPr lang="ru-RU" sz="2000" b="1" cap="all" dirty="0">
                <a:solidFill>
                  <a:schemeClr val="bg1"/>
                </a:solidFill>
                <a:latin typeface="ALS Sector Bold" pitchFamily="50" charset="0"/>
                <a:cs typeface="ALS Sector Bold" pitchFamily="50" charset="0"/>
              </a:rPr>
              <a:t>24.05.01</a:t>
            </a:r>
            <a:endParaRPr lang="ru-RU" sz="2000" dirty="0">
              <a:solidFill>
                <a:schemeClr val="bg1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608C3793-D89A-46C6-B6A5-CE2F77F811FB}"/>
              </a:ext>
            </a:extLst>
          </p:cNvPr>
          <p:cNvGrpSpPr/>
          <p:nvPr/>
        </p:nvGrpSpPr>
        <p:grpSpPr>
          <a:xfrm>
            <a:off x="666750" y="918342"/>
            <a:ext cx="3295650" cy="1062109"/>
            <a:chOff x="1152525" y="1318392"/>
            <a:chExt cx="3295650" cy="1062109"/>
          </a:xfrm>
        </p:grpSpPr>
        <p:sp>
          <p:nvSpPr>
            <p:cNvPr id="4" name="Google Shape;82;p10">
              <a:extLst>
                <a:ext uri="{FF2B5EF4-FFF2-40B4-BE49-F238E27FC236}">
                  <a16:creationId xmlns="" xmlns:a16="http://schemas.microsoft.com/office/drawing/2014/main" id="{EA8D17F2-28B7-458E-B46E-0B0B3BF71E17}"/>
                </a:ext>
              </a:extLst>
            </p:cNvPr>
            <p:cNvSpPr/>
            <p:nvPr/>
          </p:nvSpPr>
          <p:spPr>
            <a:xfrm>
              <a:off x="1152525" y="1318392"/>
              <a:ext cx="3295650" cy="1062109"/>
            </a:xfrm>
            <a:prstGeom prst="roundRect">
              <a:avLst>
                <a:gd name="adj" fmla="val 8823"/>
              </a:avLst>
            </a:prstGeom>
            <a:solidFill>
              <a:srgbClr val="D4E5FE"/>
            </a:solidFill>
            <a:ln>
              <a:noFill/>
            </a:ln>
            <a:effectLst>
              <a:outerShdw blurRad="114300" dist="47625" dir="1680000" algn="bl" rotWithShape="0">
                <a:srgbClr val="000000">
                  <a:alpha val="8630"/>
                </a:srgbClr>
              </a:outerShdw>
            </a:effectLst>
          </p:spPr>
          <p:txBody>
            <a:bodyPr spcFirstLastPara="1" wrap="square" lIns="86400" tIns="108000" rIns="18000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10000"/>
                  </a:schemeClr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endParaRP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9B4F15F7-25EC-40EA-8133-96E720172B5D}"/>
                </a:ext>
              </a:extLst>
            </p:cNvPr>
            <p:cNvSpPr txBox="1">
              <a:spLocks/>
            </p:cNvSpPr>
            <p:nvPr/>
          </p:nvSpPr>
          <p:spPr>
            <a:xfrm>
              <a:off x="1152525" y="1501761"/>
              <a:ext cx="329565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ru-RU"/>
              </a:defPPr>
              <a:lvl1pPr lvl="0">
                <a:lnSpc>
                  <a:spcPct val="115000"/>
                </a:lnSpc>
                <a:buSzPts val="2200"/>
                <a:defRPr sz="2000" spc="300">
                  <a:solidFill>
                    <a:srgbClr val="434343"/>
                  </a:solidFill>
                  <a:latin typeface="ALS Sector Regular" pitchFamily="2" charset="0"/>
                  <a:cs typeface="ALS Sector Regular" pitchFamily="2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pc="0" dirty="0"/>
                <a:t>Исследовательская деятельность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A9468C7D-0996-4919-B838-AFDBE37E0B52}"/>
              </a:ext>
            </a:extLst>
          </p:cNvPr>
          <p:cNvGrpSpPr/>
          <p:nvPr/>
        </p:nvGrpSpPr>
        <p:grpSpPr>
          <a:xfrm>
            <a:off x="8251452" y="902544"/>
            <a:ext cx="3359522" cy="1062109"/>
            <a:chOff x="8737227" y="1302594"/>
            <a:chExt cx="3359522" cy="1062109"/>
          </a:xfrm>
        </p:grpSpPr>
        <p:sp>
          <p:nvSpPr>
            <p:cNvPr id="12" name="Google Shape;82;p10">
              <a:extLst>
                <a:ext uri="{FF2B5EF4-FFF2-40B4-BE49-F238E27FC236}">
                  <a16:creationId xmlns="" xmlns:a16="http://schemas.microsoft.com/office/drawing/2014/main" id="{75799759-4493-4D20-987C-116A3755247A}"/>
                </a:ext>
              </a:extLst>
            </p:cNvPr>
            <p:cNvSpPr/>
            <p:nvPr/>
          </p:nvSpPr>
          <p:spPr>
            <a:xfrm>
              <a:off x="8737227" y="1302594"/>
              <a:ext cx="3295650" cy="1062109"/>
            </a:xfrm>
            <a:prstGeom prst="roundRect">
              <a:avLst>
                <a:gd name="adj" fmla="val 8823"/>
              </a:avLst>
            </a:prstGeom>
            <a:solidFill>
              <a:srgbClr val="D4E5FE"/>
            </a:solidFill>
            <a:ln>
              <a:noFill/>
            </a:ln>
            <a:effectLst>
              <a:outerShdw blurRad="114300" dist="47625" dir="1680000" algn="bl" rotWithShape="0">
                <a:srgbClr val="000000">
                  <a:alpha val="8630"/>
                </a:srgbClr>
              </a:outerShdw>
            </a:effectLst>
          </p:spPr>
          <p:txBody>
            <a:bodyPr spcFirstLastPara="1" wrap="square" lIns="86400" tIns="108000" rIns="18000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10000"/>
                  </a:schemeClr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endParaRPr>
            </a:p>
          </p:txBody>
        </p:sp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00B469F7-CD64-4552-A8F1-FD6863B0CA04}"/>
                </a:ext>
              </a:extLst>
            </p:cNvPr>
            <p:cNvSpPr txBox="1">
              <a:spLocks/>
            </p:cNvSpPr>
            <p:nvPr/>
          </p:nvSpPr>
          <p:spPr>
            <a:xfrm>
              <a:off x="8801100" y="1666614"/>
              <a:ext cx="32956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ru-RU"/>
              </a:defPPr>
              <a:lvl1pPr lvl="0" algn="ctr">
                <a:lnSpc>
                  <a:spcPct val="100000"/>
                </a:lnSpc>
                <a:buSzPts val="2200"/>
                <a:defRPr sz="2000" spc="0">
                  <a:solidFill>
                    <a:srgbClr val="434343"/>
                  </a:solidFill>
                  <a:latin typeface="ALS Sector Regular" pitchFamily="2" charset="0"/>
                  <a:cs typeface="ALS Sector Regular" pitchFamily="2" charset="0"/>
                </a:defRPr>
              </a:lvl1pPr>
            </a:lstStyle>
            <a:p>
              <a:r>
                <a:rPr lang="ru-RU" dirty="0"/>
                <a:t>Научное творчество 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1B47B118-FF0D-4891-9081-BF8EE26CE484}"/>
              </a:ext>
            </a:extLst>
          </p:cNvPr>
          <p:cNvGrpSpPr/>
          <p:nvPr/>
        </p:nvGrpSpPr>
        <p:grpSpPr>
          <a:xfrm>
            <a:off x="610942" y="4000500"/>
            <a:ext cx="3657240" cy="1737430"/>
            <a:chOff x="610942" y="4000500"/>
            <a:chExt cx="3657240" cy="2160374"/>
          </a:xfrm>
        </p:grpSpPr>
        <p:sp>
          <p:nvSpPr>
            <p:cNvPr id="16" name="Google Shape;82;p10">
              <a:extLst>
                <a:ext uri="{FF2B5EF4-FFF2-40B4-BE49-F238E27FC236}">
                  <a16:creationId xmlns="" xmlns:a16="http://schemas.microsoft.com/office/drawing/2014/main" id="{C2640407-EC5B-4520-94E6-5B4D13E60CD1}"/>
                </a:ext>
              </a:extLst>
            </p:cNvPr>
            <p:cNvSpPr/>
            <p:nvPr/>
          </p:nvSpPr>
          <p:spPr>
            <a:xfrm>
              <a:off x="666926" y="4000500"/>
              <a:ext cx="3545273" cy="2160374"/>
            </a:xfrm>
            <a:prstGeom prst="roundRect">
              <a:avLst>
                <a:gd name="adj" fmla="val 8823"/>
              </a:avLst>
            </a:prstGeom>
            <a:solidFill>
              <a:srgbClr val="D4E5FE"/>
            </a:solidFill>
            <a:ln>
              <a:noFill/>
            </a:ln>
            <a:effectLst>
              <a:outerShdw blurRad="114300" dist="47625" dir="1680000" algn="bl" rotWithShape="0">
                <a:srgbClr val="000000">
                  <a:alpha val="8630"/>
                </a:srgbClr>
              </a:outerShdw>
            </a:effectLst>
          </p:spPr>
          <p:txBody>
            <a:bodyPr spcFirstLastPara="1" wrap="square" lIns="86400" tIns="108000" rIns="18000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10000"/>
                  </a:schemeClr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endParaRP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="" xmlns:a16="http://schemas.microsoft.com/office/drawing/2014/main" id="{29AEAD0E-A956-4B88-AEED-BB821B8007B7}"/>
                </a:ext>
              </a:extLst>
            </p:cNvPr>
            <p:cNvSpPr txBox="1">
              <a:spLocks/>
            </p:cNvSpPr>
            <p:nvPr/>
          </p:nvSpPr>
          <p:spPr>
            <a:xfrm>
              <a:off x="610942" y="4157358"/>
              <a:ext cx="3657240" cy="1530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ru-RU"/>
              </a:defPPr>
              <a:lvl1pPr lvl="0" algn="ctr">
                <a:lnSpc>
                  <a:spcPct val="100000"/>
                </a:lnSpc>
                <a:buSzPts val="2200"/>
                <a:defRPr sz="2000" spc="0">
                  <a:solidFill>
                    <a:srgbClr val="434343"/>
                  </a:solidFill>
                  <a:latin typeface="ALS Sector Regular" pitchFamily="2" charset="0"/>
                  <a:cs typeface="ALS Sector Regular" pitchFamily="2" charset="0"/>
                </a:defRPr>
              </a:lvl1pPr>
            </a:lstStyle>
            <a:p>
              <a:r>
                <a:rPr lang="ru-RU" dirty="0"/>
                <a:t>Проектная деятельность в контексте</a:t>
              </a:r>
            </a:p>
            <a:p>
              <a:r>
                <a:rPr lang="ru-RU" dirty="0"/>
                <a:t>создания технологического</a:t>
              </a:r>
              <a:br>
                <a:rPr lang="ru-RU" dirty="0"/>
              </a:br>
              <a:r>
                <a:rPr lang="ru-RU" dirty="0"/>
                <a:t>оборудования и систем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51DBA76-65E9-493C-97F2-87B3C60A07B7}"/>
              </a:ext>
            </a:extLst>
          </p:cNvPr>
          <p:cNvGrpSpPr/>
          <p:nvPr/>
        </p:nvGrpSpPr>
        <p:grpSpPr>
          <a:xfrm>
            <a:off x="4472638" y="4638936"/>
            <a:ext cx="3071294" cy="1098994"/>
            <a:chOff x="4571279" y="4638936"/>
            <a:chExt cx="3071294" cy="1098994"/>
          </a:xfrm>
        </p:grpSpPr>
        <p:sp>
          <p:nvSpPr>
            <p:cNvPr id="19" name="Google Shape;82;p10">
              <a:extLst>
                <a:ext uri="{FF2B5EF4-FFF2-40B4-BE49-F238E27FC236}">
                  <a16:creationId xmlns="" xmlns:a16="http://schemas.microsoft.com/office/drawing/2014/main" id="{5B39F76A-5C8C-4A5D-B91D-059D90C2C6C9}"/>
                </a:ext>
              </a:extLst>
            </p:cNvPr>
            <p:cNvSpPr/>
            <p:nvPr/>
          </p:nvSpPr>
          <p:spPr>
            <a:xfrm>
              <a:off x="4597959" y="4638936"/>
              <a:ext cx="3017935" cy="1098994"/>
            </a:xfrm>
            <a:prstGeom prst="roundRect">
              <a:avLst>
                <a:gd name="adj" fmla="val 8823"/>
              </a:avLst>
            </a:prstGeom>
            <a:solidFill>
              <a:srgbClr val="D4E5FE"/>
            </a:solidFill>
            <a:ln>
              <a:noFill/>
            </a:ln>
            <a:effectLst>
              <a:outerShdw blurRad="114300" dist="47625" dir="1680000" algn="bl" rotWithShape="0">
                <a:srgbClr val="000000">
                  <a:alpha val="8630"/>
                </a:srgbClr>
              </a:outerShdw>
            </a:effectLst>
          </p:spPr>
          <p:txBody>
            <a:bodyPr spcFirstLastPara="1" wrap="square" lIns="86400" tIns="108000" rIns="18000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10000"/>
                  </a:schemeClr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endParaRP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="" xmlns:a16="http://schemas.microsoft.com/office/drawing/2014/main" id="{1A86225B-3153-46F3-9CFF-6E2DD8A71D0B}"/>
                </a:ext>
              </a:extLst>
            </p:cNvPr>
            <p:cNvSpPr txBox="1">
              <a:spLocks/>
            </p:cNvSpPr>
            <p:nvPr/>
          </p:nvSpPr>
          <p:spPr>
            <a:xfrm>
              <a:off x="4571279" y="4880656"/>
              <a:ext cx="3071294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ru-RU"/>
              </a:defPPr>
              <a:lvl1pPr lvl="0" algn="ctr">
                <a:lnSpc>
                  <a:spcPct val="100000"/>
                </a:lnSpc>
                <a:buSzPts val="2200"/>
                <a:defRPr sz="2000" spc="0">
                  <a:solidFill>
                    <a:srgbClr val="434343"/>
                  </a:solidFill>
                  <a:latin typeface="ALS Sector Regular" pitchFamily="2" charset="0"/>
                  <a:cs typeface="ALS Sector Regular" pitchFamily="2" charset="0"/>
                </a:defRPr>
              </a:lvl1pPr>
            </a:lstStyle>
            <a:p>
              <a:r>
                <a:rPr lang="ru-RU" dirty="0"/>
                <a:t>Междисциплинарный подход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B2E76D5C-3A0B-480F-A918-AB0D85F84136}"/>
              </a:ext>
            </a:extLst>
          </p:cNvPr>
          <p:cNvGrpSpPr/>
          <p:nvPr/>
        </p:nvGrpSpPr>
        <p:grpSpPr>
          <a:xfrm>
            <a:off x="7748388" y="4000501"/>
            <a:ext cx="3784800" cy="1737430"/>
            <a:chOff x="7748388" y="4000500"/>
            <a:chExt cx="3784800" cy="2165349"/>
          </a:xfrm>
        </p:grpSpPr>
        <p:sp>
          <p:nvSpPr>
            <p:cNvPr id="18" name="Google Shape;82;p10">
              <a:extLst>
                <a:ext uri="{FF2B5EF4-FFF2-40B4-BE49-F238E27FC236}">
                  <a16:creationId xmlns="" xmlns:a16="http://schemas.microsoft.com/office/drawing/2014/main" id="{B95B6975-5774-41CF-A295-C5C7A2E060FB}"/>
                </a:ext>
              </a:extLst>
            </p:cNvPr>
            <p:cNvSpPr/>
            <p:nvPr/>
          </p:nvSpPr>
          <p:spPr>
            <a:xfrm>
              <a:off x="7748388" y="4000500"/>
              <a:ext cx="3784800" cy="2165349"/>
            </a:xfrm>
            <a:prstGeom prst="roundRect">
              <a:avLst>
                <a:gd name="adj" fmla="val 8823"/>
              </a:avLst>
            </a:prstGeom>
            <a:solidFill>
              <a:srgbClr val="D4E5FE"/>
            </a:solidFill>
            <a:ln>
              <a:noFill/>
            </a:ln>
            <a:effectLst>
              <a:outerShdw blurRad="114300" dist="47625" dir="1680000" algn="bl" rotWithShape="0">
                <a:srgbClr val="000000">
                  <a:alpha val="8630"/>
                </a:srgbClr>
              </a:outerShdw>
            </a:effectLst>
          </p:spPr>
          <p:txBody>
            <a:bodyPr spcFirstLastPara="1" wrap="square" lIns="86400" tIns="108000" rIns="18000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10000"/>
                  </a:schemeClr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endParaRP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="" xmlns:a16="http://schemas.microsoft.com/office/drawing/2014/main" id="{D3C58631-5EFE-47A7-AD72-EF892FB95472}"/>
                </a:ext>
              </a:extLst>
            </p:cNvPr>
            <p:cNvSpPr txBox="1">
              <a:spLocks/>
            </p:cNvSpPr>
            <p:nvPr/>
          </p:nvSpPr>
          <p:spPr>
            <a:xfrm>
              <a:off x="8174349" y="4249906"/>
              <a:ext cx="285999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ru-RU"/>
              </a:defPPr>
              <a:lvl1pPr lvl="0" algn="ctr">
                <a:lnSpc>
                  <a:spcPct val="100000"/>
                </a:lnSpc>
                <a:buSzPts val="2200"/>
                <a:defRPr sz="2000" spc="0">
                  <a:solidFill>
                    <a:srgbClr val="434343"/>
                  </a:solidFill>
                  <a:latin typeface="ALS Sector Regular" pitchFamily="2" charset="0"/>
                  <a:cs typeface="ALS Sector Regular" pitchFamily="2" charset="0"/>
                </a:defRPr>
              </a:lvl1pPr>
            </a:lstStyle>
            <a:p>
              <a:r>
                <a:rPr lang="ru-RU" dirty="0"/>
                <a:t>Ориентация дисциплин </a:t>
              </a:r>
            </a:p>
            <a:p>
              <a:r>
                <a:rPr lang="ru-RU" dirty="0"/>
                <a:t>на ключевые этапы жизненного цикла изделий РКТ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FE40425A-1F2C-46A8-B832-BB52840FDDCD}"/>
              </a:ext>
            </a:extLst>
          </p:cNvPr>
          <p:cNvGrpSpPr/>
          <p:nvPr/>
        </p:nvGrpSpPr>
        <p:grpSpPr>
          <a:xfrm>
            <a:off x="4459102" y="902544"/>
            <a:ext cx="3295650" cy="1062109"/>
            <a:chOff x="4944876" y="1302594"/>
            <a:chExt cx="3295650" cy="1062109"/>
          </a:xfrm>
        </p:grpSpPr>
        <p:sp>
          <p:nvSpPr>
            <p:cNvPr id="11" name="Google Shape;82;p10">
              <a:extLst>
                <a:ext uri="{FF2B5EF4-FFF2-40B4-BE49-F238E27FC236}">
                  <a16:creationId xmlns="" xmlns:a16="http://schemas.microsoft.com/office/drawing/2014/main" id="{761CE72B-5AB8-4E3F-B14F-E3FE09F7757A}"/>
                </a:ext>
              </a:extLst>
            </p:cNvPr>
            <p:cNvSpPr/>
            <p:nvPr/>
          </p:nvSpPr>
          <p:spPr>
            <a:xfrm>
              <a:off x="4944876" y="1302594"/>
              <a:ext cx="3295650" cy="1062109"/>
            </a:xfrm>
            <a:prstGeom prst="roundRect">
              <a:avLst>
                <a:gd name="adj" fmla="val 8823"/>
              </a:avLst>
            </a:prstGeom>
            <a:solidFill>
              <a:srgbClr val="D4E5FE"/>
            </a:solidFill>
            <a:ln>
              <a:noFill/>
            </a:ln>
            <a:effectLst>
              <a:outerShdw blurRad="114300" dist="47625" dir="1680000" algn="bl" rotWithShape="0">
                <a:srgbClr val="000000">
                  <a:alpha val="8630"/>
                </a:srgbClr>
              </a:outerShdw>
            </a:effectLst>
          </p:spPr>
          <p:txBody>
            <a:bodyPr spcFirstLastPara="1" wrap="square" lIns="86400" tIns="108000" rIns="18000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10000"/>
                  </a:schemeClr>
                </a:solidFill>
                <a:latin typeface="ALS Sector Regular" pitchFamily="2" charset="0"/>
                <a:ea typeface="Roboto Medium"/>
                <a:cs typeface="ALS Sector Regular" pitchFamily="2" charset="0"/>
                <a:sym typeface="Roboto Medium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3E46C625-3CDB-4BA5-9C1C-20CFD3005E29}"/>
                </a:ext>
              </a:extLst>
            </p:cNvPr>
            <p:cNvSpPr txBox="1">
              <a:spLocks/>
            </p:cNvSpPr>
            <p:nvPr/>
          </p:nvSpPr>
          <p:spPr>
            <a:xfrm>
              <a:off x="5587960" y="1507842"/>
              <a:ext cx="181219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ru-RU"/>
              </a:defPPr>
              <a:lvl1pPr lvl="0" algn="ctr">
                <a:lnSpc>
                  <a:spcPct val="100000"/>
                </a:lnSpc>
                <a:buSzPts val="2200"/>
                <a:defRPr sz="2000" spc="0">
                  <a:solidFill>
                    <a:srgbClr val="434343"/>
                  </a:solidFill>
                  <a:latin typeface="ALS Sector Regular" pitchFamily="2" charset="0"/>
                  <a:cs typeface="ALS Sector Regular" pitchFamily="2" charset="0"/>
                </a:defRPr>
              </a:lvl1pPr>
            </a:lstStyle>
            <a:p>
              <a:r>
                <a:rPr lang="ru-RU" dirty="0"/>
                <a:t>Теория и практика</a:t>
              </a:r>
            </a:p>
          </p:txBody>
        </p:sp>
      </p:grpSp>
      <p:sp>
        <p:nvSpPr>
          <p:cNvPr id="17" name="Google Shape;306;p7">
            <a:extLst>
              <a:ext uri="{FF2B5EF4-FFF2-40B4-BE49-F238E27FC236}">
                <a16:creationId xmlns="" xmlns:a16="http://schemas.microsoft.com/office/drawing/2014/main" id="{5E97025D-7A8A-4210-B13D-F66163884E1E}"/>
              </a:ext>
            </a:extLst>
          </p:cNvPr>
          <p:cNvSpPr txBox="1"/>
          <p:nvPr/>
        </p:nvSpPr>
        <p:spPr>
          <a:xfrm>
            <a:off x="646781" y="356073"/>
            <a:ext cx="816512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buSzPts val="2200"/>
            </a:pPr>
            <a:r>
              <a:rPr lang="ru-RU" sz="2000" spc="300" dirty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rPr>
              <a:t>Ориентиры в подготовке инженеров-технологов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61222E03-F72F-41A3-B5CF-CCFFD2AEB3EF}"/>
              </a:ext>
            </a:extLst>
          </p:cNvPr>
          <p:cNvCxnSpPr>
            <a:cxnSpLocks/>
            <a:stCxn id="11" idx="2"/>
            <a:endCxn id="2" idx="0"/>
          </p:cNvCxnSpPr>
          <p:nvPr/>
        </p:nvCxnSpPr>
        <p:spPr>
          <a:xfrm flipH="1">
            <a:off x="6096001" y="1964653"/>
            <a:ext cx="10926" cy="332160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BE472DBE-D084-43EA-8B9A-3B7DBEBD1E55}"/>
              </a:ext>
            </a:extLst>
          </p:cNvPr>
          <p:cNvCxnSpPr>
            <a:cxnSpLocks/>
          </p:cNvCxnSpPr>
          <p:nvPr/>
        </p:nvCxnSpPr>
        <p:spPr>
          <a:xfrm>
            <a:off x="7861229" y="3565180"/>
            <a:ext cx="454096" cy="435320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71608D56-9BF7-4B83-BEC2-A1997CB4FB48}"/>
              </a:ext>
            </a:extLst>
          </p:cNvPr>
          <p:cNvCxnSpPr>
            <a:cxnSpLocks/>
          </p:cNvCxnSpPr>
          <p:nvPr/>
        </p:nvCxnSpPr>
        <p:spPr>
          <a:xfrm>
            <a:off x="6106927" y="3603443"/>
            <a:ext cx="0" cy="1035493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BBF258-5283-42CB-847A-88F172FDDF20}"/>
              </a:ext>
            </a:extLst>
          </p:cNvPr>
          <p:cNvSpPr txBox="1"/>
          <p:nvPr/>
        </p:nvSpPr>
        <p:spPr>
          <a:xfrm>
            <a:off x="9080972" y="2534333"/>
            <a:ext cx="177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Лабораторные работы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2D9B921-B9BF-4ECF-8D15-361336635484}"/>
              </a:ext>
            </a:extLst>
          </p:cNvPr>
          <p:cNvSpPr txBox="1"/>
          <p:nvPr/>
        </p:nvSpPr>
        <p:spPr>
          <a:xfrm>
            <a:off x="1011635" y="2598791"/>
            <a:ext cx="177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НИРС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7A43BE97-2A2A-4694-B92F-1C8A2680BF9F}"/>
              </a:ext>
            </a:extLst>
          </p:cNvPr>
          <p:cNvSpPr/>
          <p:nvPr/>
        </p:nvSpPr>
        <p:spPr>
          <a:xfrm>
            <a:off x="1828800" y="3251200"/>
            <a:ext cx="8237415" cy="515815"/>
          </a:xfrm>
          <a:custGeom>
            <a:avLst/>
            <a:gdLst>
              <a:gd name="connsiteX0" fmla="*/ 0 w 8237415"/>
              <a:gd name="connsiteY0" fmla="*/ 0 h 515815"/>
              <a:gd name="connsiteX1" fmla="*/ 0 w 8237415"/>
              <a:gd name="connsiteY1" fmla="*/ 508000 h 515815"/>
              <a:gd name="connsiteX2" fmla="*/ 8237415 w 8237415"/>
              <a:gd name="connsiteY2" fmla="*/ 515815 h 515815"/>
              <a:gd name="connsiteX3" fmla="*/ 8237415 w 8237415"/>
              <a:gd name="connsiteY3" fmla="*/ 62523 h 51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7415" h="515815">
                <a:moveTo>
                  <a:pt x="0" y="0"/>
                </a:moveTo>
                <a:lnTo>
                  <a:pt x="0" y="508000"/>
                </a:lnTo>
                <a:lnTo>
                  <a:pt x="8237415" y="515815"/>
                </a:lnTo>
                <a:lnTo>
                  <a:pt x="8237415" y="62523"/>
                </a:lnTo>
              </a:path>
            </a:pathLst>
          </a:custGeom>
          <a:noFill/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BCF87A2D-6CA5-4BBE-9F59-C31ABC3FDFBE}"/>
              </a:ext>
            </a:extLst>
          </p:cNvPr>
          <p:cNvSpPr/>
          <p:nvPr/>
        </p:nvSpPr>
        <p:spPr>
          <a:xfrm>
            <a:off x="10230338" y="3313723"/>
            <a:ext cx="15631" cy="679939"/>
          </a:xfrm>
          <a:custGeom>
            <a:avLst/>
            <a:gdLst>
              <a:gd name="connsiteX0" fmla="*/ 0 w 15631"/>
              <a:gd name="connsiteY0" fmla="*/ 0 h 679939"/>
              <a:gd name="connsiteX1" fmla="*/ 15631 w 15631"/>
              <a:gd name="connsiteY1" fmla="*/ 679939 h 6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31" h="679939">
                <a:moveTo>
                  <a:pt x="0" y="0"/>
                </a:moveTo>
                <a:lnTo>
                  <a:pt x="15631" y="679939"/>
                </a:lnTo>
              </a:path>
            </a:pathLst>
          </a:custGeom>
          <a:noFill/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E51A0242-8C88-43C2-AE86-9F40CA2B33FD}"/>
              </a:ext>
            </a:extLst>
          </p:cNvPr>
          <p:cNvSpPr/>
          <p:nvPr/>
        </p:nvSpPr>
        <p:spPr>
          <a:xfrm flipH="1">
            <a:off x="1644646" y="3233897"/>
            <a:ext cx="9707" cy="790050"/>
          </a:xfrm>
          <a:custGeom>
            <a:avLst/>
            <a:gdLst>
              <a:gd name="connsiteX0" fmla="*/ 0 w 15631"/>
              <a:gd name="connsiteY0" fmla="*/ 0 h 679939"/>
              <a:gd name="connsiteX1" fmla="*/ 15631 w 15631"/>
              <a:gd name="connsiteY1" fmla="*/ 679939 h 679939"/>
              <a:gd name="connsiteX0" fmla="*/ 1860 w 3319"/>
              <a:gd name="connsiteY0" fmla="*/ 0 h 700734"/>
              <a:gd name="connsiteX1" fmla="*/ 1459 w 3319"/>
              <a:gd name="connsiteY1" fmla="*/ 700734 h 7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19" h="700734">
                <a:moveTo>
                  <a:pt x="1860" y="0"/>
                </a:moveTo>
                <a:cubicBezTo>
                  <a:pt x="7070" y="226646"/>
                  <a:pt x="-3751" y="474088"/>
                  <a:pt x="1459" y="700734"/>
                </a:cubicBezTo>
              </a:path>
            </a:pathLst>
          </a:custGeom>
          <a:noFill/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2FA2C694-0C6E-4FF0-97DB-928D626CF4A5}"/>
              </a:ext>
            </a:extLst>
          </p:cNvPr>
          <p:cNvSpPr/>
          <p:nvPr/>
        </p:nvSpPr>
        <p:spPr>
          <a:xfrm>
            <a:off x="4196862" y="3313723"/>
            <a:ext cx="5955323" cy="953477"/>
          </a:xfrm>
          <a:custGeom>
            <a:avLst/>
            <a:gdLst>
              <a:gd name="connsiteX0" fmla="*/ 0 w 5955323"/>
              <a:gd name="connsiteY0" fmla="*/ 953477 h 953477"/>
              <a:gd name="connsiteX1" fmla="*/ 3329353 w 5955323"/>
              <a:gd name="connsiteY1" fmla="*/ 937846 h 953477"/>
              <a:gd name="connsiteX2" fmla="*/ 3337169 w 5955323"/>
              <a:gd name="connsiteY2" fmla="*/ 562708 h 953477"/>
              <a:gd name="connsiteX3" fmla="*/ 5955323 w 5955323"/>
              <a:gd name="connsiteY3" fmla="*/ 578339 h 953477"/>
              <a:gd name="connsiteX4" fmla="*/ 5947507 w 5955323"/>
              <a:gd name="connsiteY4" fmla="*/ 0 h 95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323" h="953477">
                <a:moveTo>
                  <a:pt x="0" y="953477"/>
                </a:moveTo>
                <a:lnTo>
                  <a:pt x="3329353" y="937846"/>
                </a:lnTo>
                <a:lnTo>
                  <a:pt x="3337169" y="562708"/>
                </a:lnTo>
                <a:lnTo>
                  <a:pt x="5955323" y="578339"/>
                </a:lnTo>
                <a:lnTo>
                  <a:pt x="5947507" y="0"/>
                </a:lnTo>
              </a:path>
            </a:pathLst>
          </a:custGeom>
          <a:noFill/>
          <a:ln w="127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2700">
                <a:solidFill>
                  <a:schemeClr val="accent6"/>
                </a:solidFill>
              </a:ln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785F7A88-58A0-40FC-AA5F-58C1F0D715C1}"/>
              </a:ext>
            </a:extLst>
          </p:cNvPr>
          <p:cNvSpPr/>
          <p:nvPr/>
        </p:nvSpPr>
        <p:spPr>
          <a:xfrm>
            <a:off x="1938215" y="1946031"/>
            <a:ext cx="8057662" cy="414215"/>
          </a:xfrm>
          <a:custGeom>
            <a:avLst/>
            <a:gdLst>
              <a:gd name="connsiteX0" fmla="*/ 0 w 8057662"/>
              <a:gd name="connsiteY0" fmla="*/ 414215 h 414215"/>
              <a:gd name="connsiteX1" fmla="*/ 0 w 8057662"/>
              <a:gd name="connsiteY1" fmla="*/ 234461 h 414215"/>
              <a:gd name="connsiteX2" fmla="*/ 8057662 w 8057662"/>
              <a:gd name="connsiteY2" fmla="*/ 211015 h 414215"/>
              <a:gd name="connsiteX3" fmla="*/ 8049847 w 8057662"/>
              <a:gd name="connsiteY3" fmla="*/ 0 h 41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662" h="414215">
                <a:moveTo>
                  <a:pt x="0" y="414215"/>
                </a:moveTo>
                <a:lnTo>
                  <a:pt x="0" y="234461"/>
                </a:lnTo>
                <a:lnTo>
                  <a:pt x="8057662" y="211015"/>
                </a:lnTo>
                <a:lnTo>
                  <a:pt x="8049847" y="0"/>
                </a:lnTo>
              </a:path>
            </a:pathLst>
          </a:custGeom>
          <a:noFill/>
          <a:ln w="127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3F4C335F-63BC-43F0-A5E5-47167ECF26EB}"/>
              </a:ext>
            </a:extLst>
          </p:cNvPr>
          <p:cNvSpPr/>
          <p:nvPr/>
        </p:nvSpPr>
        <p:spPr>
          <a:xfrm>
            <a:off x="7742136" y="1958111"/>
            <a:ext cx="1649515" cy="524881"/>
          </a:xfrm>
          <a:custGeom>
            <a:avLst/>
            <a:gdLst>
              <a:gd name="connsiteX0" fmla="*/ 0 w 15631"/>
              <a:gd name="connsiteY0" fmla="*/ 0 h 679939"/>
              <a:gd name="connsiteX1" fmla="*/ 15631 w 15631"/>
              <a:gd name="connsiteY1" fmla="*/ 679939 h 6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31" h="679939">
                <a:moveTo>
                  <a:pt x="0" y="0"/>
                </a:moveTo>
                <a:lnTo>
                  <a:pt x="15631" y="679939"/>
                </a:lnTo>
              </a:path>
            </a:pathLst>
          </a:custGeom>
          <a:noFill/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3234ADDE-D142-4B8E-BE12-29F587D0A062}"/>
              </a:ext>
            </a:extLst>
          </p:cNvPr>
          <p:cNvSpPr/>
          <p:nvPr/>
        </p:nvSpPr>
        <p:spPr>
          <a:xfrm flipH="1">
            <a:off x="2725226" y="1964654"/>
            <a:ext cx="1774092" cy="540744"/>
          </a:xfrm>
          <a:custGeom>
            <a:avLst/>
            <a:gdLst>
              <a:gd name="connsiteX0" fmla="*/ 0 w 15631"/>
              <a:gd name="connsiteY0" fmla="*/ 0 h 679939"/>
              <a:gd name="connsiteX1" fmla="*/ 15631 w 15631"/>
              <a:gd name="connsiteY1" fmla="*/ 679939 h 6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31" h="679939">
                <a:moveTo>
                  <a:pt x="0" y="0"/>
                </a:moveTo>
                <a:lnTo>
                  <a:pt x="15631" y="679939"/>
                </a:lnTo>
              </a:path>
            </a:pathLst>
          </a:custGeom>
          <a:noFill/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628EFE7-617E-44EA-9C27-AE023C03033E}"/>
              </a:ext>
            </a:extLst>
          </p:cNvPr>
          <p:cNvSpPr txBox="1"/>
          <p:nvPr/>
        </p:nvSpPr>
        <p:spPr>
          <a:xfrm>
            <a:off x="3712547" y="5833406"/>
            <a:ext cx="354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Ключевые компетенции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7B3A574-8696-42FB-87E6-BCD7C7956696}"/>
              </a:ext>
            </a:extLst>
          </p:cNvPr>
          <p:cNvSpPr txBox="1"/>
          <p:nvPr/>
        </p:nvSpPr>
        <p:spPr>
          <a:xfrm>
            <a:off x="231360" y="6362364"/>
            <a:ext cx="354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Научно-творческие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1643601-6751-46D9-A852-6E4EE6719D0C}"/>
              </a:ext>
            </a:extLst>
          </p:cNvPr>
          <p:cNvSpPr txBox="1"/>
          <p:nvPr/>
        </p:nvSpPr>
        <p:spPr>
          <a:xfrm>
            <a:off x="7619014" y="6349343"/>
            <a:ext cx="354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Исследовательские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D457476-5630-4B2D-A52F-D0DF1860155A}"/>
              </a:ext>
            </a:extLst>
          </p:cNvPr>
          <p:cNvSpPr txBox="1"/>
          <p:nvPr/>
        </p:nvSpPr>
        <p:spPr>
          <a:xfrm>
            <a:off x="3647199" y="6348172"/>
            <a:ext cx="354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Информационные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198A9F23-3755-40D8-AE8B-6E2B84EE031B}"/>
              </a:ext>
            </a:extLst>
          </p:cNvPr>
          <p:cNvCxnSpPr/>
          <p:nvPr/>
        </p:nvCxnSpPr>
        <p:spPr>
          <a:xfrm flipH="1">
            <a:off x="3596640" y="3608687"/>
            <a:ext cx="522922" cy="391813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C45097EF-87B3-4F02-80CF-874475AD649B}"/>
              </a:ext>
            </a:extLst>
          </p:cNvPr>
          <p:cNvCxnSpPr>
            <a:cxnSpLocks/>
          </p:cNvCxnSpPr>
          <p:nvPr/>
        </p:nvCxnSpPr>
        <p:spPr>
          <a:xfrm flipH="1">
            <a:off x="3073718" y="6146698"/>
            <a:ext cx="1194464" cy="355229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5E920D71-B10E-4E59-90ED-A1C037DD4FAF}"/>
              </a:ext>
            </a:extLst>
          </p:cNvPr>
          <p:cNvCxnSpPr>
            <a:cxnSpLocks/>
          </p:cNvCxnSpPr>
          <p:nvPr/>
        </p:nvCxnSpPr>
        <p:spPr>
          <a:xfrm flipH="1">
            <a:off x="5419836" y="6155217"/>
            <a:ext cx="24442" cy="207147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14A098AD-D983-4B26-BF4E-B1F19636AC54}"/>
              </a:ext>
            </a:extLst>
          </p:cNvPr>
          <p:cNvCxnSpPr>
            <a:cxnSpLocks/>
          </p:cNvCxnSpPr>
          <p:nvPr/>
        </p:nvCxnSpPr>
        <p:spPr>
          <a:xfrm>
            <a:off x="6830900" y="6103470"/>
            <a:ext cx="1420552" cy="297613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3C5790C2-5197-45F5-9E3F-819259B244AD}"/>
              </a:ext>
            </a:extLst>
          </p:cNvPr>
          <p:cNvCxnSpPr>
            <a:cxnSpLocks/>
          </p:cNvCxnSpPr>
          <p:nvPr/>
        </p:nvCxnSpPr>
        <p:spPr>
          <a:xfrm flipH="1">
            <a:off x="7847087" y="1958111"/>
            <a:ext cx="468238" cy="338702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D4B7E7E7-4512-4523-AB71-0EB5614E88A2}"/>
              </a:ext>
            </a:extLst>
          </p:cNvPr>
          <p:cNvCxnSpPr/>
          <p:nvPr/>
        </p:nvCxnSpPr>
        <p:spPr>
          <a:xfrm>
            <a:off x="3886200" y="1980451"/>
            <a:ext cx="466725" cy="316362"/>
          </a:xfrm>
          <a:prstGeom prst="straightConnector1">
            <a:avLst/>
          </a:prstGeom>
          <a:ln w="22225">
            <a:solidFill>
              <a:srgbClr val="176D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: фигура 50">
            <a:extLst>
              <a:ext uri="{FF2B5EF4-FFF2-40B4-BE49-F238E27FC236}">
                <a16:creationId xmlns="" xmlns:a16="http://schemas.microsoft.com/office/drawing/2014/main" id="{3A75169B-F7DA-4A5E-BFD4-7145A1A1D4AB}"/>
              </a:ext>
            </a:extLst>
          </p:cNvPr>
          <p:cNvSpPr/>
          <p:nvPr/>
        </p:nvSpPr>
        <p:spPr>
          <a:xfrm>
            <a:off x="289170" y="2790092"/>
            <a:ext cx="656776" cy="3767016"/>
          </a:xfrm>
          <a:custGeom>
            <a:avLst/>
            <a:gdLst>
              <a:gd name="connsiteX0" fmla="*/ 726831 w 726831"/>
              <a:gd name="connsiteY0" fmla="*/ 3767016 h 3767016"/>
              <a:gd name="connsiteX1" fmla="*/ 0 w 726831"/>
              <a:gd name="connsiteY1" fmla="*/ 3751385 h 3767016"/>
              <a:gd name="connsiteX2" fmla="*/ 15631 w 726831"/>
              <a:gd name="connsiteY2" fmla="*/ 0 h 3767016"/>
              <a:gd name="connsiteX3" fmla="*/ 609600 w 726831"/>
              <a:gd name="connsiteY3" fmla="*/ 0 h 376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831" h="3767016">
                <a:moveTo>
                  <a:pt x="726831" y="3767016"/>
                </a:moveTo>
                <a:lnTo>
                  <a:pt x="0" y="3751385"/>
                </a:lnTo>
                <a:cubicBezTo>
                  <a:pt x="5210" y="2500923"/>
                  <a:pt x="10421" y="1250462"/>
                  <a:pt x="15631" y="0"/>
                </a:cubicBezTo>
                <a:lnTo>
                  <a:pt x="609600" y="0"/>
                </a:ln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="" xmlns:a16="http://schemas.microsoft.com/office/drawing/2014/main" id="{37A7C02D-8079-4CA4-BDB6-1935A4BD8642}"/>
              </a:ext>
            </a:extLst>
          </p:cNvPr>
          <p:cNvSpPr/>
          <p:nvPr/>
        </p:nvSpPr>
        <p:spPr>
          <a:xfrm flipH="1">
            <a:off x="10498984" y="2865357"/>
            <a:ext cx="1288655" cy="3660017"/>
          </a:xfrm>
          <a:custGeom>
            <a:avLst/>
            <a:gdLst>
              <a:gd name="connsiteX0" fmla="*/ 726831 w 726831"/>
              <a:gd name="connsiteY0" fmla="*/ 3767016 h 3767016"/>
              <a:gd name="connsiteX1" fmla="*/ 0 w 726831"/>
              <a:gd name="connsiteY1" fmla="*/ 3751385 h 3767016"/>
              <a:gd name="connsiteX2" fmla="*/ 15631 w 726831"/>
              <a:gd name="connsiteY2" fmla="*/ 0 h 3767016"/>
              <a:gd name="connsiteX3" fmla="*/ 609600 w 726831"/>
              <a:gd name="connsiteY3" fmla="*/ 0 h 3767016"/>
              <a:gd name="connsiteX0" fmla="*/ 1153609 w 1153609"/>
              <a:gd name="connsiteY0" fmla="*/ 3791304 h 3791304"/>
              <a:gd name="connsiteX1" fmla="*/ 0 w 1153609"/>
              <a:gd name="connsiteY1" fmla="*/ 3751385 h 3791304"/>
              <a:gd name="connsiteX2" fmla="*/ 15631 w 1153609"/>
              <a:gd name="connsiteY2" fmla="*/ 0 h 3791304"/>
              <a:gd name="connsiteX3" fmla="*/ 609600 w 1153609"/>
              <a:gd name="connsiteY3" fmla="*/ 0 h 37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609" h="3791304">
                <a:moveTo>
                  <a:pt x="1153609" y="3791304"/>
                </a:moveTo>
                <a:cubicBezTo>
                  <a:pt x="911332" y="3786094"/>
                  <a:pt x="242277" y="3756595"/>
                  <a:pt x="0" y="3751385"/>
                </a:cubicBezTo>
                <a:cubicBezTo>
                  <a:pt x="5210" y="2500923"/>
                  <a:pt x="10421" y="1250462"/>
                  <a:pt x="15631" y="0"/>
                </a:cubicBezTo>
                <a:lnTo>
                  <a:pt x="609600" y="0"/>
                </a:ln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4730195-2DE5-42AE-9109-51DE7714E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3" r="10724"/>
          <a:stretch/>
        </p:blipFill>
        <p:spPr>
          <a:xfrm>
            <a:off x="6378053" y="0"/>
            <a:ext cx="5841241" cy="6858000"/>
          </a:xfrm>
          <a:prstGeom prst="rect">
            <a:avLst/>
          </a:prstGeom>
        </p:spPr>
      </p:pic>
      <p:sp>
        <p:nvSpPr>
          <p:cNvPr id="17" name="Параллелограмм 16">
            <a:extLst>
              <a:ext uri="{FF2B5EF4-FFF2-40B4-BE49-F238E27FC236}">
                <a16:creationId xmlns="" xmlns:a16="http://schemas.microsoft.com/office/drawing/2014/main" id="{E005804D-EB41-1E7D-1243-9F7DCAE924DC}"/>
              </a:ext>
            </a:extLst>
          </p:cNvPr>
          <p:cNvSpPr/>
          <p:nvPr/>
        </p:nvSpPr>
        <p:spPr>
          <a:xfrm>
            <a:off x="-1684624" y="-2"/>
            <a:ext cx="10462545" cy="6858001"/>
          </a:xfrm>
          <a:prstGeom prst="parallelogram">
            <a:avLst/>
          </a:prstGeom>
          <a:solidFill>
            <a:srgbClr val="176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3F1592-B999-090E-CC12-830D8C046F89}"/>
              </a:ext>
            </a:extLst>
          </p:cNvPr>
          <p:cNvSpPr/>
          <p:nvPr/>
        </p:nvSpPr>
        <p:spPr>
          <a:xfrm>
            <a:off x="111124" y="1867793"/>
            <a:ext cx="4645643" cy="2769989"/>
          </a:xfrm>
          <a:prstGeom prst="rect">
            <a:avLst/>
          </a:prstGeom>
          <a:solidFill>
            <a:srgbClr val="D4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D6B226-5CF2-C6D3-2EA7-19321638F3AE}"/>
              </a:ext>
            </a:extLst>
          </p:cNvPr>
          <p:cNvSpPr txBox="1"/>
          <p:nvPr/>
        </p:nvSpPr>
        <p:spPr>
          <a:xfrm>
            <a:off x="6469380" y="-125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Google Shape;83;p10">
            <a:extLst>
              <a:ext uri="{FF2B5EF4-FFF2-40B4-BE49-F238E27FC236}">
                <a16:creationId xmlns="" xmlns:a16="http://schemas.microsoft.com/office/drawing/2014/main" id="{49E65ECF-7E09-4315-94C6-A8D484923AA1}"/>
              </a:ext>
            </a:extLst>
          </p:cNvPr>
          <p:cNvSpPr/>
          <p:nvPr/>
        </p:nvSpPr>
        <p:spPr>
          <a:xfrm rot="5400000">
            <a:off x="95132" y="1272971"/>
            <a:ext cx="4829501" cy="4886232"/>
          </a:xfrm>
          <a:prstGeom prst="roundRect">
            <a:avLst>
              <a:gd name="adj" fmla="val 5355"/>
            </a:avLst>
          </a:prstGeom>
          <a:solidFill>
            <a:srgbClr val="FFFFFF"/>
          </a:solidFill>
          <a:ln>
            <a:noFill/>
          </a:ln>
          <a:effectLst>
            <a:outerShdw blurRad="114300" dist="47625" dir="1680000" algn="bl" rotWithShape="0">
              <a:srgbClr val="000000">
                <a:alpha val="8630"/>
              </a:srgbClr>
            </a:outerShdw>
          </a:effectLst>
        </p:spPr>
        <p:txBody>
          <a:bodyPr spcFirstLastPara="1" wrap="square" lIns="144000" tIns="144000" rIns="216000" bIns="0" anchor="t" anchorCtr="0">
            <a:noAutofit/>
          </a:bodyPr>
          <a:lstStyle/>
          <a:p>
            <a:endParaRPr lang="x-none" sz="1400" dirty="0">
              <a:solidFill>
                <a:srgbClr val="434343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sp>
        <p:nvSpPr>
          <p:cNvPr id="9" name="Google Shape;69;p3">
            <a:extLst>
              <a:ext uri="{FF2B5EF4-FFF2-40B4-BE49-F238E27FC236}">
                <a16:creationId xmlns="" xmlns:a16="http://schemas.microsoft.com/office/drawing/2014/main" id="{F0E8335F-A703-4733-A624-57AF83799E5E}"/>
              </a:ext>
            </a:extLst>
          </p:cNvPr>
          <p:cNvSpPr txBox="1"/>
          <p:nvPr/>
        </p:nvSpPr>
        <p:spPr>
          <a:xfrm>
            <a:off x="66767" y="296437"/>
            <a:ext cx="8511176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8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Новые лаборатории для реализации образовательной программы:</a:t>
            </a:r>
            <a:endParaRPr sz="2800" dirty="0">
              <a:solidFill>
                <a:srgbClr val="4169E2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E80238-EF8A-47AA-98B9-0D6577DDF0F5}"/>
              </a:ext>
            </a:extLst>
          </p:cNvPr>
          <p:cNvSpPr txBox="1"/>
          <p:nvPr/>
        </p:nvSpPr>
        <p:spPr>
          <a:xfrm>
            <a:off x="253828" y="1867793"/>
            <a:ext cx="4512108" cy="40626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Основные этапы реализации аддитивной технологии селективного лазерного спекания</a:t>
            </a:r>
          </a:p>
          <a:p>
            <a:pPr marL="171450" indent="-17145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3Д сканирование деталей и узлов РКТ</a:t>
            </a:r>
          </a:p>
          <a:p>
            <a:pPr marL="171450" indent="-17145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Ультразвуковая диагностика материалов РКТ</a:t>
            </a:r>
          </a:p>
          <a:p>
            <a:pPr marL="171450" indent="-17145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Технология получения углепластиковых образцов методом вакуумной инфузии</a:t>
            </a:r>
          </a:p>
          <a:p>
            <a:pPr marL="171450" indent="-17145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Получение деталей методом штамповки пластичным металлом</a:t>
            </a:r>
          </a:p>
          <a:p>
            <a:pPr marL="171450" indent="-17145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Исследование качества поверхности аддитивных деталей после электрохимического полирования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22B3E89-A492-43FC-A7D5-11EE2B284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44" b="94792" l="13379" r="76270">
                        <a14:foregroundMark x1="17969" y1="47526" x2="13965" y2="52604"/>
                        <a14:foregroundMark x1="13965" y1="52604" x2="11914" y2="59115"/>
                        <a14:foregroundMark x1="11914" y1="59115" x2="13867" y2="87891"/>
                        <a14:foregroundMark x1="13867" y1="87891" x2="16211" y2="94271"/>
                        <a14:foregroundMark x1="16211" y1="94271" x2="33105" y2="89063"/>
                        <a14:foregroundMark x1="33105" y1="89063" x2="39160" y2="90234"/>
                        <a14:foregroundMark x1="39160" y1="90234" x2="50586" y2="86849"/>
                        <a14:foregroundMark x1="50586" y1="86849" x2="44336" y2="84766"/>
                        <a14:foregroundMark x1="44336" y1="84766" x2="38379" y2="85417"/>
                        <a14:foregroundMark x1="38379" y1="85417" x2="38965" y2="77604"/>
                        <a14:foregroundMark x1="38965" y1="77604" x2="34180" y2="70443"/>
                        <a14:foregroundMark x1="34180" y1="70443" x2="31152" y2="62109"/>
                        <a14:foregroundMark x1="31152" y1="62109" x2="18945" y2="56510"/>
                        <a14:foregroundMark x1="18945" y1="56510" x2="19141" y2="49479"/>
                        <a14:foregroundMark x1="19141" y1="49479" x2="14941" y2="48698"/>
                        <a14:foregroundMark x1="14063" y1="54036" x2="12109" y2="61198"/>
                        <a14:foregroundMark x1="12109" y1="61198" x2="15332" y2="67188"/>
                        <a14:foregroundMark x1="15332" y1="67188" x2="19824" y2="62500"/>
                        <a14:foregroundMark x1="19824" y1="62500" x2="18555" y2="55208"/>
                        <a14:foregroundMark x1="18555" y1="55208" x2="13379" y2="53516"/>
                        <a14:foregroundMark x1="13379" y1="53516" x2="13574" y2="53516"/>
                        <a14:foregroundMark x1="28906" y1="89063" x2="23145" y2="89323"/>
                        <a14:foregroundMark x1="23145" y1="89323" x2="17969" y2="91536"/>
                        <a14:foregroundMark x1="17969" y1="91536" x2="19922" y2="90625"/>
                        <a14:foregroundMark x1="44336" y1="17969" x2="45801" y2="25911"/>
                        <a14:foregroundMark x1="45801" y1="25911" x2="44922" y2="41016"/>
                        <a14:foregroundMark x1="44922" y1="41016" x2="47461" y2="55599"/>
                        <a14:foregroundMark x1="47461" y1="55599" x2="50293" y2="61849"/>
                        <a14:foregroundMark x1="50293" y1="61849" x2="62207" y2="63672"/>
                        <a14:foregroundMark x1="62207" y1="63672" x2="70020" y2="62109"/>
                        <a14:foregroundMark x1="70020" y1="62109" x2="71387" y2="51953"/>
                        <a14:foregroundMark x1="71387" y1="51953" x2="77051" y2="36458"/>
                        <a14:foregroundMark x1="77051" y1="36458" x2="72949" y2="22917"/>
                        <a14:foregroundMark x1="72949" y1="22917" x2="62695" y2="16406"/>
                        <a14:foregroundMark x1="62695" y1="16406" x2="45313" y2="19661"/>
                        <a14:foregroundMark x1="45313" y1="19661" x2="44434" y2="19141"/>
                        <a14:foregroundMark x1="66992" y1="15234" x2="72559" y2="14844"/>
                        <a14:foregroundMark x1="72559" y1="14844" x2="77637" y2="17448"/>
                        <a14:foregroundMark x1="77637" y1="17448" x2="79492" y2="24349"/>
                        <a14:foregroundMark x1="79492" y1="24349" x2="78027" y2="31510"/>
                        <a14:foregroundMark x1="78027" y1="31510" x2="78809" y2="38802"/>
                        <a14:foregroundMark x1="78809" y1="38802" x2="78223" y2="60417"/>
                        <a14:foregroundMark x1="78223" y1="60417" x2="74023" y2="64974"/>
                        <a14:foregroundMark x1="74023" y1="64974" x2="52441" y2="68359"/>
                        <a14:foregroundMark x1="52441" y1="68359" x2="50781" y2="58333"/>
                        <a14:foregroundMark x1="50781" y1="58333" x2="52441" y2="47786"/>
                        <a14:foregroundMark x1="52441" y1="47786" x2="49316" y2="33073"/>
                        <a14:foregroundMark x1="49316" y1="33073" x2="49512" y2="26172"/>
                        <a14:foregroundMark x1="49512" y1="26172" x2="62109" y2="22917"/>
                        <a14:foregroundMark x1="62109" y1="22917" x2="68262" y2="23307"/>
                        <a14:foregroundMark x1="68262" y1="23307" x2="66113" y2="16276"/>
                        <a14:foregroundMark x1="66113" y1="16276" x2="67383" y2="14844"/>
                        <a14:foregroundMark x1="70898" y1="22917" x2="58301" y2="23177"/>
                        <a14:foregroundMark x1="58301" y1="23177" x2="48438" y2="28906"/>
                        <a14:foregroundMark x1="48438" y1="28906" x2="50879" y2="43880"/>
                        <a14:foregroundMark x1="50879" y1="43880" x2="59570" y2="54688"/>
                        <a14:foregroundMark x1="59570" y1="54688" x2="70605" y2="51172"/>
                        <a14:foregroundMark x1="70605" y1="51172" x2="75684" y2="46745"/>
                        <a14:foregroundMark x1="75684" y1="46745" x2="77539" y2="39844"/>
                        <a14:foregroundMark x1="77539" y1="39844" x2="76367" y2="33073"/>
                        <a14:foregroundMark x1="76367" y1="33073" x2="70215" y2="22005"/>
                        <a14:foregroundMark x1="15137" y1="94792" x2="39746" y2="89193"/>
                        <a14:foregroundMark x1="43750" y1="89323" x2="21680" y2="94531"/>
                        <a14:foregroundMark x1="56055" y1="34115" x2="51270" y2="37370"/>
                        <a14:foregroundMark x1="51270" y1="37370" x2="56348" y2="39714"/>
                        <a14:foregroundMark x1="56348" y1="39714" x2="55762" y2="34896"/>
                        <a14:foregroundMark x1="57617" y1="30339" x2="58496" y2="37891"/>
                        <a14:foregroundMark x1="58496" y1="37891" x2="61230" y2="43880"/>
                        <a14:foregroundMark x1="61230" y1="43880" x2="66895" y2="42188"/>
                        <a14:foregroundMark x1="66895" y1="42188" x2="70215" y2="36719"/>
                        <a14:foregroundMark x1="70215" y1="36719" x2="68848" y2="29688"/>
                        <a14:foregroundMark x1="68848" y1="29688" x2="63086" y2="28776"/>
                        <a14:foregroundMark x1="63086" y1="28776" x2="57129" y2="29948"/>
                        <a14:foregroundMark x1="72559" y1="32422" x2="71387" y2="32292"/>
                        <a14:foregroundMark x1="62598" y1="48828" x2="62305" y2="49609"/>
                      </a14:backgroundRemoval>
                    </a14:imgEffect>
                  </a14:imgLayer>
                </a14:imgProps>
              </a:ext>
            </a:extLst>
          </a:blip>
          <a:srcRect l="11474" t="10656" r="20464" b="4080"/>
          <a:stretch/>
        </p:blipFill>
        <p:spPr>
          <a:xfrm rot="297456">
            <a:off x="5797656" y="1204033"/>
            <a:ext cx="1853495" cy="1741502"/>
          </a:xfrm>
          <a:prstGeom prst="rect">
            <a:avLst/>
          </a:prstGeom>
        </p:spPr>
      </p:pic>
      <p:pic>
        <p:nvPicPr>
          <p:cNvPr id="18" name="Picture 7" descr="https://globatek.ru/_next/image?url=https%3A%2F%2Fstr.globatek.ru%2Fuploads%2FDetali_Range_Vision_PRO_2_2b81596ed6.png&amp;w=3840&amp;q=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0000" l="10000" r="90000">
                        <a14:foregroundMark x1="52188" y1="71364" x2="52500" y2="879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9260" y="3389945"/>
            <a:ext cx="1948487" cy="1339585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5" b="98291" l="9873" r="89809">
                        <a14:foregroundMark x1="39172" y1="55556" x2="57962" y2="548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4964003" y="2773169"/>
            <a:ext cx="1282350" cy="286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1138" y="5323132"/>
            <a:ext cx="2131130" cy="16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53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.BMSTU-SM12-ZKAF\Downloads\QHHESbkPKv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b="4233"/>
          <a:stretch/>
        </p:blipFill>
        <p:spPr bwMode="auto">
          <a:xfrm>
            <a:off x="7186251" y="0"/>
            <a:ext cx="5010913" cy="68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E005804D-EB41-1E7D-1243-9F7DCAE924DC}"/>
              </a:ext>
            </a:extLst>
          </p:cNvPr>
          <p:cNvSpPr/>
          <p:nvPr/>
        </p:nvSpPr>
        <p:spPr>
          <a:xfrm>
            <a:off x="-1772263" y="1"/>
            <a:ext cx="10715966" cy="6858000"/>
          </a:xfrm>
          <a:prstGeom prst="parallelogram">
            <a:avLst/>
          </a:prstGeom>
          <a:solidFill>
            <a:srgbClr val="176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5E0E9-3513-5531-CB1D-AB5ABE2E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9167"/>
            <a:ext cx="5161430" cy="1749826"/>
          </a:xfrm>
        </p:spPr>
        <p:txBody>
          <a:bodyPr anchor="ctr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ALS Sector Bold" pitchFamily="50" charset="0"/>
                <a:cs typeface="ALS Sector Bold" pitchFamily="50" charset="0"/>
              </a:rPr>
              <a:t>НАПРАВЛЕНИЯ НАУЧНЫХ ИССЛЕДОВАНИЙ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D6B226-5CF2-C6D3-2EA7-19321638F3AE}"/>
              </a:ext>
            </a:extLst>
          </p:cNvPr>
          <p:cNvSpPr txBox="1"/>
          <p:nvPr/>
        </p:nvSpPr>
        <p:spPr>
          <a:xfrm>
            <a:off x="5269230" y="-2543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14C9AE8-F444-175E-B730-270D97D7FB33}"/>
              </a:ext>
            </a:extLst>
          </p:cNvPr>
          <p:cNvGrpSpPr/>
          <p:nvPr/>
        </p:nvGrpSpPr>
        <p:grpSpPr>
          <a:xfrm>
            <a:off x="-7479" y="1893724"/>
            <a:ext cx="7966761" cy="561436"/>
            <a:chOff x="762431" y="2964502"/>
            <a:chExt cx="7410095" cy="561436"/>
          </a:xfrm>
        </p:grpSpPr>
        <p:cxnSp>
          <p:nvCxnSpPr>
            <p:cNvPr id="3" name="Google Shape;55;p2">
              <a:extLst>
                <a:ext uri="{FF2B5EF4-FFF2-40B4-BE49-F238E27FC236}">
                  <a16:creationId xmlns="" xmlns:a16="http://schemas.microsoft.com/office/drawing/2014/main" id="{5D09528F-5207-2970-4E70-5D6E88C57D86}"/>
                </a:ext>
              </a:extLst>
            </p:cNvPr>
            <p:cNvCxnSpPr/>
            <p:nvPr/>
          </p:nvCxnSpPr>
          <p:spPr>
            <a:xfrm>
              <a:off x="762431" y="3245219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" name="Google Shape;56;p2">
              <a:extLst>
                <a:ext uri="{FF2B5EF4-FFF2-40B4-BE49-F238E27FC236}">
                  <a16:creationId xmlns="" xmlns:a16="http://schemas.microsoft.com/office/drawing/2014/main" id="{0D2B7FCE-1825-555F-2617-815091C07CBC}"/>
                </a:ext>
              </a:extLst>
            </p:cNvPr>
            <p:cNvSpPr txBox="1"/>
            <p:nvPr/>
          </p:nvSpPr>
          <p:spPr>
            <a:xfrm>
              <a:off x="1250393" y="2964502"/>
              <a:ext cx="6922133" cy="56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Штамповка пластичным металлом для создания единичных образцов изделий РКТ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4DA0ECCB-EDEE-4A7A-97D1-12C6DBF9C81B}"/>
              </a:ext>
            </a:extLst>
          </p:cNvPr>
          <p:cNvGrpSpPr/>
          <p:nvPr/>
        </p:nvGrpSpPr>
        <p:grpSpPr>
          <a:xfrm>
            <a:off x="13593" y="3429502"/>
            <a:ext cx="6927348" cy="280718"/>
            <a:chOff x="762431" y="4289084"/>
            <a:chExt cx="6689205" cy="280718"/>
          </a:xfrm>
        </p:grpSpPr>
        <p:cxnSp>
          <p:nvCxnSpPr>
            <p:cNvPr id="5" name="Google Shape;57;p2">
              <a:extLst>
                <a:ext uri="{FF2B5EF4-FFF2-40B4-BE49-F238E27FC236}">
                  <a16:creationId xmlns="" xmlns:a16="http://schemas.microsoft.com/office/drawing/2014/main" id="{3F2956B9-5FDC-6241-24E6-A5ECAE474753}"/>
                </a:ext>
              </a:extLst>
            </p:cNvPr>
            <p:cNvCxnSpPr/>
            <p:nvPr/>
          </p:nvCxnSpPr>
          <p:spPr>
            <a:xfrm>
              <a:off x="762431" y="4429443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" name="Google Shape;58;p2">
              <a:extLst>
                <a:ext uri="{FF2B5EF4-FFF2-40B4-BE49-F238E27FC236}">
                  <a16:creationId xmlns="" xmlns:a16="http://schemas.microsoft.com/office/drawing/2014/main" id="{60E977CA-9238-0EE4-5E5E-DD69ED3C88B2}"/>
                </a:ext>
              </a:extLst>
            </p:cNvPr>
            <p:cNvSpPr txBox="1"/>
            <p:nvPr/>
          </p:nvSpPr>
          <p:spPr>
            <a:xfrm>
              <a:off x="1250392" y="4289084"/>
              <a:ext cx="6201244" cy="28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Изготовление биметаллических деталей методом штамповки взрывом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D369C7D-C9A9-5F24-6258-E3ACD9DC95E4}"/>
              </a:ext>
            </a:extLst>
          </p:cNvPr>
          <p:cNvGrpSpPr/>
          <p:nvPr/>
        </p:nvGrpSpPr>
        <p:grpSpPr>
          <a:xfrm>
            <a:off x="0" y="4194362"/>
            <a:ext cx="6821672" cy="561436"/>
            <a:chOff x="755091" y="4679387"/>
            <a:chExt cx="6821672" cy="561436"/>
          </a:xfrm>
        </p:grpSpPr>
        <p:cxnSp>
          <p:nvCxnSpPr>
            <p:cNvPr id="9" name="Google Shape;59;p2">
              <a:extLst>
                <a:ext uri="{FF2B5EF4-FFF2-40B4-BE49-F238E27FC236}">
                  <a16:creationId xmlns="" xmlns:a16="http://schemas.microsoft.com/office/drawing/2014/main" id="{3C782D39-F719-CF92-371E-10D117BED68D}"/>
                </a:ext>
              </a:extLst>
            </p:cNvPr>
            <p:cNvCxnSpPr/>
            <p:nvPr/>
          </p:nvCxnSpPr>
          <p:spPr>
            <a:xfrm>
              <a:off x="755091" y="5021555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60;p2">
              <a:extLst>
                <a:ext uri="{FF2B5EF4-FFF2-40B4-BE49-F238E27FC236}">
                  <a16:creationId xmlns="" xmlns:a16="http://schemas.microsoft.com/office/drawing/2014/main" id="{4772CD6F-99B4-268C-5DCF-BFA1F1072659}"/>
                </a:ext>
              </a:extLst>
            </p:cNvPr>
            <p:cNvSpPr txBox="1"/>
            <p:nvPr/>
          </p:nvSpPr>
          <p:spPr>
            <a:xfrm>
              <a:off x="1260424" y="4679387"/>
              <a:ext cx="6316339" cy="56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Имитационная дискретная диагностика  лакокрасочных и защитных покрытий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29C802A-E237-C4C5-39A8-1D92B2509732}"/>
              </a:ext>
            </a:extLst>
          </p:cNvPr>
          <p:cNvGrpSpPr/>
          <p:nvPr/>
        </p:nvGrpSpPr>
        <p:grpSpPr>
          <a:xfrm>
            <a:off x="0" y="2950323"/>
            <a:ext cx="6091237" cy="280718"/>
            <a:chOff x="755091" y="3696973"/>
            <a:chExt cx="6091237" cy="280718"/>
          </a:xfrm>
        </p:grpSpPr>
        <p:cxnSp>
          <p:nvCxnSpPr>
            <p:cNvPr id="12" name="Google Shape;55;p2">
              <a:extLst>
                <a:ext uri="{FF2B5EF4-FFF2-40B4-BE49-F238E27FC236}">
                  <a16:creationId xmlns="" xmlns:a16="http://schemas.microsoft.com/office/drawing/2014/main" id="{BE98A235-E1D1-1852-B51F-8CEFDAC96353}"/>
                </a:ext>
              </a:extLst>
            </p:cNvPr>
            <p:cNvCxnSpPr/>
            <p:nvPr/>
          </p:nvCxnSpPr>
          <p:spPr>
            <a:xfrm>
              <a:off x="755091" y="3837331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56;p2">
              <a:extLst>
                <a:ext uri="{FF2B5EF4-FFF2-40B4-BE49-F238E27FC236}">
                  <a16:creationId xmlns="" xmlns:a16="http://schemas.microsoft.com/office/drawing/2014/main" id="{E74035EC-4385-4B06-B945-D912BB10D445}"/>
                </a:ext>
              </a:extLst>
            </p:cNvPr>
            <p:cNvSpPr txBox="1"/>
            <p:nvPr/>
          </p:nvSpPr>
          <p:spPr>
            <a:xfrm>
              <a:off x="1243053" y="3696973"/>
              <a:ext cx="5603275" cy="28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Проектирование и сборка сложных технологических систем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0F588EC8-9F31-4990-A92A-8455C0191824}"/>
              </a:ext>
            </a:extLst>
          </p:cNvPr>
          <p:cNvGrpSpPr/>
          <p:nvPr/>
        </p:nvGrpSpPr>
        <p:grpSpPr>
          <a:xfrm>
            <a:off x="0" y="4921255"/>
            <a:ext cx="5884770" cy="561436"/>
            <a:chOff x="755091" y="4751541"/>
            <a:chExt cx="4907050" cy="561436"/>
          </a:xfrm>
        </p:grpSpPr>
        <p:cxnSp>
          <p:nvCxnSpPr>
            <p:cNvPr id="22" name="Google Shape;59;p2">
              <a:extLst>
                <a:ext uri="{FF2B5EF4-FFF2-40B4-BE49-F238E27FC236}">
                  <a16:creationId xmlns="" xmlns:a16="http://schemas.microsoft.com/office/drawing/2014/main" id="{EF1C1338-E2C6-42C9-9BAD-1851CD7AFFBD}"/>
                </a:ext>
              </a:extLst>
            </p:cNvPr>
            <p:cNvCxnSpPr/>
            <p:nvPr/>
          </p:nvCxnSpPr>
          <p:spPr>
            <a:xfrm>
              <a:off x="755091" y="5021555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60;p2">
              <a:extLst>
                <a:ext uri="{FF2B5EF4-FFF2-40B4-BE49-F238E27FC236}">
                  <a16:creationId xmlns="" xmlns:a16="http://schemas.microsoft.com/office/drawing/2014/main" id="{41E768E4-1E7A-4CDC-9FDF-39008CB843B0}"/>
                </a:ext>
              </a:extLst>
            </p:cNvPr>
            <p:cNvSpPr txBox="1"/>
            <p:nvPr/>
          </p:nvSpPr>
          <p:spPr>
            <a:xfrm>
              <a:off x="1176467" y="4751541"/>
              <a:ext cx="4485674" cy="56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Электрохимическое полирование (постобработка) деталей, полученных методом селективного лазерного плавления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50EDF51F-C188-46B7-8490-D5BB285C6E2A}"/>
              </a:ext>
            </a:extLst>
          </p:cNvPr>
          <p:cNvGrpSpPr/>
          <p:nvPr/>
        </p:nvGrpSpPr>
        <p:grpSpPr>
          <a:xfrm>
            <a:off x="0" y="5604660"/>
            <a:ext cx="7141029" cy="561436"/>
            <a:chOff x="755091" y="4740838"/>
            <a:chExt cx="7141029" cy="561436"/>
          </a:xfrm>
        </p:grpSpPr>
        <p:cxnSp>
          <p:nvCxnSpPr>
            <p:cNvPr id="25" name="Google Shape;59;p2">
              <a:extLst>
                <a:ext uri="{FF2B5EF4-FFF2-40B4-BE49-F238E27FC236}">
                  <a16:creationId xmlns="" xmlns:a16="http://schemas.microsoft.com/office/drawing/2014/main" id="{A115ADA8-C4DD-4F35-826C-DC94479A35F0}"/>
                </a:ext>
              </a:extLst>
            </p:cNvPr>
            <p:cNvCxnSpPr/>
            <p:nvPr/>
          </p:nvCxnSpPr>
          <p:spPr>
            <a:xfrm>
              <a:off x="755091" y="5021555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60;p2">
              <a:extLst>
                <a:ext uri="{FF2B5EF4-FFF2-40B4-BE49-F238E27FC236}">
                  <a16:creationId xmlns="" xmlns:a16="http://schemas.microsoft.com/office/drawing/2014/main" id="{C24B536D-77CC-4708-B053-66C696CEC4E9}"/>
                </a:ext>
              </a:extLst>
            </p:cNvPr>
            <p:cNvSpPr txBox="1"/>
            <p:nvPr/>
          </p:nvSpPr>
          <p:spPr>
            <a:xfrm>
              <a:off x="1243054" y="4740838"/>
              <a:ext cx="6653066" cy="56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Разработка и изготовление образцов и изделий из новых биокомпозиционных материалов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DC1640AD-FCA7-481D-9C37-3FDB6C026796}"/>
              </a:ext>
            </a:extLst>
          </p:cNvPr>
          <p:cNvGrpSpPr/>
          <p:nvPr/>
        </p:nvGrpSpPr>
        <p:grpSpPr>
          <a:xfrm>
            <a:off x="-109626" y="6242250"/>
            <a:ext cx="6573300" cy="561436"/>
            <a:chOff x="755091" y="4766442"/>
            <a:chExt cx="5481185" cy="561436"/>
          </a:xfrm>
        </p:grpSpPr>
        <p:cxnSp>
          <p:nvCxnSpPr>
            <p:cNvPr id="30" name="Google Shape;59;p2">
              <a:extLst>
                <a:ext uri="{FF2B5EF4-FFF2-40B4-BE49-F238E27FC236}">
                  <a16:creationId xmlns="" xmlns:a16="http://schemas.microsoft.com/office/drawing/2014/main" id="{4E761E28-755B-48CB-9CED-0AC84BE21FDF}"/>
                </a:ext>
              </a:extLst>
            </p:cNvPr>
            <p:cNvCxnSpPr/>
            <p:nvPr/>
          </p:nvCxnSpPr>
          <p:spPr>
            <a:xfrm>
              <a:off x="755091" y="5021555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60;p2">
              <a:extLst>
                <a:ext uri="{FF2B5EF4-FFF2-40B4-BE49-F238E27FC236}">
                  <a16:creationId xmlns="" xmlns:a16="http://schemas.microsoft.com/office/drawing/2014/main" id="{D6B2A454-90B1-4099-9B45-AEA1C088BA3C}"/>
                </a:ext>
              </a:extLst>
            </p:cNvPr>
            <p:cNvSpPr txBox="1"/>
            <p:nvPr/>
          </p:nvSpPr>
          <p:spPr>
            <a:xfrm>
              <a:off x="1247831" y="4766442"/>
              <a:ext cx="4988445" cy="56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Разработка новых конструкций отрезных абразивных дисков и средств оценки их эксплуатационных характеристик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EB48E6FE-A6AF-49DF-AAB4-8011E2BDCBDD}"/>
              </a:ext>
            </a:extLst>
          </p:cNvPr>
          <p:cNvGrpSpPr/>
          <p:nvPr/>
        </p:nvGrpSpPr>
        <p:grpSpPr>
          <a:xfrm>
            <a:off x="7274" y="3830916"/>
            <a:ext cx="5820819" cy="280718"/>
            <a:chOff x="637321" y="4188583"/>
            <a:chExt cx="5620715" cy="280718"/>
          </a:xfrm>
        </p:grpSpPr>
        <p:cxnSp>
          <p:nvCxnSpPr>
            <p:cNvPr id="33" name="Google Shape;57;p2">
              <a:extLst>
                <a:ext uri="{FF2B5EF4-FFF2-40B4-BE49-F238E27FC236}">
                  <a16:creationId xmlns="" xmlns:a16="http://schemas.microsoft.com/office/drawing/2014/main" id="{95F0A7A8-3AF9-497B-B255-B214850B52B4}"/>
                </a:ext>
              </a:extLst>
            </p:cNvPr>
            <p:cNvCxnSpPr/>
            <p:nvPr/>
          </p:nvCxnSpPr>
          <p:spPr>
            <a:xfrm>
              <a:off x="637321" y="4341361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58;p2">
              <a:extLst>
                <a:ext uri="{FF2B5EF4-FFF2-40B4-BE49-F238E27FC236}">
                  <a16:creationId xmlns="" xmlns:a16="http://schemas.microsoft.com/office/drawing/2014/main" id="{9D4DC4DD-4212-48D8-ABF3-1A6200850635}"/>
                </a:ext>
              </a:extLst>
            </p:cNvPr>
            <p:cNvSpPr txBox="1"/>
            <p:nvPr/>
          </p:nvSpPr>
          <p:spPr>
            <a:xfrm>
              <a:off x="1123454" y="4188583"/>
              <a:ext cx="5134582" cy="28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 err="1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Наномодифицирование</a:t>
              </a: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 композиционных материалов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F9B64E44-3AAC-4A64-AF25-479BB1C37CC7}"/>
              </a:ext>
            </a:extLst>
          </p:cNvPr>
          <p:cNvGrpSpPr/>
          <p:nvPr/>
        </p:nvGrpSpPr>
        <p:grpSpPr>
          <a:xfrm>
            <a:off x="-7479" y="2519373"/>
            <a:ext cx="8570286" cy="280718"/>
            <a:chOff x="762431" y="3063832"/>
            <a:chExt cx="7971450" cy="280718"/>
          </a:xfrm>
        </p:grpSpPr>
        <p:cxnSp>
          <p:nvCxnSpPr>
            <p:cNvPr id="36" name="Google Shape;55;p2">
              <a:extLst>
                <a:ext uri="{FF2B5EF4-FFF2-40B4-BE49-F238E27FC236}">
                  <a16:creationId xmlns="" xmlns:a16="http://schemas.microsoft.com/office/drawing/2014/main" id="{A62AF13E-C402-4723-8C57-0CBC041E3C50}"/>
                </a:ext>
              </a:extLst>
            </p:cNvPr>
            <p:cNvCxnSpPr/>
            <p:nvPr/>
          </p:nvCxnSpPr>
          <p:spPr>
            <a:xfrm>
              <a:off x="762431" y="3228905"/>
              <a:ext cx="3048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56;p2">
              <a:extLst>
                <a:ext uri="{FF2B5EF4-FFF2-40B4-BE49-F238E27FC236}">
                  <a16:creationId xmlns="" xmlns:a16="http://schemas.microsoft.com/office/drawing/2014/main" id="{D81AD61D-E256-41F9-A106-CAE4D23243D5}"/>
                </a:ext>
              </a:extLst>
            </p:cNvPr>
            <p:cNvSpPr txBox="1"/>
            <p:nvPr/>
          </p:nvSpPr>
          <p:spPr>
            <a:xfrm>
              <a:off x="1244416" y="3063832"/>
              <a:ext cx="7489465" cy="28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LS Sector Regular" pitchFamily="50" charset="0"/>
                  <a:cs typeface="ALS Sector Regular" pitchFamily="50" charset="0"/>
                </a:rPr>
                <a:t>Аддитивные технологии, полный цикл производства (металлы и полимеры)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B55DD330-1351-4778-AD95-DA7FAAB6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0" y="573559"/>
            <a:ext cx="1071376" cy="10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7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8591688-55BB-4442-95A7-F8CB301029AF}"/>
              </a:ext>
            </a:extLst>
          </p:cNvPr>
          <p:cNvSpPr/>
          <p:nvPr/>
        </p:nvSpPr>
        <p:spPr>
          <a:xfrm>
            <a:off x="8565781" y="3633619"/>
            <a:ext cx="1025192" cy="9837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Google Shape;69;p3">
            <a:extLst>
              <a:ext uri="{FF2B5EF4-FFF2-40B4-BE49-F238E27FC236}">
                <a16:creationId xmlns="" xmlns:a16="http://schemas.microsoft.com/office/drawing/2014/main" id="{0DB4715A-2D84-5853-63B9-78463DD2ADF0}"/>
              </a:ext>
            </a:extLst>
          </p:cNvPr>
          <p:cNvSpPr txBox="1"/>
          <p:nvPr/>
        </p:nvSpPr>
        <p:spPr>
          <a:xfrm>
            <a:off x="400655" y="776263"/>
            <a:ext cx="2667133" cy="180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Преемственность: </a:t>
            </a:r>
            <a:r>
              <a:rPr lang="ru-RU" sz="1400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Результаты исходной (первой)лабораторной работы используются в одной или нескольких  последующих лабораторных работах</a:t>
            </a:r>
            <a:endParaRPr sz="1400" spc="300" dirty="0">
              <a:solidFill>
                <a:srgbClr val="4169E2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cxnSp>
        <p:nvCxnSpPr>
          <p:cNvPr id="22" name="Google Shape;138;p4">
            <a:extLst>
              <a:ext uri="{FF2B5EF4-FFF2-40B4-BE49-F238E27FC236}">
                <a16:creationId xmlns="" xmlns:a16="http://schemas.microsoft.com/office/drawing/2014/main" id="{FF78AED0-7F5D-286D-7508-539A6E92DC7D}"/>
              </a:ext>
            </a:extLst>
          </p:cNvPr>
          <p:cNvCxnSpPr>
            <a:cxnSpLocks/>
          </p:cNvCxnSpPr>
          <p:nvPr/>
        </p:nvCxnSpPr>
        <p:spPr>
          <a:xfrm flipV="1">
            <a:off x="7900565" y="1614985"/>
            <a:ext cx="0" cy="4728955"/>
          </a:xfrm>
          <a:prstGeom prst="straightConnector1">
            <a:avLst/>
          </a:prstGeom>
          <a:noFill/>
          <a:ln w="158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306;p7">
            <a:extLst>
              <a:ext uri="{FF2B5EF4-FFF2-40B4-BE49-F238E27FC236}">
                <a16:creationId xmlns="" xmlns:a16="http://schemas.microsoft.com/office/drawing/2014/main" id="{794A5E33-E2C5-0AF6-D01C-AE0AC7A94F9A}"/>
              </a:ext>
            </a:extLst>
          </p:cNvPr>
          <p:cNvSpPr txBox="1"/>
          <p:nvPr/>
        </p:nvSpPr>
        <p:spPr>
          <a:xfrm>
            <a:off x="400655" y="54704"/>
            <a:ext cx="81651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buSzPts val="2200"/>
            </a:pPr>
            <a:r>
              <a:rPr lang="ru-RU" sz="2000" spc="300" dirty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rPr>
              <a:t>Совершенствование структуры лабораторных работ должно отвечать следующим принципам:</a:t>
            </a:r>
          </a:p>
        </p:txBody>
      </p:sp>
      <p:cxnSp>
        <p:nvCxnSpPr>
          <p:cNvPr id="28" name="Google Shape;138;p4">
            <a:extLst>
              <a:ext uri="{FF2B5EF4-FFF2-40B4-BE49-F238E27FC236}">
                <a16:creationId xmlns="" xmlns:a16="http://schemas.microsoft.com/office/drawing/2014/main" id="{93BC3971-B97C-A629-756B-F725021C30EC}"/>
              </a:ext>
            </a:extLst>
          </p:cNvPr>
          <p:cNvCxnSpPr>
            <a:cxnSpLocks/>
          </p:cNvCxnSpPr>
          <p:nvPr/>
        </p:nvCxnSpPr>
        <p:spPr>
          <a:xfrm flipV="1">
            <a:off x="3546826" y="1277933"/>
            <a:ext cx="0" cy="4728955"/>
          </a:xfrm>
          <a:prstGeom prst="straightConnector1">
            <a:avLst/>
          </a:prstGeom>
          <a:noFill/>
          <a:ln w="158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69;p3">
            <a:extLst>
              <a:ext uri="{FF2B5EF4-FFF2-40B4-BE49-F238E27FC236}">
                <a16:creationId xmlns="" xmlns:a16="http://schemas.microsoft.com/office/drawing/2014/main" id="{351B7440-4396-6D05-F13F-9CE53F7F90AC}"/>
              </a:ext>
            </a:extLst>
          </p:cNvPr>
          <p:cNvSpPr txBox="1"/>
          <p:nvPr/>
        </p:nvSpPr>
        <p:spPr>
          <a:xfrm>
            <a:off x="3922038" y="776263"/>
            <a:ext cx="3528421" cy="180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Непрерывность: </a:t>
            </a:r>
            <a:r>
              <a:rPr lang="ru-RU" sz="1400" spc="300" dirty="0">
                <a:solidFill>
                  <a:srgbClr val="4169E2"/>
                </a:solidFill>
              </a:rPr>
              <a:t>Лабораторные работы выстраиваются последовательно,  поэтапно, в том числе, соответствуя этапам производства изделий в течении семестра</a:t>
            </a:r>
            <a:endParaRPr sz="1400" spc="300" dirty="0">
              <a:solidFill>
                <a:srgbClr val="4169E2"/>
              </a:solidFill>
              <a:latin typeface="ALS Sector Regular" pitchFamily="2" charset="0"/>
            </a:endParaRPr>
          </a:p>
        </p:txBody>
      </p:sp>
      <p:sp>
        <p:nvSpPr>
          <p:cNvPr id="31" name="Google Shape;69;p3">
            <a:extLst>
              <a:ext uri="{FF2B5EF4-FFF2-40B4-BE49-F238E27FC236}">
                <a16:creationId xmlns="" xmlns:a16="http://schemas.microsoft.com/office/drawing/2014/main" id="{272AA3F3-32EE-6094-F5F4-5F0BA9EF8171}"/>
              </a:ext>
            </a:extLst>
          </p:cNvPr>
          <p:cNvSpPr txBox="1"/>
          <p:nvPr/>
        </p:nvSpPr>
        <p:spPr>
          <a:xfrm>
            <a:off x="7966815" y="747019"/>
            <a:ext cx="3858399" cy="180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Сопряженность</a:t>
            </a:r>
          </a:p>
          <a:p>
            <a:pPr>
              <a:lnSpc>
                <a:spcPct val="115000"/>
              </a:lnSpc>
            </a:pPr>
            <a:r>
              <a:rPr lang="ru-RU" sz="1400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Т</a:t>
            </a:r>
            <a:r>
              <a:rPr lang="ru-RU" sz="1400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емы лабораторных работ увязаны между собой и образуют логическую связь формируя представление о проводимых исследованиях и технологических процессах производства изделий</a:t>
            </a:r>
            <a:endParaRPr sz="1400" spc="300" dirty="0">
              <a:solidFill>
                <a:srgbClr val="4169E2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24B121A-FC50-45BA-B981-94A786062347}"/>
              </a:ext>
            </a:extLst>
          </p:cNvPr>
          <p:cNvSpPr txBox="1"/>
          <p:nvPr/>
        </p:nvSpPr>
        <p:spPr>
          <a:xfrm>
            <a:off x="78378" y="3250835"/>
            <a:ext cx="3064724" cy="10525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Изготовление образцов для испытаний методом селективного лазерного плавления (изучение ПО, формирование технологических поддержек, размещение образцов в камере и др.)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043BAE-D179-4C11-B9E7-15B4A1398FDB}"/>
              </a:ext>
            </a:extLst>
          </p:cNvPr>
          <p:cNvSpPr txBox="1"/>
          <p:nvPr/>
        </p:nvSpPr>
        <p:spPr>
          <a:xfrm>
            <a:off x="10730945" y="6291573"/>
            <a:ext cx="1217180" cy="421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200" dirty="0">
                <a:solidFill>
                  <a:schemeClr val="bg1"/>
                </a:solidFill>
                <a:latin typeface="ALS Sector Regular" pitchFamily="50" charset="0"/>
                <a:cs typeface="ALS Sector Regular" pitchFamily="50" charset="0"/>
              </a:rPr>
              <a:t>Вступительный экзамен: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777A79-5A39-4FA7-A509-18AC124D8A85}"/>
              </a:ext>
            </a:extLst>
          </p:cNvPr>
          <p:cNvSpPr txBox="1"/>
          <p:nvPr/>
        </p:nvSpPr>
        <p:spPr>
          <a:xfrm>
            <a:off x="78379" y="6081066"/>
            <a:ext cx="3025934" cy="6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Изучение физико-механических свойств образцов, технологических свойств, структуры материала и др.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9D6ED7A-248F-438C-A82D-4DD88DFF74BC}"/>
              </a:ext>
            </a:extLst>
          </p:cNvPr>
          <p:cNvSpPr txBox="1"/>
          <p:nvPr/>
        </p:nvSpPr>
        <p:spPr>
          <a:xfrm>
            <a:off x="78379" y="5307733"/>
            <a:ext cx="3046202" cy="6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Постобработка деталей (фрезерная обработка, электрохимическое полирование)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E33D7B-E8FD-4D47-A736-93CBE8D4A7AC}"/>
              </a:ext>
            </a:extLst>
          </p:cNvPr>
          <p:cNvSpPr txBox="1"/>
          <p:nvPr/>
        </p:nvSpPr>
        <p:spPr>
          <a:xfrm>
            <a:off x="78379" y="4534400"/>
            <a:ext cx="3101715" cy="6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Снятие образцов с платформы выращивания (электроэрозионная резка), дробеструйная обработка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="" xmlns:a16="http://schemas.microsoft.com/office/drawing/2014/main" id="{BD37145B-76F7-47FF-8878-E38D9A212D0E}"/>
              </a:ext>
            </a:extLst>
          </p:cNvPr>
          <p:cNvSpPr/>
          <p:nvPr/>
        </p:nvSpPr>
        <p:spPr>
          <a:xfrm rot="5400000">
            <a:off x="2941333" y="4389354"/>
            <a:ext cx="223012" cy="2544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="" xmlns:a16="http://schemas.microsoft.com/office/drawing/2014/main" id="{0BC95818-C8D2-470D-AF24-C17664A23EE7}"/>
              </a:ext>
            </a:extLst>
          </p:cNvPr>
          <p:cNvSpPr/>
          <p:nvPr/>
        </p:nvSpPr>
        <p:spPr>
          <a:xfrm rot="5400000">
            <a:off x="2948237" y="5167476"/>
            <a:ext cx="223012" cy="2544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95222E66-62B3-4519-8720-1944D5E28C95}"/>
              </a:ext>
            </a:extLst>
          </p:cNvPr>
          <p:cNvSpPr/>
          <p:nvPr/>
        </p:nvSpPr>
        <p:spPr>
          <a:xfrm rot="5400000">
            <a:off x="2936046" y="5845834"/>
            <a:ext cx="223012" cy="2544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FBD7D0D7-EAD9-4ED4-B1F3-C2492D8BD52F}"/>
              </a:ext>
            </a:extLst>
          </p:cNvPr>
          <p:cNvSpPr/>
          <p:nvPr/>
        </p:nvSpPr>
        <p:spPr>
          <a:xfrm>
            <a:off x="8265667" y="2571185"/>
            <a:ext cx="1041179" cy="105920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63963B9-B80D-46C4-A777-ED5C4919A672}"/>
              </a:ext>
            </a:extLst>
          </p:cNvPr>
          <p:cNvSpPr txBox="1"/>
          <p:nvPr/>
        </p:nvSpPr>
        <p:spPr>
          <a:xfrm>
            <a:off x="8141555" y="2939482"/>
            <a:ext cx="13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Постобработка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0728A65-CFD9-423D-8E5A-1E094FFCBD6E}"/>
              </a:ext>
            </a:extLst>
          </p:cNvPr>
          <p:cNvSpPr/>
          <p:nvPr/>
        </p:nvSpPr>
        <p:spPr>
          <a:xfrm>
            <a:off x="10141389" y="3594551"/>
            <a:ext cx="1041179" cy="10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C30D4AA6-DC7C-477F-B147-BCDD85AF7D7E}"/>
              </a:ext>
            </a:extLst>
          </p:cNvPr>
          <p:cNvSpPr/>
          <p:nvPr/>
        </p:nvSpPr>
        <p:spPr>
          <a:xfrm>
            <a:off x="10471632" y="2586310"/>
            <a:ext cx="1085002" cy="104354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112CC26-8EC2-44E8-B832-CA5D0BB2DDE9}"/>
              </a:ext>
            </a:extLst>
          </p:cNvPr>
          <p:cNvSpPr txBox="1"/>
          <p:nvPr/>
        </p:nvSpPr>
        <p:spPr>
          <a:xfrm>
            <a:off x="10250569" y="2821095"/>
            <a:ext cx="161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Подготовка производства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3378C06A-07E8-4555-8B61-8EC3A437E00C}"/>
              </a:ext>
            </a:extLst>
          </p:cNvPr>
          <p:cNvSpPr/>
          <p:nvPr/>
        </p:nvSpPr>
        <p:spPr>
          <a:xfrm>
            <a:off x="8227558" y="4617374"/>
            <a:ext cx="1187814" cy="11232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E1FB568-666F-4B3E-973F-6EC7F14A6B93}"/>
              </a:ext>
            </a:extLst>
          </p:cNvPr>
          <p:cNvSpPr txBox="1"/>
          <p:nvPr/>
        </p:nvSpPr>
        <p:spPr>
          <a:xfrm>
            <a:off x="8181895" y="5010539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Механическая обработка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CF1674B4-B175-431C-AC50-402A1BEA7FDF}"/>
              </a:ext>
            </a:extLst>
          </p:cNvPr>
          <p:cNvSpPr/>
          <p:nvPr/>
        </p:nvSpPr>
        <p:spPr>
          <a:xfrm>
            <a:off x="8467330" y="5743232"/>
            <a:ext cx="1127578" cy="11232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5E2394E-867F-4BB5-AD11-F70CF4C1A10A}"/>
              </a:ext>
            </a:extLst>
          </p:cNvPr>
          <p:cNvSpPr txBox="1"/>
          <p:nvPr/>
        </p:nvSpPr>
        <p:spPr>
          <a:xfrm>
            <a:off x="8231236" y="6068066"/>
            <a:ext cx="161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Применяемое оборудование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B4734D6F-4356-4BD7-87EB-52A2C60FCCB1}"/>
              </a:ext>
            </a:extLst>
          </p:cNvPr>
          <p:cNvSpPr/>
          <p:nvPr/>
        </p:nvSpPr>
        <p:spPr>
          <a:xfrm>
            <a:off x="10534292" y="4594936"/>
            <a:ext cx="1187815" cy="11232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A65B3D1-10C4-4FFA-AD4B-0808815E811C}"/>
              </a:ext>
            </a:extLst>
          </p:cNvPr>
          <p:cNvSpPr txBox="1"/>
          <p:nvPr/>
        </p:nvSpPr>
        <p:spPr>
          <a:xfrm>
            <a:off x="10567127" y="4809479"/>
            <a:ext cx="108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Метод вакуумной инфузии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84962F90-AE35-403F-8875-3C51F6BDB3EE}"/>
              </a:ext>
            </a:extLst>
          </p:cNvPr>
          <p:cNvSpPr/>
          <p:nvPr/>
        </p:nvSpPr>
        <p:spPr>
          <a:xfrm>
            <a:off x="10444781" y="5725870"/>
            <a:ext cx="1252008" cy="11232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928AD7C-7C2C-420F-9CE4-99652CDD5886}"/>
              </a:ext>
            </a:extLst>
          </p:cNvPr>
          <p:cNvSpPr txBox="1"/>
          <p:nvPr/>
        </p:nvSpPr>
        <p:spPr>
          <a:xfrm>
            <a:off x="8424297" y="3860137"/>
            <a:ext cx="13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Испытание образцов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3C7CA771-A4A9-47EF-98C5-C8EEC3BA9FE8}"/>
              </a:ext>
            </a:extLst>
          </p:cNvPr>
          <p:cNvSpPr/>
          <p:nvPr/>
        </p:nvSpPr>
        <p:spPr>
          <a:xfrm>
            <a:off x="9259751" y="4938142"/>
            <a:ext cx="1439522" cy="14317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9792592-7B85-4464-9A21-E3CE01569D4F}"/>
              </a:ext>
            </a:extLst>
          </p:cNvPr>
          <p:cNvSpPr txBox="1"/>
          <p:nvPr/>
        </p:nvSpPr>
        <p:spPr>
          <a:xfrm>
            <a:off x="9240034" y="5399406"/>
            <a:ext cx="161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Композиционные материалы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D2464224-80F9-40DE-97DA-1A586BC68819}"/>
              </a:ext>
            </a:extLst>
          </p:cNvPr>
          <p:cNvSpPr/>
          <p:nvPr/>
        </p:nvSpPr>
        <p:spPr>
          <a:xfrm>
            <a:off x="9209390" y="2693604"/>
            <a:ext cx="1439522" cy="14317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255004-AFB1-4543-8D03-01859DBAAA23}"/>
              </a:ext>
            </a:extLst>
          </p:cNvPr>
          <p:cNvSpPr txBox="1"/>
          <p:nvPr/>
        </p:nvSpPr>
        <p:spPr>
          <a:xfrm>
            <a:off x="9121103" y="3085124"/>
            <a:ext cx="16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Аддитивные технологии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36D1596-9C5E-49BC-A75A-C4E59BE909E0}"/>
              </a:ext>
            </a:extLst>
          </p:cNvPr>
          <p:cNvSpPr txBox="1"/>
          <p:nvPr/>
        </p:nvSpPr>
        <p:spPr>
          <a:xfrm>
            <a:off x="10415146" y="5985217"/>
            <a:ext cx="132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Испытание образцов, расчёты с ПО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E3E2575-9A8A-45F0-B3FE-85F17F319BA2}"/>
              </a:ext>
            </a:extLst>
          </p:cNvPr>
          <p:cNvSpPr txBox="1"/>
          <p:nvPr/>
        </p:nvSpPr>
        <p:spPr>
          <a:xfrm>
            <a:off x="9885008" y="3861874"/>
            <a:ext cx="161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Топологическая оптимизация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896275-C3C4-41CF-B496-FF690127CD44}"/>
              </a:ext>
            </a:extLst>
          </p:cNvPr>
          <p:cNvSpPr txBox="1"/>
          <p:nvPr/>
        </p:nvSpPr>
        <p:spPr>
          <a:xfrm>
            <a:off x="8018419" y="3523341"/>
            <a:ext cx="5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</a:t>
            </a:r>
            <a:endParaRPr lang="ru-RU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85BD393-B384-44BE-9098-CF875FB16DB6}"/>
              </a:ext>
            </a:extLst>
          </p:cNvPr>
          <p:cNvSpPr txBox="1"/>
          <p:nvPr/>
        </p:nvSpPr>
        <p:spPr>
          <a:xfrm>
            <a:off x="7951831" y="5515380"/>
            <a:ext cx="5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II</a:t>
            </a:r>
            <a:endParaRPr lang="ru-RU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E2ACADB-0249-4AFD-ADAB-7CE8943DDCB6}"/>
              </a:ext>
            </a:extLst>
          </p:cNvPr>
          <p:cNvSpPr txBox="1"/>
          <p:nvPr/>
        </p:nvSpPr>
        <p:spPr>
          <a:xfrm>
            <a:off x="3955801" y="2832289"/>
            <a:ext cx="2915325" cy="10525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Лабораторная работа №1</a:t>
            </a:r>
          </a:p>
          <a:p>
            <a:pPr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«Гранулометрический и морфологический анализ порошковых материалов, применяемых в технологии СЛС»</a:t>
            </a:r>
          </a:p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34343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B41B5F6-BD1D-4A2E-83DC-BF658D2D980B}"/>
              </a:ext>
            </a:extLst>
          </p:cNvPr>
          <p:cNvSpPr txBox="1"/>
          <p:nvPr/>
        </p:nvSpPr>
        <p:spPr>
          <a:xfrm>
            <a:off x="3936348" y="3894873"/>
            <a:ext cx="2915325" cy="8420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Лабораторная работа №2</a:t>
            </a:r>
          </a:p>
          <a:p>
            <a:pPr fontAlgn="ctr">
              <a:lnSpc>
                <a:spcPct val="114000"/>
              </a:lnSpc>
              <a:buSzPct val="100000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«Аддитивные технологии в производстве изделий РКТ»</a:t>
            </a:r>
          </a:p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34343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608E4DC-7327-4EB8-B9C3-1EDB01D725D4}"/>
              </a:ext>
            </a:extLst>
          </p:cNvPr>
          <p:cNvSpPr txBox="1"/>
          <p:nvPr/>
        </p:nvSpPr>
        <p:spPr>
          <a:xfrm>
            <a:off x="3906199" y="4628110"/>
            <a:ext cx="2915325" cy="10525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Лабораторная работа №3</a:t>
            </a:r>
          </a:p>
          <a:p>
            <a:pPr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«Написание программы для станка с ЧПУ для обработки платформы выращивания </a:t>
            </a:r>
            <a:r>
              <a:rPr lang="ru-RU" sz="1200" dirty="0" smtClean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деталей </a:t>
            </a: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СЛС»</a:t>
            </a:r>
          </a:p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34343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9EA31C9-F62F-498D-A947-877727B9D9C7}"/>
              </a:ext>
            </a:extLst>
          </p:cNvPr>
          <p:cNvSpPr txBox="1"/>
          <p:nvPr/>
        </p:nvSpPr>
        <p:spPr>
          <a:xfrm>
            <a:off x="3923639" y="5579016"/>
            <a:ext cx="2915325" cy="10525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Лабораторная работа №4</a:t>
            </a:r>
          </a:p>
          <a:p>
            <a:pPr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«Испытания образцов СЛС с целью получения физико-механических и технологических </a:t>
            </a:r>
            <a:r>
              <a:rPr lang="ru-RU" sz="1200" dirty="0" err="1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харктеристик</a:t>
            </a:r>
            <a:r>
              <a:rPr lang="ru-RU" sz="1200" dirty="0">
                <a:solidFill>
                  <a:srgbClr val="434343"/>
                </a:solidFill>
                <a:latin typeface="ALS Sector Regular" pitchFamily="50" charset="0"/>
                <a:cs typeface="ALS Sector Regular" pitchFamily="50" charset="0"/>
              </a:rPr>
              <a:t>»</a:t>
            </a:r>
          </a:p>
          <a:p>
            <a:pPr marL="171450" indent="-171450" algn="l" rtl="0" eaLnBrk="1" fontAlgn="ctr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34343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88255101-BC57-4BDD-9FD4-448CE0AFC657}"/>
              </a:ext>
            </a:extLst>
          </p:cNvPr>
          <p:cNvSpPr/>
          <p:nvPr/>
        </p:nvSpPr>
        <p:spPr>
          <a:xfrm rot="5400000">
            <a:off x="7021486" y="3500453"/>
            <a:ext cx="223012" cy="2544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право 52">
            <a:extLst>
              <a:ext uri="{FF2B5EF4-FFF2-40B4-BE49-F238E27FC236}">
                <a16:creationId xmlns="" xmlns:a16="http://schemas.microsoft.com/office/drawing/2014/main" id="{C1A49A48-D2D9-4424-A760-FDFD3FAF6E90}"/>
              </a:ext>
            </a:extLst>
          </p:cNvPr>
          <p:cNvSpPr/>
          <p:nvPr/>
        </p:nvSpPr>
        <p:spPr>
          <a:xfrm rot="5400000">
            <a:off x="7021486" y="4221751"/>
            <a:ext cx="223014" cy="2544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право 53">
            <a:extLst>
              <a:ext uri="{FF2B5EF4-FFF2-40B4-BE49-F238E27FC236}">
                <a16:creationId xmlns="" xmlns:a16="http://schemas.microsoft.com/office/drawing/2014/main" id="{88A9373D-C19E-4A85-9223-379025D25CF6}"/>
              </a:ext>
            </a:extLst>
          </p:cNvPr>
          <p:cNvSpPr/>
          <p:nvPr/>
        </p:nvSpPr>
        <p:spPr>
          <a:xfrm rot="5400000">
            <a:off x="7061643" y="5000837"/>
            <a:ext cx="223012" cy="2544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E8A6C79-3053-4D7B-9D7B-63A757365464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15" b="827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9" t="13975" r="12670" b="17565"/>
          <a:stretch/>
        </p:blipFill>
        <p:spPr bwMode="auto">
          <a:xfrm>
            <a:off x="6323933" y="5776990"/>
            <a:ext cx="1755989" cy="9960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628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="" xmlns:a16="http://schemas.microsoft.com/office/drawing/2014/main" id="{89995E54-BB51-C8CD-8F82-E2159BA401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1636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="" xmlns:a16="http://schemas.microsoft.com/office/drawing/2014/main" id="{89995E54-BB51-C8CD-8F82-E2159BA40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1636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463;g14739c8fea3_0_278">
            <a:extLst>
              <a:ext uri="{FF2B5EF4-FFF2-40B4-BE49-F238E27FC236}">
                <a16:creationId xmlns="" xmlns:a16="http://schemas.microsoft.com/office/drawing/2014/main" id="{98907AC5-7FE3-4094-90CE-15891E0D0CF7}"/>
              </a:ext>
            </a:extLst>
          </p:cNvPr>
          <p:cNvSpPr txBox="1"/>
          <p:nvPr/>
        </p:nvSpPr>
        <p:spPr>
          <a:xfrm>
            <a:off x="202642" y="135071"/>
            <a:ext cx="108746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lnSpc>
                <a:spcPct val="115000"/>
              </a:lnSpc>
              <a:buSzPts val="2200"/>
              <a:defRPr sz="2000" spc="30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defRPr>
            </a:lvl1pPr>
          </a:lstStyle>
          <a:p>
            <a:r>
              <a:rPr lang="ru-RU" dirty="0"/>
              <a:t>НИРС – 2024 </a:t>
            </a:r>
            <a:r>
              <a:rPr lang="ru-RU" dirty="0" smtClean="0"/>
              <a:t>(Разработка и изготовление установки для диспергирования </a:t>
            </a:r>
            <a:r>
              <a:rPr lang="ru-RU" dirty="0" err="1" smtClean="0"/>
              <a:t>наносуспензий</a:t>
            </a:r>
            <a:r>
              <a:rPr lang="ru-RU" dirty="0" smtClean="0"/>
              <a:t>) </a:t>
            </a:r>
            <a:r>
              <a:rPr lang="ru-RU" dirty="0"/>
              <a:t>– </a:t>
            </a:r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29B45BD-22CA-ECED-7354-B27023CB831A}"/>
              </a:ext>
            </a:extLst>
          </p:cNvPr>
          <p:cNvSpPr txBox="1"/>
          <p:nvPr/>
        </p:nvSpPr>
        <p:spPr>
          <a:xfrm>
            <a:off x="5367768" y="853746"/>
            <a:ext cx="2789938" cy="45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2200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Направления исследований при реализации проекта:</a:t>
            </a:r>
          </a:p>
          <a:p>
            <a:pPr lvl="0">
              <a:lnSpc>
                <a:spcPct val="115000"/>
              </a:lnSpc>
              <a:buSzPts val="2200"/>
            </a:pPr>
            <a:endParaRPr lang="ru-RU" sz="1400" dirty="0" smtClean="0">
              <a:solidFill>
                <a:srgbClr val="434343"/>
              </a:solidFill>
              <a:latin typeface="ALS Sector Regular" pitchFamily="2" charset="0"/>
              <a:cs typeface="ALS Sector Regular" pitchFamily="2" charset="0"/>
              <a:sym typeface="Roboto"/>
            </a:endParaRP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Конструирование и проектирование;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Расчеты и моделирование;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Сборка и изготовление;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Дизайн;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Штамповка;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В</a:t>
            </a: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акуумная </a:t>
            </a:r>
            <a:r>
              <a:rPr lang="ru-RU" sz="1400" dirty="0" err="1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инфузия</a:t>
            </a: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Механическая обработка;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Аддитивные технологии;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Электроэрозионная обработка;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Система управления;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Гидроабразивная резка;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Патентование;</a:t>
            </a:r>
          </a:p>
          <a:p>
            <a:pPr marL="171450" lvl="0" indent="-171450">
              <a:lnSpc>
                <a:spcPct val="115000"/>
              </a:lnSpc>
              <a:buSzPts val="22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Бизнес планирование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88FD52D-9FD9-4B63-9E00-4893395FB65C}"/>
              </a:ext>
            </a:extLst>
          </p:cNvPr>
          <p:cNvSpPr txBox="1"/>
          <p:nvPr/>
        </p:nvSpPr>
        <p:spPr>
          <a:xfrm>
            <a:off x="8382045" y="814450"/>
            <a:ext cx="37359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2200"/>
            </a:pPr>
            <a:r>
              <a:rPr lang="ru-RU" sz="16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Используемое технологическое оборудование</a:t>
            </a:r>
            <a:endParaRPr lang="ru-RU" sz="1600" dirty="0">
              <a:solidFill>
                <a:srgbClr val="434343"/>
              </a:solidFill>
              <a:latin typeface="ALS Sector Regular" pitchFamily="2" charset="0"/>
              <a:cs typeface="ALS Sector Regular" pitchFamily="2" charset="0"/>
              <a:sym typeface="Roboto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8A94D54B-5C1D-855D-414D-6404DEFFFF19}"/>
              </a:ext>
            </a:extLst>
          </p:cNvPr>
          <p:cNvCxnSpPr>
            <a:cxnSpLocks/>
          </p:cNvCxnSpPr>
          <p:nvPr/>
        </p:nvCxnSpPr>
        <p:spPr>
          <a:xfrm>
            <a:off x="8191059" y="1198418"/>
            <a:ext cx="0" cy="355092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29B45BD-22CA-ECED-7354-B27023CB831A}"/>
              </a:ext>
            </a:extLst>
          </p:cNvPr>
          <p:cNvSpPr txBox="1"/>
          <p:nvPr/>
        </p:nvSpPr>
        <p:spPr>
          <a:xfrm>
            <a:off x="571526" y="5198989"/>
            <a:ext cx="6224865" cy="29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2200"/>
            </a:pPr>
            <a:r>
              <a:rPr lang="ru-RU" sz="1200" dirty="0">
                <a:solidFill>
                  <a:schemeClr val="bg1"/>
                </a:solidFill>
                <a:latin typeface="ALS Sector Regular" pitchFamily="2" charset="0"/>
                <a:cs typeface="ALS Sector Regular" pitchFamily="2" charset="0"/>
                <a:sym typeface="Roboto"/>
              </a:rPr>
              <a:t>Текст</a:t>
            </a:r>
          </a:p>
        </p:txBody>
      </p:sp>
      <p:pic>
        <p:nvPicPr>
          <p:cNvPr id="25" name="Picture 2" descr="CAM00195">
            <a:extLst>
              <a:ext uri="{FF2B5EF4-FFF2-40B4-BE49-F238E27FC236}">
                <a16:creationId xmlns="" xmlns:a16="http://schemas.microsoft.com/office/drawing/2014/main" id="{755121C5-BC3B-4AB1-89EB-39AC47F7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011" y="1473092"/>
            <a:ext cx="2576056" cy="16513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56539EA-0542-4774-B442-53A3E05D6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854" y="1078084"/>
            <a:ext cx="2370260" cy="24907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968AB73-3522-45C8-AD41-BA05C736D505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2657" r="31258"/>
          <a:stretch/>
        </p:blipFill>
        <p:spPr bwMode="auto">
          <a:xfrm>
            <a:off x="233429" y="1163253"/>
            <a:ext cx="2484525" cy="23789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1E1D123-BDD8-40EA-BF31-E0BAB6DF0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814" y="4030530"/>
            <a:ext cx="3896552" cy="1416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5968" r="19372" b="11527"/>
          <a:stretch/>
        </p:blipFill>
        <p:spPr>
          <a:xfrm>
            <a:off x="8344963" y="2524878"/>
            <a:ext cx="1973111" cy="17778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/>
          <a:srcRect l="3566" t="4444" r="3122" b="3622"/>
          <a:stretch/>
        </p:blipFill>
        <p:spPr>
          <a:xfrm>
            <a:off x="10370214" y="3187581"/>
            <a:ext cx="1755575" cy="15137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4653" y="3750400"/>
            <a:ext cx="1978614" cy="19978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6" t="11296" r="25467" b="9737"/>
          <a:stretch/>
        </p:blipFill>
        <p:spPr>
          <a:xfrm>
            <a:off x="10403887" y="4701295"/>
            <a:ext cx="1788113" cy="20440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3429" y="5493237"/>
            <a:ext cx="489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rPr>
              <a:t>Участвующие кафедры: СМ12, СМ1, МТ9, ИБМ2, ИБМ7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429" y="5712798"/>
            <a:ext cx="5308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rPr>
              <a:t>Контингент: Студенты специалитета и магистры 4, 5 и 6 курсов.</a:t>
            </a:r>
            <a:endParaRPr lang="ru-RU" sz="1400" dirty="0">
              <a:solidFill>
                <a:srgbClr val="434343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6695" y="5418873"/>
            <a:ext cx="1177448" cy="1416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-11693" y="3596511"/>
            <a:ext cx="5553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Установка для диспергирования наносодержащих суспензий</a:t>
            </a:r>
            <a:endParaRPr lang="ru-RU" sz="1400" dirty="0"/>
          </a:p>
        </p:txBody>
      </p:sp>
      <p:sp>
        <p:nvSpPr>
          <p:cNvPr id="33" name="Google Shape;69;p3">
            <a:extLst>
              <a:ext uri="{FF2B5EF4-FFF2-40B4-BE49-F238E27FC236}">
                <a16:creationId xmlns="" xmlns:a16="http://schemas.microsoft.com/office/drawing/2014/main" id="{0DB4715A-2D84-5853-63B9-78463DD2ADF0}"/>
              </a:ext>
            </a:extLst>
          </p:cNvPr>
          <p:cNvSpPr txBox="1"/>
          <p:nvPr/>
        </p:nvSpPr>
        <p:spPr>
          <a:xfrm>
            <a:off x="85957" y="5963080"/>
            <a:ext cx="2667133" cy="81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Преемственность: </a:t>
            </a:r>
            <a:r>
              <a:rPr lang="ru-RU" sz="1400" spc="300" dirty="0" smtClean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От старших курсов к младшим</a:t>
            </a:r>
            <a:endParaRPr sz="1400" spc="300" dirty="0">
              <a:solidFill>
                <a:srgbClr val="4169E2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sp>
        <p:nvSpPr>
          <p:cNvPr id="34" name="Google Shape;69;p3">
            <a:extLst>
              <a:ext uri="{FF2B5EF4-FFF2-40B4-BE49-F238E27FC236}">
                <a16:creationId xmlns="" xmlns:a16="http://schemas.microsoft.com/office/drawing/2014/main" id="{351B7440-4396-6D05-F13F-9CE53F7F90AC}"/>
              </a:ext>
            </a:extLst>
          </p:cNvPr>
          <p:cNvSpPr txBox="1"/>
          <p:nvPr/>
        </p:nvSpPr>
        <p:spPr>
          <a:xfrm>
            <a:off x="2499648" y="5973869"/>
            <a:ext cx="3528421" cy="81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Непрерывность</a:t>
            </a:r>
            <a:r>
              <a:rPr lang="ru-RU" b="1" spc="300" dirty="0" smtClean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ru-RU" sz="1400" b="1" spc="300" dirty="0" smtClean="0">
                <a:solidFill>
                  <a:srgbClr val="4169E2"/>
                </a:solidFill>
                <a:latin typeface="ALS Sector Regular" pitchFamily="2" charset="0"/>
              </a:rPr>
              <a:t>Цикл проектирования и создания от 1 года до 3 лет</a:t>
            </a:r>
            <a:endParaRPr sz="1400" spc="300" dirty="0">
              <a:solidFill>
                <a:srgbClr val="4169E2"/>
              </a:solidFill>
              <a:latin typeface="ALS Sector Regular" pitchFamily="2" charset="0"/>
            </a:endParaRPr>
          </a:p>
        </p:txBody>
      </p:sp>
      <p:sp>
        <p:nvSpPr>
          <p:cNvPr id="35" name="Google Shape;69;p3">
            <a:extLst>
              <a:ext uri="{FF2B5EF4-FFF2-40B4-BE49-F238E27FC236}">
                <a16:creationId xmlns="" xmlns:a16="http://schemas.microsoft.com/office/drawing/2014/main" id="{272AA3F3-32EE-6094-F5F4-5F0BA9EF8171}"/>
              </a:ext>
            </a:extLst>
          </p:cNvPr>
          <p:cNvSpPr txBox="1"/>
          <p:nvPr/>
        </p:nvSpPr>
        <p:spPr>
          <a:xfrm>
            <a:off x="5509039" y="5960562"/>
            <a:ext cx="3858399" cy="81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Сопряженность</a:t>
            </a:r>
          </a:p>
          <a:p>
            <a:pPr algn="ctr">
              <a:lnSpc>
                <a:spcPct val="115000"/>
              </a:lnSpc>
            </a:pPr>
            <a:r>
              <a:rPr lang="ru-RU" sz="1400" b="1" spc="300" dirty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С</a:t>
            </a:r>
            <a:r>
              <a:rPr lang="ru-RU" sz="1400" b="1" spc="300" dirty="0" smtClean="0">
                <a:solidFill>
                  <a:srgbClr val="4169E2"/>
                </a:solidFill>
                <a:latin typeface="ALS Sector Regular" pitchFamily="2" charset="0"/>
                <a:cs typeface="ALS Sector Regular" pitchFamily="2" charset="0"/>
              </a:rPr>
              <a:t>пециалистов различных кафедр и направлений</a:t>
            </a:r>
            <a:endParaRPr sz="1400" spc="300" dirty="0">
              <a:solidFill>
                <a:srgbClr val="4169E2"/>
              </a:solidFill>
              <a:latin typeface="ALS Sector Regular" pitchFamily="2" charset="0"/>
              <a:cs typeface="ALS Sector Regular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4280" y="5439860"/>
            <a:ext cx="327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rPr>
              <a:t>Результат: РИД, изделие, КД, бизнес-план, </a:t>
            </a:r>
            <a:r>
              <a:rPr lang="ru-RU" sz="1400" b="1" dirty="0" smtClean="0">
                <a:solidFill>
                  <a:srgbClr val="434343"/>
                </a:solidFill>
                <a:latin typeface="ALS Sector Regular" pitchFamily="2" charset="0"/>
                <a:cs typeface="ALS Sector Regular" pitchFamily="2" charset="0"/>
              </a:rPr>
              <a:t>публикации и др.</a:t>
            </a:r>
            <a:endParaRPr lang="ru-RU" sz="1400" b="1" dirty="0">
              <a:solidFill>
                <a:srgbClr val="434343"/>
              </a:solidFill>
              <a:latin typeface="ALS Sector Regular" pitchFamily="2" charset="0"/>
              <a:cs typeface="ALS Sector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15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27995</TotalTime>
  <Words>657</Words>
  <Application>Microsoft Office PowerPoint</Application>
  <PresentationFormat>Широкоэкранный</PresentationFormat>
  <Paragraphs>124</Paragraphs>
  <Slides>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Roboto</vt:lpstr>
      <vt:lpstr>ALS Sector Regular</vt:lpstr>
      <vt:lpstr>Roboto Medium</vt:lpstr>
      <vt:lpstr>ALS Sector Bold</vt:lpstr>
      <vt:lpstr>Calibri</vt:lpstr>
      <vt:lpstr>Quattrocento Sans</vt:lpstr>
      <vt:lpstr>Times New Roman</vt:lpstr>
      <vt:lpstr>Wingdings</vt:lpstr>
      <vt:lpstr>Arial</vt:lpstr>
      <vt:lpstr>Calibri Light</vt:lpstr>
      <vt:lpstr>Тема Office</vt:lpstr>
      <vt:lpstr>think-cell Slide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НАПРАВЛЕНИЯ НАУЧНЫХ ИССЛЕДОВАНИЙ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МГТУ им. Н.Э. Баумана</dc:title>
  <dc:subject/>
  <dc:creator>Katya Selivanova</dc:creator>
  <cp:keywords/>
  <dc:description/>
  <cp:lastModifiedBy>User</cp:lastModifiedBy>
  <cp:revision>102</cp:revision>
  <dcterms:created xsi:type="dcterms:W3CDTF">2022-04-18T20:35:07Z</dcterms:created>
  <dcterms:modified xsi:type="dcterms:W3CDTF">2024-05-20T13:04:11Z</dcterms:modified>
  <cp:category/>
</cp:coreProperties>
</file>